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97.jp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118.jpg" ContentType="image/jpeg"/>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media/image120.jpg" ContentType="image/jpeg"/>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124.jpg" ContentType="image/jpe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media/image154.jpg" ContentType="image/jpeg"/>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 id="2147483695" r:id="rId4"/>
    <p:sldMasterId id="2147483707" r:id="rId5"/>
  </p:sldMasterIdLst>
  <p:notesMasterIdLst>
    <p:notesMasterId r:id="rId154"/>
  </p:notesMasterIdLst>
  <p:sldIdLst>
    <p:sldId id="256" r:id="rId6"/>
    <p:sldId id="421" r:id="rId7"/>
    <p:sldId id="422" r:id="rId8"/>
    <p:sldId id="423" r:id="rId9"/>
    <p:sldId id="262" r:id="rId10"/>
    <p:sldId id="424" r:id="rId11"/>
    <p:sldId id="425" r:id="rId12"/>
    <p:sldId id="426" r:id="rId13"/>
    <p:sldId id="427" r:id="rId14"/>
    <p:sldId id="428" r:id="rId15"/>
    <p:sldId id="263" r:id="rId16"/>
    <p:sldId id="264" r:id="rId17"/>
    <p:sldId id="429" r:id="rId18"/>
    <p:sldId id="268" r:id="rId19"/>
    <p:sldId id="272" r:id="rId20"/>
    <p:sldId id="273" r:id="rId21"/>
    <p:sldId id="274" r:id="rId22"/>
    <p:sldId id="275" r:id="rId23"/>
    <p:sldId id="276" r:id="rId24"/>
    <p:sldId id="277" r:id="rId25"/>
    <p:sldId id="278" r:id="rId26"/>
    <p:sldId id="279" r:id="rId27"/>
    <p:sldId id="258" r:id="rId28"/>
    <p:sldId id="280" r:id="rId29"/>
    <p:sldId id="281" r:id="rId30"/>
    <p:sldId id="282" r:id="rId31"/>
    <p:sldId id="283" r:id="rId32"/>
    <p:sldId id="284" r:id="rId33"/>
    <p:sldId id="285" r:id="rId34"/>
    <p:sldId id="287" r:id="rId35"/>
    <p:sldId id="288" r:id="rId36"/>
    <p:sldId id="286"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430" r:id="rId118"/>
    <p:sldId id="369" r:id="rId119"/>
    <p:sldId id="370" r:id="rId120"/>
    <p:sldId id="371" r:id="rId121"/>
    <p:sldId id="372" r:id="rId122"/>
    <p:sldId id="373" r:id="rId123"/>
    <p:sldId id="374" r:id="rId124"/>
    <p:sldId id="375" r:id="rId125"/>
    <p:sldId id="376" r:id="rId126"/>
    <p:sldId id="377" r:id="rId127"/>
    <p:sldId id="431" r:id="rId128"/>
    <p:sldId id="378" r:id="rId129"/>
    <p:sldId id="379" r:id="rId130"/>
    <p:sldId id="381"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419" r:id="rId147"/>
    <p:sldId id="420" r:id="rId148"/>
    <p:sldId id="407" r:id="rId149"/>
    <p:sldId id="408" r:id="rId150"/>
    <p:sldId id="409" r:id="rId151"/>
    <p:sldId id="410" r:id="rId152"/>
    <p:sldId id="416" r:id="rId153"/>
  </p:sldIdLst>
  <p:sldSz cx="9144000" cy="5143500" type="screen16x9"/>
  <p:notesSz cx="6858000" cy="9144000"/>
  <p:embeddedFontLst>
    <p:embeddedFont>
      <p:font typeface="Amatic SC" pitchFamily="2" charset="-79"/>
      <p:regular r:id="rId155"/>
      <p:bold r:id="rId156"/>
    </p:embeddedFont>
    <p:embeddedFont>
      <p:font typeface="Calibri" panose="020F0502020204030204" pitchFamily="34" charset="0"/>
      <p:regular r:id="rId157"/>
      <p:bold r:id="rId158"/>
      <p:italic r:id="rId159"/>
      <p:boldItalic r:id="rId160"/>
    </p:embeddedFont>
    <p:embeddedFont>
      <p:font typeface="Calibri Light" panose="020F0302020204030204" pitchFamily="34" charset="0"/>
      <p:regular r:id="rId161"/>
      <p:italic r:id="rId162"/>
    </p:embeddedFont>
    <p:embeddedFont>
      <p:font typeface="Caveat" pitchFamily="2" charset="0"/>
      <p:regular r:id="rId163"/>
      <p:bold r:id="rId164"/>
    </p:embeddedFont>
    <p:embeddedFont>
      <p:font typeface="Century Schoolbook" panose="02040604050505020304" pitchFamily="18" charset="0"/>
      <p:regular r:id="rId165"/>
      <p:bold r:id="rId166"/>
      <p:italic r:id="rId167"/>
      <p:boldItalic r:id="rId168"/>
    </p:embeddedFont>
    <p:embeddedFont>
      <p:font typeface="Gill Sans" panose="020B0502020104020203" pitchFamily="34" charset="-79"/>
      <p:regular r:id="rId169"/>
      <p:bold r:id="rId170"/>
    </p:embeddedFont>
    <p:embeddedFont>
      <p:font typeface="Helvetica Neue" panose="02000503000000020004" pitchFamily="2" charset="0"/>
      <p:regular r:id="rId171"/>
      <p:bold r:id="rId172"/>
      <p:italic r:id="rId173"/>
      <p:boldItalic r:id="rId174"/>
    </p:embeddedFont>
    <p:embeddedFont>
      <p:font typeface="Open Sans" panose="020B0606030504020204" pitchFamily="34" charset="0"/>
      <p:regular r:id="rId175"/>
      <p:bold r:id="rId176"/>
      <p:italic r:id="rId177"/>
      <p:boldItalic r:id="rId178"/>
    </p:embeddedFont>
    <p:embeddedFont>
      <p:font typeface="Trebuchet MS" panose="020B0703020202090204" pitchFamily="34" charset="0"/>
      <p:regular r:id="rId179"/>
      <p:bold r:id="rId180"/>
      <p:italic r:id="rId181"/>
    </p:embeddedFont>
    <p:embeddedFont>
      <p:font typeface="Verdana" panose="020B0604030504040204" pitchFamily="34" charset="0"/>
      <p:regular r:id="rId182"/>
      <p:bold r:id="rId183"/>
      <p:italic r:id="rId184"/>
      <p:boldItalic r:id="rId1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F44929-C674-4358-B717-8E66B444408B}">
  <a:tblStyle styleId="{21F44929-C674-4358-B717-8E66B444408B}" styleName="Table_0">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E2CD"/>
          </a:solidFill>
        </a:fill>
      </a:tcStyle>
    </a:wholeTbl>
    <a:band1H>
      <a:tcTxStyle/>
      <a:tcStyle>
        <a:tcBdr/>
      </a:tcStyle>
    </a:band1H>
    <a:band2H>
      <a:tcTxStyle b="off" i="off"/>
      <a:tcStyle>
        <a:tcBdr/>
        <a:fill>
          <a:solidFill>
            <a:srgbClr val="FFF1E8"/>
          </a:solidFill>
        </a:fill>
      </a:tcStyle>
    </a:band2H>
    <a:band1V>
      <a:tcTxStyle/>
      <a:tcStyle>
        <a:tcBdr/>
      </a:tcStyle>
    </a:band1V>
    <a:band2V>
      <a:tcTxStyle/>
      <a:tcStyle>
        <a:tcBdr/>
      </a:tcStyle>
    </a:band2V>
    <a:lastCol>
      <a:tcTxStyle/>
      <a:tcStyle>
        <a:tcBdr/>
      </a:tcStyle>
    </a:lastCol>
    <a:firstCol>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Col>
    <a:la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381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381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66"/>
  </p:normalViewPr>
  <p:slideViewPr>
    <p:cSldViewPr snapToGrid="0" snapToObjects="1">
      <p:cViewPr varScale="1">
        <p:scale>
          <a:sx n="159" d="100"/>
          <a:sy n="159" d="100"/>
        </p:scale>
        <p:origin x="8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font" Target="fonts/font5.fntdata"/><Relationship Id="rId170" Type="http://schemas.openxmlformats.org/officeDocument/2006/relationships/font" Target="fonts/font1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6.fntdata"/><Relationship Id="rId181" Type="http://schemas.openxmlformats.org/officeDocument/2006/relationships/font" Target="fonts/font27.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font" Target="fonts/font17.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font" Target="fonts/font7.fntdata"/><Relationship Id="rId182" Type="http://schemas.openxmlformats.org/officeDocument/2006/relationships/font" Target="fonts/font28.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font" Target="fonts/font18.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font" Target="fonts/font13.fntdata"/><Relationship Id="rId188"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8.fntdata"/><Relationship Id="rId183"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font" Target="fonts/font3.fntdata"/><Relationship Id="rId178" Type="http://schemas.openxmlformats.org/officeDocument/2006/relationships/font" Target="fonts/font24.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font" Target="fonts/font1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font" Target="fonts/font9.fntdata"/><Relationship Id="rId184" Type="http://schemas.openxmlformats.org/officeDocument/2006/relationships/font" Target="fonts/font30.fntdata"/><Relationship Id="rId189"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font" Target="fonts/font20.fntdata"/><Relationship Id="rId179" Type="http://schemas.openxmlformats.org/officeDocument/2006/relationships/font" Target="fonts/font2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font" Target="fonts/font10.fntdata"/><Relationship Id="rId169" Type="http://schemas.openxmlformats.org/officeDocument/2006/relationships/font" Target="fonts/font15.fntdata"/><Relationship Id="rId185" Type="http://schemas.openxmlformats.org/officeDocument/2006/relationships/font" Target="fonts/font31.fntdata"/><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font" Target="fonts/font26.fntdata"/><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notesMaster" Target="notesMasters/notesMaster1.xml"/><Relationship Id="rId175" Type="http://schemas.openxmlformats.org/officeDocument/2006/relationships/font" Target="fonts/font2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font" Target="fonts/font11.fntdata"/><Relationship Id="rId186" Type="http://schemas.openxmlformats.org/officeDocument/2006/relationships/presProps" Target="pres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1.fntdata"/><Relationship Id="rId176" Type="http://schemas.openxmlformats.org/officeDocument/2006/relationships/font" Target="fonts/font22.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font" Target="fonts/font12.fntdata"/><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font" Target="fonts/font2.fntdata"/><Relationship Id="rId177"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91c501145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191c50114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84bcb531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84bcb53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29c0bb74d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29c0bb74d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29be13d4d0_18_10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g29be13d4d0_18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29be13d4d0_18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29be13d4d0_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9c0bb74d5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9c0bb74d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96327bec0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96327bec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29c0bb74d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29c0bb74d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29be13d4d0_18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Trebuchet MS"/>
                <a:ea typeface="Trebuchet MS"/>
                <a:cs typeface="Trebuchet MS"/>
                <a:sym typeface="Trebuchet MS"/>
              </a:rPr>
              <a:t>annotatePeaks.pl &lt;peak/BED file&gt; &lt;genome&gt; </a:t>
            </a:r>
            <a:r>
              <a:rPr lang="en" b="1">
                <a:solidFill>
                  <a:schemeClr val="dk1"/>
                </a:solidFill>
                <a:latin typeface="Trebuchet MS"/>
                <a:ea typeface="Trebuchet MS"/>
                <a:cs typeface="Trebuchet MS"/>
                <a:sym typeface="Trebuchet MS"/>
              </a:rPr>
              <a:t>-go</a:t>
            </a:r>
            <a:r>
              <a:rPr lang="en">
                <a:solidFill>
                  <a:schemeClr val="dk1"/>
                </a:solidFill>
                <a:latin typeface="Trebuchet MS"/>
                <a:ea typeface="Trebuchet MS"/>
                <a:cs typeface="Trebuchet MS"/>
                <a:sym typeface="Trebuchet MS"/>
              </a:rPr>
              <a:t>  &lt;output directory&gt; &gt; &lt;output file&gt;</a:t>
            </a:r>
            <a:endParaRPr>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r>
              <a:rPr lang="en">
                <a:solidFill>
                  <a:schemeClr val="dk1"/>
                </a:solidFill>
                <a:latin typeface="Trebuchet MS"/>
                <a:ea typeface="Trebuchet MS"/>
                <a:cs typeface="Trebuchet MS"/>
                <a:sym typeface="Trebuchet MS"/>
              </a:rPr>
              <a:t>annotatePeaks.pl &lt;peak/BED file&gt; &lt;genome&gt; </a:t>
            </a:r>
            <a:r>
              <a:rPr lang="en" b="1">
                <a:solidFill>
                  <a:schemeClr val="dk1"/>
                </a:solidFill>
                <a:latin typeface="Trebuchet MS"/>
                <a:ea typeface="Trebuchet MS"/>
                <a:cs typeface="Trebuchet MS"/>
                <a:sym typeface="Trebuchet MS"/>
              </a:rPr>
              <a:t>-genomeOntology   </a:t>
            </a:r>
            <a:r>
              <a:rPr lang="en">
                <a:solidFill>
                  <a:schemeClr val="dk1"/>
                </a:solidFill>
                <a:latin typeface="Trebuchet MS"/>
                <a:ea typeface="Trebuchet MS"/>
                <a:cs typeface="Trebuchet MS"/>
                <a:sym typeface="Trebuchet MS"/>
              </a:rPr>
              <a:t>&lt;output directory&gt; &gt; &lt;output file&gt;</a:t>
            </a:r>
            <a:endParaRPr>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Trebuchet MS"/>
              <a:ea typeface="Trebuchet MS"/>
              <a:cs typeface="Trebuchet MS"/>
              <a:sym typeface="Trebuchet MS"/>
            </a:endParaRPr>
          </a:p>
        </p:txBody>
      </p:sp>
      <p:sp>
        <p:nvSpPr>
          <p:cNvPr id="2106" name="Google Shape;2106;g29be13d4d0_18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13b02bc843_3_10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g13b02bc843_3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9be13d4d0_18_1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g29be13d4d0_18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13b02bc843_3_110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g13b02bc843_3_1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84bcb531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84bcb531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296327bec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296327bec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296327bec0_0_1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g296327bec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296327bec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g296327bec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4843b2474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4843b2474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4843b2474b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4843b2474b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4843b2474b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4843b2474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4843b2474b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4843b2474b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4843b2474b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4843b2474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708ba3746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708ba374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4843b2474b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4843b2474b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9abefdde0_1_1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9abefdde0_1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Dense : à alléger ?</a:t>
            </a:r>
            <a:endParaRPr/>
          </a:p>
        </p:txBody>
      </p:sp>
    </p:spTree>
    <p:extLst>
      <p:ext uri="{BB962C8B-B14F-4D97-AF65-F5344CB8AC3E}">
        <p14:creationId xmlns:p14="http://schemas.microsoft.com/office/powerpoint/2010/main" val="36244425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708ba3746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708ba3746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708ba3746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708ba3746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41B8AF-31D2-4F41-B263-4714C3BD03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8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84bcb531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84bcb531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84bcb531a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4bcb531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84bcb531a_1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84bcb531a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84bcb531a_1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g284bcb531a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84bcb531a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84bcb531a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84bcb531a_1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84bcb531a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84bcb531a_1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84bcb531a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91be035e2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91be035e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84bcb531a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84bcb531a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91c501145_0_8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g191c501145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91c501145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g191c501145_0_9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37" name="Google Shape;737;g191c501145_0_9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91c501145_0_9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191c501145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91c501145_0_9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g191c501145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9ac683e7a_9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9ac683e7a_9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3b02bc843_1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3b02bc843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923c93f01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923c93f0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3b02bc843_1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3b02bc843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84bcb531a_1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284bcb531a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91c501145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91c50114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84bcb531a_1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84bcb531a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4843b247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4843b24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91be035e2_1_8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91be035e2_1_8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3b02bc843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9" name="Google Shape;959;g13b02bc843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Note that the most complex library, random DNA, would approach 1.0, thus the very highest values can indicate technical problems with libraries. It is the practice for some labs outside of ENCODE to remove redundant reads; after this has been done, the value for this metric is 1.0, and this metric is not meaningful. 82% of TF ChIP, 89% of His ChIP, 77% of DNase, 98% of FAIRE, and 97% of control ENCODE datasets have no or mild bottlenecking. </a:t>
            </a:r>
            <a:endParaRPr sz="1200" b="0" i="0" u="none" strike="noStrike" cap="none">
              <a:solidFill>
                <a:schemeClr val="dk1"/>
              </a:solidFill>
              <a:latin typeface="Calibri"/>
              <a:ea typeface="Calibri"/>
              <a:cs typeface="Calibri"/>
              <a:sym typeface="Calibri"/>
            </a:endParaRPr>
          </a:p>
        </p:txBody>
      </p:sp>
      <p:sp>
        <p:nvSpPr>
          <p:cNvPr id="960" name="Google Shape;960;g13b02bc843_1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9ac683e7a_9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9ac683e7a_9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84bcb531a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84bcb531a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91be035e2_1_9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91be035e2_1_9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91be035e2_1_5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91be035e2_1_5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84bcb531a_1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84bcb531a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84bcb531a_1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84bcb531a_1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91c501145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91c501145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9ac683e7a_9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9ac683e7a_9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84bcb531a_1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84bcb531a_1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91e12554a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91e12554a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This typically produces two peaks when cross-correlation is plotted against the shift value: a peak of enrichment corresponding to the predominant fragment length and a peak corresponding to the read length (“phantom” peak).</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9309f1dd9_4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19309f1dd9_4_6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 sz="1200" b="0" i="0" u="none" strike="noStrike" cap="none">
                <a:solidFill>
                  <a:schemeClr val="dk1"/>
                </a:solidFill>
                <a:latin typeface="Calibri"/>
                <a:ea typeface="Calibri"/>
                <a:cs typeface="Calibri"/>
                <a:sym typeface="Calibri"/>
              </a:rPr>
              <a:t>This typically produces two peaks when cross-correlation is plotted against the shift value: a peak of enrichment corresponding to the predominant fragment length and a peak corresponding to the read length (“phantom” peak).</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03" name="Google Shape;1203;g19309f1dd9_4_6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19309f1dd9_4_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g19309f1dd9_4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84bcb531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284bcb531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84bcb531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84bcb531a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84bcb531a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84bcb531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284bcb531a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284bcb531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284bcb531a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284bcb531a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84bcb531a_0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84bcb531a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6148d2e5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46148d2e5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461389beff_5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461389beff_5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61389beff_5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461389beff_5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461389beff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461389beff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284bcb531a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284bcb531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284bcb531a_1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284bcb531a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284bcb531a_1_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g284bcb531a_1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9309f1dd9_4_10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g19309f1dd9_4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3b02bc843_1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3b02bc843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284bcb531a_1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g284bcb531a_1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5abf7c86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5abf7c8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13b02bc843_3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g13b02bc843_3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3b02bc843_3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5" name="Google Shape;1515;g13b02bc843_3_3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Λ</a:t>
            </a:r>
            <a:r>
              <a:rPr lang="en" sz="1200" b="0" i="0" u="none" strike="noStrike" cap="none" baseline="-25000">
                <a:solidFill>
                  <a:schemeClr val="dk1"/>
                </a:solidFill>
                <a:latin typeface="Calibri"/>
                <a:ea typeface="Calibri"/>
                <a:cs typeface="Calibri"/>
                <a:sym typeface="Calibri"/>
              </a:rPr>
              <a:t>local</a:t>
            </a:r>
            <a:r>
              <a:rPr lang="en" sz="1200" b="0" i="0" u="none" strike="noStrike" cap="none">
                <a:solidFill>
                  <a:schemeClr val="dk1"/>
                </a:solidFill>
                <a:latin typeface="Calibri"/>
                <a:ea typeface="Calibri"/>
                <a:cs typeface="Calibri"/>
                <a:sym typeface="Calibri"/>
              </a:rPr>
              <a:t> is used to correct for local biais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λ</a:t>
            </a:r>
            <a:r>
              <a:rPr lang="en" sz="1200" b="0" i="0" u="none" strike="noStrike" cap="none" baseline="-25000">
                <a:solidFill>
                  <a:schemeClr val="dk1"/>
                </a:solidFill>
                <a:latin typeface="Calibri"/>
                <a:ea typeface="Calibri"/>
                <a:cs typeface="Calibri"/>
                <a:sym typeface="Calibri"/>
              </a:rPr>
              <a:t>1k</a:t>
            </a:r>
            <a:r>
              <a:rPr lang="en" sz="1200" b="0" i="0" u="none" strike="noStrike" cap="none">
                <a:solidFill>
                  <a:schemeClr val="dk1"/>
                </a:solidFill>
                <a:latin typeface="Calibri"/>
                <a:ea typeface="Calibri"/>
                <a:cs typeface="Calibri"/>
                <a:sym typeface="Calibri"/>
              </a:rPr>
              <a:t>, λ</a:t>
            </a:r>
            <a:r>
              <a:rPr lang="en" sz="1200" b="0" i="0" u="none" strike="noStrike" cap="none" baseline="-25000">
                <a:solidFill>
                  <a:schemeClr val="dk1"/>
                </a:solidFill>
                <a:latin typeface="Calibri"/>
                <a:ea typeface="Calibri"/>
                <a:cs typeface="Calibri"/>
                <a:sym typeface="Calibri"/>
              </a:rPr>
              <a:t>5k</a:t>
            </a:r>
            <a:r>
              <a:rPr lang="en" sz="1200" b="0" i="0" u="none" strike="noStrike" cap="none">
                <a:solidFill>
                  <a:schemeClr val="dk1"/>
                </a:solidFill>
                <a:latin typeface="Calibri"/>
                <a:ea typeface="Calibri"/>
                <a:cs typeface="Calibri"/>
                <a:sym typeface="Calibri"/>
              </a:rPr>
              <a:t> and λ</a:t>
            </a:r>
            <a:r>
              <a:rPr lang="en" sz="1200" b="0" i="0" u="none" strike="noStrike" cap="none" baseline="-25000">
                <a:solidFill>
                  <a:schemeClr val="dk1"/>
                </a:solidFill>
                <a:latin typeface="Calibri"/>
                <a:ea typeface="Calibri"/>
                <a:cs typeface="Calibri"/>
                <a:sym typeface="Calibri"/>
              </a:rPr>
              <a:t>10k</a:t>
            </a:r>
            <a:r>
              <a:rPr lang="en" sz="1200" b="0" i="0" u="none" strike="noStrike" cap="none">
                <a:solidFill>
                  <a:schemeClr val="dk1"/>
                </a:solidFill>
                <a:latin typeface="Calibri"/>
                <a:ea typeface="Calibri"/>
                <a:cs typeface="Calibri"/>
                <a:sym typeface="Calibri"/>
              </a:rPr>
              <a:t> are λ estimated from the 1 kb, 5 kb or 10 kb window centered at the peak location in the control sample, or the ChIP-Seq sample when a control sample is not available (in which case λ</a:t>
            </a:r>
            <a:r>
              <a:rPr lang="en" sz="1200" b="0" i="0" u="none" strike="noStrike" cap="none" baseline="-25000">
                <a:solidFill>
                  <a:schemeClr val="dk1"/>
                </a:solidFill>
                <a:latin typeface="Calibri"/>
                <a:ea typeface="Calibri"/>
                <a:cs typeface="Calibri"/>
                <a:sym typeface="Calibri"/>
              </a:rPr>
              <a:t>1k</a:t>
            </a:r>
            <a:r>
              <a:rPr lang="en" sz="1200" b="0" i="0" u="none" strike="noStrike" cap="none">
                <a:solidFill>
                  <a:schemeClr val="dk1"/>
                </a:solidFill>
                <a:latin typeface="Calibri"/>
                <a:ea typeface="Calibri"/>
                <a:cs typeface="Calibri"/>
                <a:sym typeface="Calibri"/>
              </a:rPr>
              <a:t> is not used)</a:t>
            </a:r>
            <a:endParaRPr sz="1200" b="0" i="0" u="none" strike="noStrike" cap="none">
              <a:solidFill>
                <a:schemeClr val="dk1"/>
              </a:solidFill>
              <a:latin typeface="Calibri"/>
              <a:ea typeface="Calibri"/>
              <a:cs typeface="Calibri"/>
              <a:sym typeface="Calibri"/>
            </a:endParaRPr>
          </a:p>
        </p:txBody>
      </p:sp>
      <p:sp>
        <p:nvSpPr>
          <p:cNvPr id="1516" name="Google Shape;1516;g13b02bc843_3_3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72</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3b02bc843_3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g13b02bc843_3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13b02bc843_3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g13b02bc843_3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284bcb531a_1_6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g284bcb531a_1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29ac683e7a_9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29ac683e7a_9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4843b2474b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4843b2474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4843b2474b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g4843b2474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4843b2474b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g4843b2474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843b2474b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g4843b2474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4843b2474b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4843b2474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65c1a2064f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65c1a2064f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29c0bb74d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29c0bb74d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29c0bb74d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29c0bb74d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2ad9fd67a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2ad9fd67a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29c0bb74d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29c0bb74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29c0bb74d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29c0bb74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9c0bb74d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9c0bb74d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29c0bb74d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29c0bb74d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192aa63549_9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g192aa63549_9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19309f1dd9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19309f1dd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91c501145_0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g191c501145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19309f1dd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19309f1dd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19309f1dd9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19309f1dd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29c0bb74d5_0_1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g29c0bb74d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9c0bb74d5_0_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g29c0bb74d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9309f1dd9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9309f1dd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19309f1dd9_2_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g19309f1dd9_2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19309f1dd9_2_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g19309f1dd9_2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9c0bb74d5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9c0bb74d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19309f1dd9_2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g19309f1dd9_2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19309f1dd9_2_1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g19309f1dd9_2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84bcb531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84bcb531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9309f1dd9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9309f1dd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19309f1dd9_2_8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g19309f1dd9_2_8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19309f1dd9_2_2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g19309f1dd9_2_2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19309f1dd9_2_3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g19309f1dd9_2_3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29c0bb74d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29c0bb74d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19309f1dd9_2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19309f1dd9_2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9309f1dd9_2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9309f1dd9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19309f1dd9_2_4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g19309f1dd9_2_4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g191c7a854c_3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6" name="Google Shape;2026;g191c7a854c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29be13d4d0_18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g29be13d4d0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Century Schoolbook"/>
              <a:buNone/>
              <a:defRPr sz="5200">
                <a:latin typeface="Century Schoolbook"/>
                <a:ea typeface="Century Schoolbook"/>
                <a:cs typeface="Century Schoolbook"/>
                <a:sym typeface="Century Schoolboo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1pPr>
            <a:lvl2pPr lvl="1"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2pPr>
            <a:lvl3pPr lvl="2"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3pPr>
            <a:lvl4pPr lvl="3"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4pPr>
            <a:lvl5pPr lvl="4"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5pPr>
            <a:lvl6pPr lvl="5"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6pPr>
            <a:lvl7pPr lvl="6"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7pPr>
            <a:lvl8pPr lvl="7"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8pPr>
            <a:lvl9pPr lvl="8"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3" name="Google Shape;13;p2"/>
          <p:cNvSpPr/>
          <p:nvPr/>
        </p:nvSpPr>
        <p:spPr>
          <a:xfrm>
            <a:off x="-73025" y="0"/>
            <a:ext cx="621600" cy="52218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9/5/22</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3291392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type="tx">
  <p:cSld name="TITLE_AND_BODY">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311699" y="2150849"/>
            <a:ext cx="8520600" cy="8418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400"/>
              <a:buFont typeface="Century Schoolbook"/>
              <a:buNone/>
              <a:defRPr sz="36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62" name="Google Shape;62;p13"/>
          <p:cNvSpPr/>
          <p:nvPr/>
        </p:nvSpPr>
        <p:spPr>
          <a:xfrm>
            <a:off x="479125" y="2181000"/>
            <a:ext cx="159600" cy="781500"/>
          </a:xfrm>
          <a:prstGeom prst="rect">
            <a:avLst/>
          </a:prstGeom>
          <a:solidFill>
            <a:srgbClr val="FF99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 name="Google Shape;63;p13"/>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699"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1pPr>
            <a:lvl2pPr marL="914400" marR="0" lvl="1" indent="-228600" algn="l" rtl="0">
              <a:lnSpc>
                <a:spcPct val="100000"/>
              </a:lnSpc>
              <a:spcBef>
                <a:spcPts val="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2pPr>
            <a:lvl3pPr marL="1371600" marR="0" lvl="2" indent="-228600" algn="l" rtl="0">
              <a:lnSpc>
                <a:spcPct val="100000"/>
              </a:lnSpc>
              <a:spcBef>
                <a:spcPts val="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3pPr>
            <a:lvl4pPr marL="1828800" marR="0" lvl="3" indent="-228600" algn="l" rtl="0">
              <a:lnSpc>
                <a:spcPct val="100000"/>
              </a:lnSpc>
              <a:spcBef>
                <a:spcPts val="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4pPr>
            <a:lvl5pPr marL="2286000" marR="0" lvl="4" indent="-228600" algn="l" rtl="0">
              <a:lnSpc>
                <a:spcPct val="100000"/>
              </a:lnSpc>
              <a:spcBef>
                <a:spcPts val="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66" name="Google Shape;66;p14"/>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re et contenu">
  <p:cSld name="Titre et contenu">
    <p:spTree>
      <p:nvGrpSpPr>
        <p:cNvPr id="1" name="Shape 67"/>
        <p:cNvGrpSpPr/>
        <p:nvPr/>
      </p:nvGrpSpPr>
      <p:grpSpPr>
        <a:xfrm>
          <a:off x="0" y="0"/>
          <a:ext cx="0" cy="0"/>
          <a:chOff x="0" y="0"/>
          <a:chExt cx="0" cy="0"/>
        </a:xfrm>
      </p:grpSpPr>
      <p:grpSp>
        <p:nvGrpSpPr>
          <p:cNvPr id="68" name="Google Shape;68;p15"/>
          <p:cNvGrpSpPr/>
          <p:nvPr/>
        </p:nvGrpSpPr>
        <p:grpSpPr>
          <a:xfrm>
            <a:off x="5955504" y="27383"/>
            <a:ext cx="1971600" cy="297706"/>
            <a:chOff x="-1" y="0"/>
            <a:chExt cx="1971600" cy="297706"/>
          </a:xfrm>
        </p:grpSpPr>
        <p:sp>
          <p:nvSpPr>
            <p:cNvPr id="69" name="Google Shape;69;p15"/>
            <p:cNvSpPr/>
            <p:nvPr/>
          </p:nvSpPr>
          <p:spPr>
            <a:xfrm>
              <a:off x="-1" y="0"/>
              <a:ext cx="1971600" cy="293700"/>
            </a:xfrm>
            <a:prstGeom prst="rect">
              <a:avLst/>
            </a:prstGeom>
            <a:solidFill>
              <a:srgbClr val="FFFFFF"/>
            </a:solidFill>
            <a:ln>
              <a:noFill/>
            </a:ln>
          </p:spPr>
          <p:txBody>
            <a:bodyPr spcFirstLastPara="1" wrap="square" lIns="34275" tIns="34275" rIns="34275" bIns="34275" anchor="b"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70" name="Google Shape;70;p15"/>
            <p:cNvGrpSpPr/>
            <p:nvPr/>
          </p:nvGrpSpPr>
          <p:grpSpPr>
            <a:xfrm>
              <a:off x="0" y="9487"/>
              <a:ext cx="1971571" cy="288219"/>
              <a:chOff x="0" y="-1"/>
              <a:chExt cx="1971571" cy="288219"/>
            </a:xfrm>
          </p:grpSpPr>
          <p:pic>
            <p:nvPicPr>
              <p:cNvPr id="71" name="Google Shape;71;p15"/>
              <p:cNvPicPr preferRelativeResize="0"/>
              <p:nvPr/>
            </p:nvPicPr>
            <p:blipFill rotWithShape="1">
              <a:blip r:embed="rId2">
                <a:alphaModFix/>
              </a:blip>
              <a:srcRect/>
              <a:stretch/>
            </p:blipFill>
            <p:spPr>
              <a:xfrm>
                <a:off x="0" y="-1"/>
                <a:ext cx="1190700" cy="263700"/>
              </a:xfrm>
              <a:prstGeom prst="rect">
                <a:avLst/>
              </a:prstGeom>
              <a:noFill/>
              <a:ln>
                <a:noFill/>
              </a:ln>
            </p:spPr>
          </p:pic>
          <p:pic>
            <p:nvPicPr>
              <p:cNvPr id="72" name="Google Shape;72;p15"/>
              <p:cNvPicPr preferRelativeResize="0"/>
              <p:nvPr/>
            </p:nvPicPr>
            <p:blipFill rotWithShape="1">
              <a:blip r:embed="rId3">
                <a:alphaModFix/>
              </a:blip>
              <a:srcRect/>
              <a:stretch/>
            </p:blipFill>
            <p:spPr>
              <a:xfrm>
                <a:off x="1181971" y="518"/>
                <a:ext cx="789600" cy="287700"/>
              </a:xfrm>
              <a:prstGeom prst="rect">
                <a:avLst/>
              </a:prstGeom>
              <a:noFill/>
              <a:ln>
                <a:noFill/>
              </a:ln>
            </p:spPr>
          </p:pic>
        </p:grpSp>
      </p:grpSp>
      <p:sp>
        <p:nvSpPr>
          <p:cNvPr id="73" name="Google Shape;73;p15"/>
          <p:cNvSpPr txBox="1">
            <a:spLocks noGrp="1"/>
          </p:cNvSpPr>
          <p:nvPr>
            <p:ph type="title"/>
          </p:nvPr>
        </p:nvSpPr>
        <p:spPr>
          <a:xfrm>
            <a:off x="-1" y="0"/>
            <a:ext cx="9144000" cy="346500"/>
          </a:xfrm>
          <a:prstGeom prst="rect">
            <a:avLst/>
          </a:prstGeom>
          <a:solidFill>
            <a:schemeClr val="accent1"/>
          </a:solidFill>
          <a:ln>
            <a:noFill/>
          </a:ln>
        </p:spPr>
        <p:txBody>
          <a:bodyPr spcFirstLastPara="1" wrap="square" lIns="91425" tIns="91425" rIns="91425" bIns="91425" anchor="t" anchorCtr="0">
            <a:noAutofit/>
          </a:bodyPr>
          <a:lstStyle>
            <a:lvl1pPr marL="0" marR="0" lvl="0" indent="241300" algn="l" rtl="0">
              <a:lnSpc>
                <a:spcPct val="100000"/>
              </a:lnSpc>
              <a:spcBef>
                <a:spcPts val="0"/>
              </a:spcBef>
              <a:spcAft>
                <a:spcPts val="0"/>
              </a:spcAft>
              <a:buClr>
                <a:srgbClr val="DDEFFF"/>
              </a:buClr>
              <a:buSzPts val="1400"/>
              <a:buFont typeface="Arial"/>
              <a:buNone/>
              <a:defRPr sz="1800" b="0" i="1" u="none" strike="noStrike" cap="none">
                <a:solidFill>
                  <a:srgbClr val="DDE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74" name="Google Shape;74;p15"/>
          <p:cNvSpPr txBox="1">
            <a:spLocks noGrp="1"/>
          </p:cNvSpPr>
          <p:nvPr>
            <p:ph type="body" idx="1"/>
          </p:nvPr>
        </p:nvSpPr>
        <p:spPr>
          <a:xfrm>
            <a:off x="1314450" y="529827"/>
            <a:ext cx="6544800" cy="1029600"/>
          </a:xfrm>
          <a:prstGeom prst="rect">
            <a:avLst/>
          </a:prstGeom>
          <a:noFill/>
          <a:ln>
            <a:noFill/>
          </a:ln>
        </p:spPr>
        <p:txBody>
          <a:bodyPr spcFirstLastPara="1" wrap="square" lIns="91425" tIns="91425" rIns="91425" bIns="91425" anchor="t" anchorCtr="0">
            <a:noAutofit/>
          </a:bodyPr>
          <a:lstStyle>
            <a:lvl1pPr marL="457200" marR="0" lvl="0" indent="-274320" algn="l" rtl="0">
              <a:lnSpc>
                <a:spcPct val="100000"/>
              </a:lnSpc>
              <a:spcBef>
                <a:spcPts val="200"/>
              </a:spcBef>
              <a:spcAft>
                <a:spcPts val="0"/>
              </a:spcAft>
              <a:buClr>
                <a:srgbClr val="000000"/>
              </a:buClr>
              <a:buSzPts val="720"/>
              <a:buFont typeface="Helvetica Neue"/>
              <a:buChar char="■"/>
              <a:defRPr sz="1200" b="0" i="0" u="none" strike="noStrike" cap="none">
                <a:solidFill>
                  <a:srgbClr val="000000"/>
                </a:solidFill>
                <a:latin typeface="Arial"/>
                <a:ea typeface="Arial"/>
                <a:cs typeface="Arial"/>
                <a:sym typeface="Arial"/>
              </a:defRPr>
            </a:lvl1pPr>
            <a:lvl2pPr marL="914400" marR="0" lvl="1" indent="-270510" algn="l" rtl="0">
              <a:lnSpc>
                <a:spcPct val="100000"/>
              </a:lnSpc>
              <a:spcBef>
                <a:spcPts val="200"/>
              </a:spcBef>
              <a:spcAft>
                <a:spcPts val="0"/>
              </a:spcAft>
              <a:buClr>
                <a:srgbClr val="000000"/>
              </a:buClr>
              <a:buSzPts val="660"/>
              <a:buFont typeface="Helvetica Neue"/>
              <a:buChar char="❑"/>
              <a:defRPr sz="1200" b="0" i="0" u="none" strike="noStrike" cap="none">
                <a:solidFill>
                  <a:srgbClr val="000000"/>
                </a:solidFill>
                <a:latin typeface="Arial"/>
                <a:ea typeface="Arial"/>
                <a:cs typeface="Arial"/>
                <a:sym typeface="Arial"/>
              </a:defRPr>
            </a:lvl2pPr>
            <a:lvl3pPr marL="1371600" marR="0" lvl="2" indent="-327660" algn="l" rtl="0">
              <a:lnSpc>
                <a:spcPct val="100000"/>
              </a:lnSpc>
              <a:spcBef>
                <a:spcPts val="200"/>
              </a:spcBef>
              <a:spcAft>
                <a:spcPts val="0"/>
              </a:spcAft>
              <a:buClr>
                <a:srgbClr val="000000"/>
              </a:buClr>
              <a:buSzPts val="1560"/>
              <a:buFont typeface="Helvetica Neue"/>
              <a:buChar char="•"/>
              <a:defRPr sz="1200" b="0" i="0" u="none" strike="noStrike" cap="none">
                <a:solidFill>
                  <a:srgbClr val="000000"/>
                </a:solidFill>
                <a:latin typeface="Arial"/>
                <a:ea typeface="Arial"/>
                <a:cs typeface="Arial"/>
                <a:sym typeface="Arial"/>
              </a:defRPr>
            </a:lvl3pPr>
            <a:lvl4pPr marL="1828800" marR="0" lvl="3" indent="-270510" algn="l" rtl="0">
              <a:lnSpc>
                <a:spcPct val="100000"/>
              </a:lnSpc>
              <a:spcBef>
                <a:spcPts val="200"/>
              </a:spcBef>
              <a:spcAft>
                <a:spcPts val="0"/>
              </a:spcAft>
              <a:buClr>
                <a:srgbClr val="000000"/>
              </a:buClr>
              <a:buSzPts val="660"/>
              <a:buFont typeface="Helvetica Neue"/>
              <a:buChar char="■"/>
              <a:defRPr sz="1200" b="0" i="0" u="none" strike="noStrike" cap="none">
                <a:solidFill>
                  <a:srgbClr val="000000"/>
                </a:solidFill>
                <a:latin typeface="Arial"/>
                <a:ea typeface="Arial"/>
                <a:cs typeface="Arial"/>
                <a:sym typeface="Arial"/>
              </a:defRPr>
            </a:lvl4pPr>
            <a:lvl5pPr marL="2286000" marR="0" lvl="4" indent="-266700" algn="l" rtl="0">
              <a:lnSpc>
                <a:spcPct val="100000"/>
              </a:lnSpc>
              <a:spcBef>
                <a:spcPts val="200"/>
              </a:spcBef>
              <a:spcAft>
                <a:spcPts val="0"/>
              </a:spcAft>
              <a:buClr>
                <a:srgbClr val="000000"/>
              </a:buClr>
              <a:buSzPts val="600"/>
              <a:buFont typeface="Helvetica Neue"/>
              <a:buChar char="■"/>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75" name="Google Shape;75;p15"/>
          <p:cNvSpPr txBox="1">
            <a:spLocks noGrp="1"/>
          </p:cNvSpPr>
          <p:nvPr>
            <p:ph type="sldNum" idx="12"/>
          </p:nvPr>
        </p:nvSpPr>
        <p:spPr>
          <a:xfrm>
            <a:off x="7822055" y="4991339"/>
            <a:ext cx="180000" cy="154500"/>
          </a:xfrm>
          <a:prstGeom prst="rect">
            <a:avLst/>
          </a:prstGeom>
          <a:noFill/>
          <a:ln>
            <a:noFill/>
          </a:ln>
        </p:spPr>
        <p:txBody>
          <a:bodyPr spcFirstLastPara="1" wrap="square" lIns="34275" tIns="34275" rIns="34275" bIns="34275" anchor="b" anchorCtr="0">
            <a:noAutofit/>
          </a:bodyPr>
          <a:lstStyle>
            <a:lvl1pPr marL="0" marR="0" lvl="0"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_Title and Content + ref">
  <p:cSld name="1_Title and Content + ref">
    <p:spTree>
      <p:nvGrpSpPr>
        <p:cNvPr id="1" name="Shape 76"/>
        <p:cNvGrpSpPr/>
        <p:nvPr/>
      </p:nvGrpSpPr>
      <p:grpSpPr>
        <a:xfrm>
          <a:off x="0" y="0"/>
          <a:ext cx="0" cy="0"/>
          <a:chOff x="0" y="0"/>
          <a:chExt cx="0" cy="0"/>
        </a:xfrm>
      </p:grpSpPr>
      <p:grpSp>
        <p:nvGrpSpPr>
          <p:cNvPr id="77" name="Google Shape;77;p16"/>
          <p:cNvGrpSpPr/>
          <p:nvPr/>
        </p:nvGrpSpPr>
        <p:grpSpPr>
          <a:xfrm>
            <a:off x="5955504" y="27383"/>
            <a:ext cx="1971600" cy="297706"/>
            <a:chOff x="-1" y="0"/>
            <a:chExt cx="1971600" cy="297706"/>
          </a:xfrm>
        </p:grpSpPr>
        <p:sp>
          <p:nvSpPr>
            <p:cNvPr id="78" name="Google Shape;78;p16"/>
            <p:cNvSpPr/>
            <p:nvPr/>
          </p:nvSpPr>
          <p:spPr>
            <a:xfrm>
              <a:off x="-1" y="0"/>
              <a:ext cx="1971600" cy="293700"/>
            </a:xfrm>
            <a:prstGeom prst="rect">
              <a:avLst/>
            </a:prstGeom>
            <a:solidFill>
              <a:srgbClr val="FFFFFF"/>
            </a:solidFill>
            <a:ln>
              <a:noFill/>
            </a:ln>
          </p:spPr>
          <p:txBody>
            <a:bodyPr spcFirstLastPara="1" wrap="square" lIns="34275" tIns="34275" rIns="34275" bIns="34275" anchor="b"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79" name="Google Shape;79;p16"/>
            <p:cNvGrpSpPr/>
            <p:nvPr/>
          </p:nvGrpSpPr>
          <p:grpSpPr>
            <a:xfrm>
              <a:off x="0" y="9487"/>
              <a:ext cx="1971571" cy="288219"/>
              <a:chOff x="0" y="-1"/>
              <a:chExt cx="1971571" cy="288219"/>
            </a:xfrm>
          </p:grpSpPr>
          <p:pic>
            <p:nvPicPr>
              <p:cNvPr id="80" name="Google Shape;80;p16"/>
              <p:cNvPicPr preferRelativeResize="0"/>
              <p:nvPr/>
            </p:nvPicPr>
            <p:blipFill rotWithShape="1">
              <a:blip r:embed="rId2">
                <a:alphaModFix/>
              </a:blip>
              <a:srcRect/>
              <a:stretch/>
            </p:blipFill>
            <p:spPr>
              <a:xfrm>
                <a:off x="0" y="-1"/>
                <a:ext cx="1190700" cy="263700"/>
              </a:xfrm>
              <a:prstGeom prst="rect">
                <a:avLst/>
              </a:prstGeom>
              <a:noFill/>
              <a:ln>
                <a:noFill/>
              </a:ln>
            </p:spPr>
          </p:pic>
          <p:pic>
            <p:nvPicPr>
              <p:cNvPr id="81" name="Google Shape;81;p16"/>
              <p:cNvPicPr preferRelativeResize="0"/>
              <p:nvPr/>
            </p:nvPicPr>
            <p:blipFill rotWithShape="1">
              <a:blip r:embed="rId3">
                <a:alphaModFix/>
              </a:blip>
              <a:srcRect/>
              <a:stretch/>
            </p:blipFill>
            <p:spPr>
              <a:xfrm>
                <a:off x="1181971" y="518"/>
                <a:ext cx="789600" cy="287700"/>
              </a:xfrm>
              <a:prstGeom prst="rect">
                <a:avLst/>
              </a:prstGeom>
              <a:noFill/>
              <a:ln>
                <a:noFill/>
              </a:ln>
            </p:spPr>
          </p:pic>
        </p:grpSp>
      </p:grpSp>
      <p:sp>
        <p:nvSpPr>
          <p:cNvPr id="82" name="Google Shape;82;p16"/>
          <p:cNvSpPr txBox="1">
            <a:spLocks noGrp="1"/>
          </p:cNvSpPr>
          <p:nvPr>
            <p:ph type="title"/>
          </p:nvPr>
        </p:nvSpPr>
        <p:spPr>
          <a:xfrm>
            <a:off x="-1" y="0"/>
            <a:ext cx="9144000" cy="346500"/>
          </a:xfrm>
          <a:prstGeom prst="rect">
            <a:avLst/>
          </a:prstGeom>
          <a:solidFill>
            <a:srgbClr val="FF9A00"/>
          </a:solid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DDEFFF"/>
              </a:buClr>
              <a:buSzPts val="1400"/>
              <a:buFont typeface="Arial"/>
              <a:buNone/>
              <a:defRPr sz="1800" b="0" i="1" u="none" strike="noStrike" cap="none">
                <a:solidFill>
                  <a:srgbClr val="DDE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83" name="Google Shape;83;p16"/>
          <p:cNvSpPr txBox="1">
            <a:spLocks noGrp="1"/>
          </p:cNvSpPr>
          <p:nvPr>
            <p:ph type="body" idx="1"/>
          </p:nvPr>
        </p:nvSpPr>
        <p:spPr>
          <a:xfrm>
            <a:off x="1314450" y="529827"/>
            <a:ext cx="6544800" cy="1029900"/>
          </a:xfrm>
          <a:prstGeom prst="rect">
            <a:avLst/>
          </a:prstGeom>
          <a:noFill/>
          <a:ln>
            <a:noFill/>
          </a:ln>
        </p:spPr>
        <p:txBody>
          <a:bodyPr spcFirstLastPara="1" wrap="square" lIns="91425" tIns="91425" rIns="91425" bIns="91425" anchor="t" anchorCtr="0">
            <a:noAutofit/>
          </a:bodyPr>
          <a:lstStyle>
            <a:lvl1pPr marL="457200" marR="0" lvl="0" indent="-274320" algn="l" rtl="0">
              <a:lnSpc>
                <a:spcPct val="100000"/>
              </a:lnSpc>
              <a:spcBef>
                <a:spcPts val="200"/>
              </a:spcBef>
              <a:spcAft>
                <a:spcPts val="0"/>
              </a:spcAft>
              <a:buClr>
                <a:srgbClr val="000000"/>
              </a:buClr>
              <a:buSzPts val="720"/>
              <a:buFont typeface="Helvetica Neue"/>
              <a:buChar char="■"/>
              <a:defRPr sz="1200" b="0" i="0" u="none" strike="noStrike" cap="none">
                <a:solidFill>
                  <a:srgbClr val="000000"/>
                </a:solidFill>
                <a:latin typeface="Arial"/>
                <a:ea typeface="Arial"/>
                <a:cs typeface="Arial"/>
                <a:sym typeface="Arial"/>
              </a:defRPr>
            </a:lvl1pPr>
            <a:lvl2pPr marL="914400" marR="0" lvl="1" indent="-270510" algn="l" rtl="0">
              <a:lnSpc>
                <a:spcPct val="100000"/>
              </a:lnSpc>
              <a:spcBef>
                <a:spcPts val="200"/>
              </a:spcBef>
              <a:spcAft>
                <a:spcPts val="0"/>
              </a:spcAft>
              <a:buClr>
                <a:srgbClr val="000000"/>
              </a:buClr>
              <a:buSzPts val="660"/>
              <a:buFont typeface="Helvetica Neue"/>
              <a:buChar char="❑"/>
              <a:defRPr sz="1200" b="0" i="0" u="none" strike="noStrike" cap="none">
                <a:solidFill>
                  <a:srgbClr val="000000"/>
                </a:solidFill>
                <a:latin typeface="Arial"/>
                <a:ea typeface="Arial"/>
                <a:cs typeface="Arial"/>
                <a:sym typeface="Arial"/>
              </a:defRPr>
            </a:lvl2pPr>
            <a:lvl3pPr marL="1371600" marR="0" lvl="2" indent="-327660" algn="l" rtl="0">
              <a:lnSpc>
                <a:spcPct val="100000"/>
              </a:lnSpc>
              <a:spcBef>
                <a:spcPts val="200"/>
              </a:spcBef>
              <a:spcAft>
                <a:spcPts val="0"/>
              </a:spcAft>
              <a:buClr>
                <a:srgbClr val="000000"/>
              </a:buClr>
              <a:buSzPts val="1560"/>
              <a:buFont typeface="Helvetica Neue"/>
              <a:buChar char="•"/>
              <a:defRPr sz="1200" b="0" i="0" u="none" strike="noStrike" cap="none">
                <a:solidFill>
                  <a:srgbClr val="000000"/>
                </a:solidFill>
                <a:latin typeface="Arial"/>
                <a:ea typeface="Arial"/>
                <a:cs typeface="Arial"/>
                <a:sym typeface="Arial"/>
              </a:defRPr>
            </a:lvl3pPr>
            <a:lvl4pPr marL="1828800" marR="0" lvl="3" indent="-270510" algn="l" rtl="0">
              <a:lnSpc>
                <a:spcPct val="100000"/>
              </a:lnSpc>
              <a:spcBef>
                <a:spcPts val="200"/>
              </a:spcBef>
              <a:spcAft>
                <a:spcPts val="0"/>
              </a:spcAft>
              <a:buClr>
                <a:srgbClr val="000000"/>
              </a:buClr>
              <a:buSzPts val="660"/>
              <a:buFont typeface="Helvetica Neue"/>
              <a:buChar char="■"/>
              <a:defRPr sz="1200" b="0" i="0" u="none" strike="noStrike" cap="none">
                <a:solidFill>
                  <a:srgbClr val="000000"/>
                </a:solidFill>
                <a:latin typeface="Arial"/>
                <a:ea typeface="Arial"/>
                <a:cs typeface="Arial"/>
                <a:sym typeface="Arial"/>
              </a:defRPr>
            </a:lvl4pPr>
            <a:lvl5pPr marL="2286000" marR="0" lvl="4" indent="-266700" algn="l" rtl="0">
              <a:lnSpc>
                <a:spcPct val="100000"/>
              </a:lnSpc>
              <a:spcBef>
                <a:spcPts val="200"/>
              </a:spcBef>
              <a:spcAft>
                <a:spcPts val="0"/>
              </a:spcAft>
              <a:buClr>
                <a:srgbClr val="000000"/>
              </a:buClr>
              <a:buSzPts val="600"/>
              <a:buFont typeface="Helvetica Neue"/>
              <a:buChar char="■"/>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84" name="Google Shape;84;p16"/>
          <p:cNvSpPr txBox="1">
            <a:spLocks noGrp="1"/>
          </p:cNvSpPr>
          <p:nvPr>
            <p:ph type="body" idx="2"/>
          </p:nvPr>
        </p:nvSpPr>
        <p:spPr>
          <a:xfrm>
            <a:off x="1142999" y="4958833"/>
            <a:ext cx="6458100" cy="18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85" name="Google Shape;85;p16"/>
          <p:cNvSpPr txBox="1">
            <a:spLocks noGrp="1"/>
          </p:cNvSpPr>
          <p:nvPr>
            <p:ph type="sldNum" idx="12"/>
          </p:nvPr>
        </p:nvSpPr>
        <p:spPr>
          <a:xfrm>
            <a:off x="7822055" y="4991339"/>
            <a:ext cx="180000" cy="154500"/>
          </a:xfrm>
          <a:prstGeom prst="rect">
            <a:avLst/>
          </a:prstGeom>
          <a:noFill/>
          <a:ln>
            <a:noFill/>
          </a:ln>
        </p:spPr>
        <p:txBody>
          <a:bodyPr spcFirstLastPara="1" wrap="square" lIns="34275" tIns="34275" rIns="34275" bIns="34275" anchor="b" anchorCtr="0">
            <a:noAutofit/>
          </a:bodyPr>
          <a:lstStyle>
            <a:lvl1pPr marL="0" marR="0" lvl="0"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re seul">
  <p:cSld name="Titre seul">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1" y="0"/>
            <a:ext cx="9144000" cy="346500"/>
          </a:xfrm>
          <a:prstGeom prst="rect">
            <a:avLst/>
          </a:prstGeom>
          <a:solidFill>
            <a:srgbClr val="FF9A00"/>
          </a:solidFill>
          <a:ln>
            <a:noFill/>
          </a:ln>
        </p:spPr>
        <p:txBody>
          <a:bodyPr spcFirstLastPara="1" wrap="square" lIns="91425" tIns="91425" rIns="91425" bIns="91425" anchor="t" anchorCtr="0">
            <a:noAutofit/>
          </a:bodyPr>
          <a:lstStyle>
            <a:lvl1pPr marL="0" marR="0" lvl="0" indent="177800" algn="l" rtl="0">
              <a:lnSpc>
                <a:spcPct val="100000"/>
              </a:lnSpc>
              <a:spcBef>
                <a:spcPts val="0"/>
              </a:spcBef>
              <a:spcAft>
                <a:spcPts val="0"/>
              </a:spcAft>
              <a:buClr>
                <a:srgbClr val="DDEFFF"/>
              </a:buClr>
              <a:buSzPts val="1400"/>
              <a:buFont typeface="Arial"/>
              <a:buNone/>
              <a:defRPr sz="1800" b="0" i="1" u="none" strike="noStrike" cap="none">
                <a:solidFill>
                  <a:srgbClr val="DDE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88" name="Google Shape;88;p17"/>
          <p:cNvSpPr txBox="1">
            <a:spLocks noGrp="1"/>
          </p:cNvSpPr>
          <p:nvPr>
            <p:ph type="sldNum" idx="12"/>
          </p:nvPr>
        </p:nvSpPr>
        <p:spPr>
          <a:xfrm>
            <a:off x="7822055" y="4991339"/>
            <a:ext cx="180000" cy="154500"/>
          </a:xfrm>
          <a:prstGeom prst="rect">
            <a:avLst/>
          </a:prstGeom>
          <a:noFill/>
          <a:ln>
            <a:noFill/>
          </a:ln>
        </p:spPr>
        <p:txBody>
          <a:bodyPr spcFirstLastPara="1" wrap="square" lIns="34275" tIns="34275" rIns="34275" bIns="34275" anchor="b" anchorCtr="0">
            <a:noAutofit/>
          </a:bodyPr>
          <a:lstStyle>
            <a:lvl1pPr marL="0" marR="0" lvl="0"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mp; Subtitle">
  <p:cSld name="Title &amp; Subtitle">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4464914" y="4902398"/>
            <a:ext cx="205200" cy="205200"/>
          </a:xfrm>
          <a:prstGeom prst="rect">
            <a:avLst/>
          </a:prstGeom>
          <a:noFill/>
          <a:ln>
            <a:noFill/>
          </a:ln>
        </p:spPr>
        <p:txBody>
          <a:bodyPr spcFirstLastPara="1" wrap="square" lIns="32725" tIns="32725" rIns="32725" bIns="32725" anchor="t" anchorCtr="0">
            <a:noAutofit/>
          </a:bodyPr>
          <a:lstStyle>
            <a:lvl1pPr marL="0" marR="0" lvl="0"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2_Left column Content + Ref">
  <p:cSld name="2_Left column Content + Ref">
    <p:spTree>
      <p:nvGrpSpPr>
        <p:cNvPr id="1" name="Shape 91"/>
        <p:cNvGrpSpPr/>
        <p:nvPr/>
      </p:nvGrpSpPr>
      <p:grpSpPr>
        <a:xfrm>
          <a:off x="0" y="0"/>
          <a:ext cx="0" cy="0"/>
          <a:chOff x="0" y="0"/>
          <a:chExt cx="0" cy="0"/>
        </a:xfrm>
      </p:grpSpPr>
      <p:grpSp>
        <p:nvGrpSpPr>
          <p:cNvPr id="92" name="Google Shape;92;p19"/>
          <p:cNvGrpSpPr/>
          <p:nvPr/>
        </p:nvGrpSpPr>
        <p:grpSpPr>
          <a:xfrm>
            <a:off x="5955504" y="27383"/>
            <a:ext cx="1971600" cy="297706"/>
            <a:chOff x="-1" y="0"/>
            <a:chExt cx="1971600" cy="297706"/>
          </a:xfrm>
        </p:grpSpPr>
        <p:sp>
          <p:nvSpPr>
            <p:cNvPr id="93" name="Google Shape;93;p19"/>
            <p:cNvSpPr/>
            <p:nvPr/>
          </p:nvSpPr>
          <p:spPr>
            <a:xfrm>
              <a:off x="-1" y="0"/>
              <a:ext cx="1971600" cy="293700"/>
            </a:xfrm>
            <a:prstGeom prst="rect">
              <a:avLst/>
            </a:prstGeom>
            <a:solidFill>
              <a:srgbClr val="FFFFFF"/>
            </a:solidFill>
            <a:ln>
              <a:noFill/>
            </a:ln>
          </p:spPr>
          <p:txBody>
            <a:bodyPr spcFirstLastPara="1" wrap="square" lIns="34275" tIns="34275" rIns="34275" bIns="34275" anchor="b"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94" name="Google Shape;94;p19"/>
            <p:cNvGrpSpPr/>
            <p:nvPr/>
          </p:nvGrpSpPr>
          <p:grpSpPr>
            <a:xfrm>
              <a:off x="0" y="9487"/>
              <a:ext cx="1971571" cy="288219"/>
              <a:chOff x="0" y="-1"/>
              <a:chExt cx="1971571" cy="288219"/>
            </a:xfrm>
          </p:grpSpPr>
          <p:pic>
            <p:nvPicPr>
              <p:cNvPr id="95" name="Google Shape;95;p19"/>
              <p:cNvPicPr preferRelativeResize="0"/>
              <p:nvPr/>
            </p:nvPicPr>
            <p:blipFill rotWithShape="1">
              <a:blip r:embed="rId2">
                <a:alphaModFix/>
              </a:blip>
              <a:srcRect/>
              <a:stretch/>
            </p:blipFill>
            <p:spPr>
              <a:xfrm>
                <a:off x="0" y="-1"/>
                <a:ext cx="1190700" cy="263700"/>
              </a:xfrm>
              <a:prstGeom prst="rect">
                <a:avLst/>
              </a:prstGeom>
              <a:noFill/>
              <a:ln>
                <a:noFill/>
              </a:ln>
            </p:spPr>
          </p:pic>
          <p:pic>
            <p:nvPicPr>
              <p:cNvPr id="96" name="Google Shape;96;p19"/>
              <p:cNvPicPr preferRelativeResize="0"/>
              <p:nvPr/>
            </p:nvPicPr>
            <p:blipFill rotWithShape="1">
              <a:blip r:embed="rId3">
                <a:alphaModFix/>
              </a:blip>
              <a:srcRect/>
              <a:stretch/>
            </p:blipFill>
            <p:spPr>
              <a:xfrm>
                <a:off x="1181971" y="518"/>
                <a:ext cx="789600" cy="287700"/>
              </a:xfrm>
              <a:prstGeom prst="rect">
                <a:avLst/>
              </a:prstGeom>
              <a:noFill/>
              <a:ln>
                <a:noFill/>
              </a:ln>
            </p:spPr>
          </p:pic>
        </p:grpSp>
      </p:grpSp>
      <p:sp>
        <p:nvSpPr>
          <p:cNvPr id="97" name="Google Shape;97;p19"/>
          <p:cNvSpPr txBox="1">
            <a:spLocks noGrp="1"/>
          </p:cNvSpPr>
          <p:nvPr>
            <p:ph type="title"/>
          </p:nvPr>
        </p:nvSpPr>
        <p:spPr>
          <a:xfrm>
            <a:off x="-1" y="0"/>
            <a:ext cx="9144000" cy="346500"/>
          </a:xfrm>
          <a:prstGeom prst="rect">
            <a:avLst/>
          </a:prstGeom>
          <a:solidFill>
            <a:srgbClr val="FF9A00"/>
          </a:solid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DDEFFF"/>
              </a:buClr>
              <a:buSzPts val="1400"/>
              <a:buFont typeface="Arial"/>
              <a:buNone/>
              <a:defRPr sz="1800" b="0" i="1" u="none" strike="noStrike" cap="none">
                <a:solidFill>
                  <a:srgbClr val="DDE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98" name="Google Shape;98;p19"/>
          <p:cNvSpPr txBox="1">
            <a:spLocks noGrp="1"/>
          </p:cNvSpPr>
          <p:nvPr>
            <p:ph type="body" idx="1"/>
          </p:nvPr>
        </p:nvSpPr>
        <p:spPr>
          <a:xfrm>
            <a:off x="1143000" y="4958833"/>
            <a:ext cx="6458100" cy="184800"/>
          </a:xfrm>
          <a:prstGeom prst="rect">
            <a:avLst/>
          </a:prstGeom>
          <a:noFill/>
          <a:ln>
            <a:noFill/>
          </a:ln>
        </p:spPr>
        <p:txBody>
          <a:bodyPr spcFirstLastPara="1" wrap="square" lIns="91425" tIns="91425" rIns="91425" bIns="91425" anchor="t" anchorCtr="0">
            <a:noAutofit/>
          </a:bodyPr>
          <a:lstStyle>
            <a:lvl1pPr marL="457200" marR="0" lvl="0" indent="-255270" algn="l" rtl="0">
              <a:lnSpc>
                <a:spcPct val="100000"/>
              </a:lnSpc>
              <a:spcBef>
                <a:spcPts val="100"/>
              </a:spcBef>
              <a:spcAft>
                <a:spcPts val="0"/>
              </a:spcAft>
              <a:buClr>
                <a:srgbClr val="000000"/>
              </a:buClr>
              <a:buSzPts val="420"/>
              <a:buFont typeface="Helvetica Neue"/>
              <a:buChar char="■"/>
              <a:defRPr sz="700" b="0" i="0" u="none" strike="noStrike" cap="none">
                <a:solidFill>
                  <a:srgbClr val="000000"/>
                </a:solidFill>
                <a:latin typeface="Arial"/>
                <a:ea typeface="Arial"/>
                <a:cs typeface="Arial"/>
                <a:sym typeface="Arial"/>
              </a:defRPr>
            </a:lvl1pPr>
            <a:lvl2pPr marL="914400" marR="0" lvl="1" indent="-253047" algn="l" rtl="0">
              <a:lnSpc>
                <a:spcPct val="100000"/>
              </a:lnSpc>
              <a:spcBef>
                <a:spcPts val="100"/>
              </a:spcBef>
              <a:spcAft>
                <a:spcPts val="0"/>
              </a:spcAft>
              <a:buClr>
                <a:srgbClr val="000000"/>
              </a:buClr>
              <a:buSzPts val="385"/>
              <a:buFont typeface="Helvetica Neue"/>
              <a:buChar char="❑"/>
              <a:defRPr sz="700" b="0" i="0" u="none" strike="noStrike" cap="none">
                <a:solidFill>
                  <a:srgbClr val="000000"/>
                </a:solidFill>
                <a:latin typeface="Arial"/>
                <a:ea typeface="Arial"/>
                <a:cs typeface="Arial"/>
                <a:sym typeface="Arial"/>
              </a:defRPr>
            </a:lvl2pPr>
            <a:lvl3pPr marL="1371600" marR="0" lvl="2" indent="-286385" algn="l" rtl="0">
              <a:lnSpc>
                <a:spcPct val="100000"/>
              </a:lnSpc>
              <a:spcBef>
                <a:spcPts val="100"/>
              </a:spcBef>
              <a:spcAft>
                <a:spcPts val="0"/>
              </a:spcAft>
              <a:buClr>
                <a:srgbClr val="000000"/>
              </a:buClr>
              <a:buSzPts val="910"/>
              <a:buFont typeface="Helvetica Neue"/>
              <a:buChar char="•"/>
              <a:defRPr sz="700" b="0" i="0" u="none" strike="noStrike" cap="none">
                <a:solidFill>
                  <a:srgbClr val="000000"/>
                </a:solidFill>
                <a:latin typeface="Arial"/>
                <a:ea typeface="Arial"/>
                <a:cs typeface="Arial"/>
                <a:sym typeface="Arial"/>
              </a:defRPr>
            </a:lvl3pPr>
            <a:lvl4pPr marL="1828800" marR="0" lvl="3" indent="-253047" algn="l" rtl="0">
              <a:lnSpc>
                <a:spcPct val="100000"/>
              </a:lnSpc>
              <a:spcBef>
                <a:spcPts val="100"/>
              </a:spcBef>
              <a:spcAft>
                <a:spcPts val="0"/>
              </a:spcAft>
              <a:buClr>
                <a:srgbClr val="000000"/>
              </a:buClr>
              <a:buSzPts val="385"/>
              <a:buFont typeface="Helvetica Neue"/>
              <a:buChar char="■"/>
              <a:defRPr sz="700" b="0" i="0" u="none" strike="noStrike" cap="none">
                <a:solidFill>
                  <a:srgbClr val="000000"/>
                </a:solidFill>
                <a:latin typeface="Arial"/>
                <a:ea typeface="Arial"/>
                <a:cs typeface="Arial"/>
                <a:sym typeface="Arial"/>
              </a:defRPr>
            </a:lvl4pPr>
            <a:lvl5pPr marL="2286000" marR="0" lvl="4" indent="-250825" algn="l" rtl="0">
              <a:lnSpc>
                <a:spcPct val="100000"/>
              </a:lnSpc>
              <a:spcBef>
                <a:spcPts val="100"/>
              </a:spcBef>
              <a:spcAft>
                <a:spcPts val="0"/>
              </a:spcAft>
              <a:buClr>
                <a:srgbClr val="000000"/>
              </a:buClr>
              <a:buSzPts val="350"/>
              <a:buFont typeface="Helvetica Neue"/>
              <a:buChar char="■"/>
              <a:defRPr sz="7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99" name="Google Shape;99;p19"/>
          <p:cNvSpPr txBox="1">
            <a:spLocks noGrp="1"/>
          </p:cNvSpPr>
          <p:nvPr>
            <p:ph type="body" idx="2"/>
          </p:nvPr>
        </p:nvSpPr>
        <p:spPr>
          <a:xfrm>
            <a:off x="1314450" y="529827"/>
            <a:ext cx="3214800" cy="1167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00" name="Google Shape;100;p19"/>
          <p:cNvSpPr txBox="1">
            <a:spLocks noGrp="1"/>
          </p:cNvSpPr>
          <p:nvPr>
            <p:ph type="sldNum" idx="12"/>
          </p:nvPr>
        </p:nvSpPr>
        <p:spPr>
          <a:xfrm>
            <a:off x="7822055" y="4991339"/>
            <a:ext cx="180000" cy="154500"/>
          </a:xfrm>
          <a:prstGeom prst="rect">
            <a:avLst/>
          </a:prstGeom>
          <a:noFill/>
          <a:ln>
            <a:noFill/>
          </a:ln>
        </p:spPr>
        <p:txBody>
          <a:bodyPr spcFirstLastPara="1" wrap="square" lIns="34275" tIns="34275" rIns="34275" bIns="34275" anchor="b" anchorCtr="0">
            <a:noAutofit/>
          </a:bodyPr>
          <a:lstStyle>
            <a:lvl1pPr marL="0" marR="0" lvl="0"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1_Left column Content">
  <p:cSld name="1_Left column Content">
    <p:spTree>
      <p:nvGrpSpPr>
        <p:cNvPr id="1" name="Shape 101"/>
        <p:cNvGrpSpPr/>
        <p:nvPr/>
      </p:nvGrpSpPr>
      <p:grpSpPr>
        <a:xfrm>
          <a:off x="0" y="0"/>
          <a:ext cx="0" cy="0"/>
          <a:chOff x="0" y="0"/>
          <a:chExt cx="0" cy="0"/>
        </a:xfrm>
      </p:grpSpPr>
      <p:grpSp>
        <p:nvGrpSpPr>
          <p:cNvPr id="102" name="Google Shape;102;p20"/>
          <p:cNvGrpSpPr/>
          <p:nvPr/>
        </p:nvGrpSpPr>
        <p:grpSpPr>
          <a:xfrm>
            <a:off x="5955504" y="27383"/>
            <a:ext cx="1971600" cy="297706"/>
            <a:chOff x="-1" y="0"/>
            <a:chExt cx="1971600" cy="297706"/>
          </a:xfrm>
        </p:grpSpPr>
        <p:sp>
          <p:nvSpPr>
            <p:cNvPr id="103" name="Google Shape;103;p20"/>
            <p:cNvSpPr/>
            <p:nvPr/>
          </p:nvSpPr>
          <p:spPr>
            <a:xfrm>
              <a:off x="-1" y="0"/>
              <a:ext cx="1971600" cy="293700"/>
            </a:xfrm>
            <a:prstGeom prst="rect">
              <a:avLst/>
            </a:prstGeom>
            <a:solidFill>
              <a:srgbClr val="FFFFFF"/>
            </a:solidFill>
            <a:ln>
              <a:noFill/>
            </a:ln>
          </p:spPr>
          <p:txBody>
            <a:bodyPr spcFirstLastPara="1" wrap="square" lIns="34275" tIns="34275" rIns="34275" bIns="34275" anchor="b"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104" name="Google Shape;104;p20"/>
            <p:cNvGrpSpPr/>
            <p:nvPr/>
          </p:nvGrpSpPr>
          <p:grpSpPr>
            <a:xfrm>
              <a:off x="0" y="9487"/>
              <a:ext cx="1971571" cy="288219"/>
              <a:chOff x="0" y="-1"/>
              <a:chExt cx="1971571" cy="288219"/>
            </a:xfrm>
          </p:grpSpPr>
          <p:pic>
            <p:nvPicPr>
              <p:cNvPr id="105" name="Google Shape;105;p20"/>
              <p:cNvPicPr preferRelativeResize="0"/>
              <p:nvPr/>
            </p:nvPicPr>
            <p:blipFill rotWithShape="1">
              <a:blip r:embed="rId2">
                <a:alphaModFix/>
              </a:blip>
              <a:srcRect/>
              <a:stretch/>
            </p:blipFill>
            <p:spPr>
              <a:xfrm>
                <a:off x="0" y="-1"/>
                <a:ext cx="1190700" cy="263700"/>
              </a:xfrm>
              <a:prstGeom prst="rect">
                <a:avLst/>
              </a:prstGeom>
              <a:noFill/>
              <a:ln>
                <a:noFill/>
              </a:ln>
            </p:spPr>
          </p:pic>
          <p:pic>
            <p:nvPicPr>
              <p:cNvPr id="106" name="Google Shape;106;p20"/>
              <p:cNvPicPr preferRelativeResize="0"/>
              <p:nvPr/>
            </p:nvPicPr>
            <p:blipFill rotWithShape="1">
              <a:blip r:embed="rId3">
                <a:alphaModFix/>
              </a:blip>
              <a:srcRect/>
              <a:stretch/>
            </p:blipFill>
            <p:spPr>
              <a:xfrm>
                <a:off x="1181971" y="518"/>
                <a:ext cx="789600" cy="287700"/>
              </a:xfrm>
              <a:prstGeom prst="rect">
                <a:avLst/>
              </a:prstGeom>
              <a:noFill/>
              <a:ln>
                <a:noFill/>
              </a:ln>
            </p:spPr>
          </p:pic>
        </p:grpSp>
      </p:grpSp>
      <p:sp>
        <p:nvSpPr>
          <p:cNvPr id="107" name="Google Shape;107;p20"/>
          <p:cNvSpPr txBox="1">
            <a:spLocks noGrp="1"/>
          </p:cNvSpPr>
          <p:nvPr>
            <p:ph type="title"/>
          </p:nvPr>
        </p:nvSpPr>
        <p:spPr>
          <a:xfrm>
            <a:off x="-1" y="0"/>
            <a:ext cx="9144000" cy="346500"/>
          </a:xfrm>
          <a:prstGeom prst="rect">
            <a:avLst/>
          </a:prstGeom>
          <a:solidFill>
            <a:srgbClr val="FF9A00"/>
          </a:solid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DDEFFF"/>
              </a:buClr>
              <a:buSzPts val="1400"/>
              <a:buFont typeface="Arial"/>
              <a:buNone/>
              <a:defRPr sz="1800" b="0" i="1" u="none" strike="noStrike" cap="none">
                <a:solidFill>
                  <a:srgbClr val="DDE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08" name="Google Shape;108;p20"/>
          <p:cNvSpPr txBox="1">
            <a:spLocks noGrp="1"/>
          </p:cNvSpPr>
          <p:nvPr>
            <p:ph type="body" idx="1"/>
          </p:nvPr>
        </p:nvSpPr>
        <p:spPr>
          <a:xfrm>
            <a:off x="1314450" y="529827"/>
            <a:ext cx="3214800" cy="1167900"/>
          </a:xfrm>
          <a:prstGeom prst="rect">
            <a:avLst/>
          </a:prstGeom>
          <a:noFill/>
          <a:ln>
            <a:noFill/>
          </a:ln>
        </p:spPr>
        <p:txBody>
          <a:bodyPr spcFirstLastPara="1" wrap="square" lIns="91425" tIns="91425" rIns="91425" bIns="91425" anchor="t" anchorCtr="0">
            <a:noAutofit/>
          </a:bodyPr>
          <a:lstStyle>
            <a:lvl1pPr marL="457200" marR="0" lvl="0" indent="-266699" algn="l" rtl="0">
              <a:lnSpc>
                <a:spcPct val="100000"/>
              </a:lnSpc>
              <a:spcBef>
                <a:spcPts val="100"/>
              </a:spcBef>
              <a:spcAft>
                <a:spcPts val="0"/>
              </a:spcAft>
              <a:buClr>
                <a:srgbClr val="000000"/>
              </a:buClr>
              <a:buSzPts val="600"/>
              <a:buFont typeface="Helvetica Neue"/>
              <a:buChar char="■"/>
              <a:defRPr sz="1000" b="0" i="0" u="none" strike="noStrike" cap="none">
                <a:solidFill>
                  <a:srgbClr val="000000"/>
                </a:solidFill>
                <a:latin typeface="Arial"/>
                <a:ea typeface="Arial"/>
                <a:cs typeface="Arial"/>
                <a:sym typeface="Arial"/>
              </a:defRPr>
            </a:lvl1pPr>
            <a:lvl2pPr marL="914400" marR="0" lvl="1" indent="-263525" algn="l" rtl="0">
              <a:lnSpc>
                <a:spcPct val="100000"/>
              </a:lnSpc>
              <a:spcBef>
                <a:spcPts val="100"/>
              </a:spcBef>
              <a:spcAft>
                <a:spcPts val="0"/>
              </a:spcAft>
              <a:buClr>
                <a:srgbClr val="000000"/>
              </a:buClr>
              <a:buSzPts val="550"/>
              <a:buFont typeface="Helvetica Neue"/>
              <a:buChar char="❑"/>
              <a:defRPr sz="1000" b="0" i="0" u="none" strike="noStrike" cap="none">
                <a:solidFill>
                  <a:srgbClr val="000000"/>
                </a:solidFill>
                <a:latin typeface="Arial"/>
                <a:ea typeface="Arial"/>
                <a:cs typeface="Arial"/>
                <a:sym typeface="Arial"/>
              </a:defRPr>
            </a:lvl2pPr>
            <a:lvl3pPr marL="1371600" marR="0" lvl="2" indent="-311150" algn="l" rtl="0">
              <a:lnSpc>
                <a:spcPct val="100000"/>
              </a:lnSpc>
              <a:spcBef>
                <a:spcPts val="100"/>
              </a:spcBef>
              <a:spcAft>
                <a:spcPts val="0"/>
              </a:spcAft>
              <a:buClr>
                <a:srgbClr val="000000"/>
              </a:buClr>
              <a:buSzPts val="1300"/>
              <a:buFont typeface="Helvetica Neue"/>
              <a:buChar char="•"/>
              <a:defRPr sz="1000" b="0" i="0" u="none" strike="noStrike" cap="none">
                <a:solidFill>
                  <a:srgbClr val="000000"/>
                </a:solidFill>
                <a:latin typeface="Arial"/>
                <a:ea typeface="Arial"/>
                <a:cs typeface="Arial"/>
                <a:sym typeface="Arial"/>
              </a:defRPr>
            </a:lvl3pPr>
            <a:lvl4pPr marL="1828800" marR="0" lvl="3" indent="-263525" algn="l" rtl="0">
              <a:lnSpc>
                <a:spcPct val="100000"/>
              </a:lnSpc>
              <a:spcBef>
                <a:spcPts val="100"/>
              </a:spcBef>
              <a:spcAft>
                <a:spcPts val="0"/>
              </a:spcAft>
              <a:buClr>
                <a:srgbClr val="000000"/>
              </a:buClr>
              <a:buSzPts val="550"/>
              <a:buFont typeface="Helvetica Neue"/>
              <a:buChar char="■"/>
              <a:defRPr sz="1000" b="0" i="0" u="none" strike="noStrike" cap="none">
                <a:solidFill>
                  <a:srgbClr val="000000"/>
                </a:solidFill>
                <a:latin typeface="Arial"/>
                <a:ea typeface="Arial"/>
                <a:cs typeface="Arial"/>
                <a:sym typeface="Arial"/>
              </a:defRPr>
            </a:lvl4pPr>
            <a:lvl5pPr marL="2286000" marR="0" lvl="4" indent="-260350" algn="l" rtl="0">
              <a:lnSpc>
                <a:spcPct val="100000"/>
              </a:lnSpc>
              <a:spcBef>
                <a:spcPts val="100"/>
              </a:spcBef>
              <a:spcAft>
                <a:spcPts val="0"/>
              </a:spcAft>
              <a:buClr>
                <a:srgbClr val="000000"/>
              </a:buClr>
              <a:buSzPts val="500"/>
              <a:buFont typeface="Helvetica Neue"/>
              <a:buChar char="■"/>
              <a:defRPr sz="10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09" name="Google Shape;109;p20"/>
          <p:cNvSpPr txBox="1">
            <a:spLocks noGrp="1"/>
          </p:cNvSpPr>
          <p:nvPr>
            <p:ph type="sldNum" idx="12"/>
          </p:nvPr>
        </p:nvSpPr>
        <p:spPr>
          <a:xfrm>
            <a:off x="7822055" y="4991339"/>
            <a:ext cx="180000" cy="154500"/>
          </a:xfrm>
          <a:prstGeom prst="rect">
            <a:avLst/>
          </a:prstGeom>
          <a:noFill/>
          <a:ln>
            <a:noFill/>
          </a:ln>
        </p:spPr>
        <p:txBody>
          <a:bodyPr spcFirstLastPara="1" wrap="square" lIns="34275" tIns="34275" rIns="34275" bIns="34275" anchor="b" anchorCtr="0">
            <a:noAutofit/>
          </a:bodyPr>
          <a:lstStyle>
            <a:lvl1pPr marL="0" marR="0" lvl="0"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1pPr>
            <a:lvl2pPr lvl="1"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2pPr>
            <a:lvl3pPr lvl="2"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3pPr>
            <a:lvl4pPr lvl="3"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4pPr>
            <a:lvl5pPr lvl="4"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5pPr>
            <a:lvl6pPr lvl="5"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6pPr>
            <a:lvl7pPr lvl="6"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7pPr>
            <a:lvl8pPr lvl="7"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8pPr>
            <a:lvl9pPr lvl="8"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7" name="Google Shape;17;p3"/>
          <p:cNvSpPr/>
          <p:nvPr/>
        </p:nvSpPr>
        <p:spPr>
          <a:xfrm>
            <a:off x="479125" y="1876200"/>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8" y="744574"/>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1400"/>
              <a:buFont typeface="Century Schoolbook"/>
              <a:buNone/>
              <a:defRPr sz="52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12" name="Google Shape;112;p21"/>
          <p:cNvSpPr txBox="1">
            <a:spLocks noGrp="1"/>
          </p:cNvSpPr>
          <p:nvPr>
            <p:ph type="body" idx="1"/>
          </p:nvPr>
        </p:nvSpPr>
        <p:spPr>
          <a:xfrm>
            <a:off x="311699" y="2834125"/>
            <a:ext cx="8520600" cy="7926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1400"/>
              <a:buFont typeface="Century Schoolbook"/>
              <a:buNone/>
              <a:defRPr sz="2800" b="0" i="0" u="none" strike="noStrike" cap="none">
                <a:solidFill>
                  <a:srgbClr val="585858"/>
                </a:solidFill>
                <a:latin typeface="Century Schoolbook"/>
                <a:ea typeface="Century Schoolbook"/>
                <a:cs typeface="Century Schoolbook"/>
                <a:sym typeface="Century Schoolbook"/>
              </a:defRPr>
            </a:lvl1pPr>
            <a:lvl2pPr marL="914400" marR="0" lvl="1" indent="-228600" algn="ctr" rtl="0">
              <a:lnSpc>
                <a:spcPct val="100000"/>
              </a:lnSpc>
              <a:spcBef>
                <a:spcPts val="0"/>
              </a:spcBef>
              <a:spcAft>
                <a:spcPts val="0"/>
              </a:spcAft>
              <a:buClr>
                <a:srgbClr val="585858"/>
              </a:buClr>
              <a:buSzPts val="1400"/>
              <a:buFont typeface="Century Schoolbook"/>
              <a:buNone/>
              <a:defRPr sz="2800" b="0" i="0" u="none" strike="noStrike" cap="none">
                <a:solidFill>
                  <a:srgbClr val="585858"/>
                </a:solidFill>
                <a:latin typeface="Century Schoolbook"/>
                <a:ea typeface="Century Schoolbook"/>
                <a:cs typeface="Century Schoolbook"/>
                <a:sym typeface="Century Schoolbook"/>
              </a:defRPr>
            </a:lvl2pPr>
            <a:lvl3pPr marL="1371600" marR="0" lvl="2" indent="-228600" algn="ctr" rtl="0">
              <a:lnSpc>
                <a:spcPct val="100000"/>
              </a:lnSpc>
              <a:spcBef>
                <a:spcPts val="0"/>
              </a:spcBef>
              <a:spcAft>
                <a:spcPts val="0"/>
              </a:spcAft>
              <a:buClr>
                <a:srgbClr val="585858"/>
              </a:buClr>
              <a:buSzPts val="1400"/>
              <a:buFont typeface="Century Schoolbook"/>
              <a:buNone/>
              <a:defRPr sz="2800" b="0" i="0" u="none" strike="noStrike" cap="none">
                <a:solidFill>
                  <a:srgbClr val="585858"/>
                </a:solidFill>
                <a:latin typeface="Century Schoolbook"/>
                <a:ea typeface="Century Schoolbook"/>
                <a:cs typeface="Century Schoolbook"/>
                <a:sym typeface="Century Schoolbook"/>
              </a:defRPr>
            </a:lvl3pPr>
            <a:lvl4pPr marL="1828800" marR="0" lvl="3" indent="-228600" algn="ctr" rtl="0">
              <a:lnSpc>
                <a:spcPct val="100000"/>
              </a:lnSpc>
              <a:spcBef>
                <a:spcPts val="0"/>
              </a:spcBef>
              <a:spcAft>
                <a:spcPts val="0"/>
              </a:spcAft>
              <a:buClr>
                <a:srgbClr val="585858"/>
              </a:buClr>
              <a:buSzPts val="1400"/>
              <a:buFont typeface="Century Schoolbook"/>
              <a:buNone/>
              <a:defRPr sz="2800" b="0" i="0" u="none" strike="noStrike" cap="none">
                <a:solidFill>
                  <a:srgbClr val="585858"/>
                </a:solidFill>
                <a:latin typeface="Century Schoolbook"/>
                <a:ea typeface="Century Schoolbook"/>
                <a:cs typeface="Century Schoolbook"/>
                <a:sym typeface="Century Schoolbook"/>
              </a:defRPr>
            </a:lvl4pPr>
            <a:lvl5pPr marL="2286000" marR="0" lvl="4" indent="-228600" algn="ctr" rtl="0">
              <a:lnSpc>
                <a:spcPct val="100000"/>
              </a:lnSpc>
              <a:spcBef>
                <a:spcPts val="0"/>
              </a:spcBef>
              <a:spcAft>
                <a:spcPts val="0"/>
              </a:spcAft>
              <a:buClr>
                <a:srgbClr val="585858"/>
              </a:buClr>
              <a:buSzPts val="1400"/>
              <a:buFont typeface="Century Schoolbook"/>
              <a:buNone/>
              <a:defRPr sz="28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13" name="Google Shape;113;p21"/>
          <p:cNvSpPr/>
          <p:nvPr/>
        </p:nvSpPr>
        <p:spPr>
          <a:xfrm>
            <a:off x="-73025" y="-1"/>
            <a:ext cx="621600" cy="5221800"/>
          </a:xfrm>
          <a:prstGeom prst="rect">
            <a:avLst/>
          </a:prstGeom>
          <a:solidFill>
            <a:srgbClr val="FF99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1"/>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15"/>
        <p:cNvGrpSpPr/>
        <p:nvPr/>
      </p:nvGrpSpPr>
      <p:grpSpPr>
        <a:xfrm>
          <a:off x="0" y="0"/>
          <a:ext cx="0" cy="0"/>
          <a:chOff x="0" y="0"/>
          <a:chExt cx="0" cy="0"/>
        </a:xfrm>
      </p:grpSpPr>
      <p:sp>
        <p:nvSpPr>
          <p:cNvPr id="116" name="Google Shape;116;p22"/>
          <p:cNvSpPr txBox="1">
            <a:spLocks noGrp="1"/>
          </p:cNvSpPr>
          <p:nvPr>
            <p:ph type="body" idx="1"/>
          </p:nvPr>
        </p:nvSpPr>
        <p:spPr>
          <a:xfrm>
            <a:off x="311699"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17" name="Google Shape;117;p22"/>
          <p:cNvSpPr txBox="1">
            <a:spLocks noGrp="1"/>
          </p:cNvSpPr>
          <p:nvPr>
            <p:ph type="title"/>
          </p:nvPr>
        </p:nvSpPr>
        <p:spPr>
          <a:xfrm>
            <a:off x="563824"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18" name="Google Shape;118;p22"/>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otocole">
  <p:cSld name="Protocole">
    <p:spTree>
      <p:nvGrpSpPr>
        <p:cNvPr id="1" name="Shape 119"/>
        <p:cNvGrpSpPr/>
        <p:nvPr/>
      </p:nvGrpSpPr>
      <p:grpSpPr>
        <a:xfrm>
          <a:off x="0" y="0"/>
          <a:ext cx="0" cy="0"/>
          <a:chOff x="0" y="0"/>
          <a:chExt cx="0" cy="0"/>
        </a:xfrm>
      </p:grpSpPr>
      <p:sp>
        <p:nvSpPr>
          <p:cNvPr id="120" name="Google Shape;120;p23"/>
          <p:cNvSpPr txBox="1">
            <a:spLocks noGrp="1"/>
          </p:cNvSpPr>
          <p:nvPr>
            <p:ph type="body" idx="1"/>
          </p:nvPr>
        </p:nvSpPr>
        <p:spPr>
          <a:xfrm>
            <a:off x="616500" y="1609675"/>
            <a:ext cx="8304300" cy="3252900"/>
          </a:xfrm>
          <a:prstGeom prst="rect">
            <a:avLst/>
          </a:prstGeom>
          <a:solidFill>
            <a:srgbClr val="EFEFEF"/>
          </a:solidFill>
          <a:ln>
            <a:noFill/>
          </a:ln>
        </p:spPr>
        <p:txBody>
          <a:bodyPr spcFirstLastPara="1" wrap="square" lIns="91425" tIns="91425" rIns="91425" bIns="91425" anchor="t" anchorCtr="0">
            <a:noAutofit/>
          </a:bodyPr>
          <a:lstStyle>
            <a:lvl1pPr marL="457200" marR="0" lvl="0"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21" name="Google Shape;121;p23"/>
          <p:cNvSpPr txBox="1">
            <a:spLocks noGrp="1"/>
          </p:cNvSpPr>
          <p:nvPr>
            <p:ph type="title"/>
          </p:nvPr>
        </p:nvSpPr>
        <p:spPr>
          <a:xfrm>
            <a:off x="563824"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grpSp>
        <p:nvGrpSpPr>
          <p:cNvPr id="122" name="Google Shape;122;p23"/>
          <p:cNvGrpSpPr/>
          <p:nvPr/>
        </p:nvGrpSpPr>
        <p:grpSpPr>
          <a:xfrm>
            <a:off x="616374" y="1209525"/>
            <a:ext cx="8304300" cy="487800"/>
            <a:chOff x="0" y="0"/>
            <a:chExt cx="8304300" cy="487800"/>
          </a:xfrm>
        </p:grpSpPr>
        <p:sp>
          <p:nvSpPr>
            <p:cNvPr id="123" name="Google Shape;123;p23"/>
            <p:cNvSpPr/>
            <p:nvPr/>
          </p:nvSpPr>
          <p:spPr>
            <a:xfrm>
              <a:off x="0" y="87375"/>
              <a:ext cx="8304300" cy="3129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3"/>
            <p:cNvSpPr/>
            <p:nvPr/>
          </p:nvSpPr>
          <p:spPr>
            <a:xfrm>
              <a:off x="0" y="0"/>
              <a:ext cx="8304300" cy="487800"/>
            </a:xfrm>
            <a:prstGeom prst="rect">
              <a:avLst/>
            </a:prstGeom>
            <a:no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F3F3F3"/>
                </a:buClr>
                <a:buFont typeface="Century Schoolbook"/>
                <a:buNone/>
              </a:pPr>
              <a:r>
                <a:rPr lang="en" sz="2000" b="1" i="0" u="none" strike="noStrike" cap="none">
                  <a:solidFill>
                    <a:srgbClr val="F3F3F3"/>
                  </a:solidFill>
                  <a:latin typeface="Century Schoolbook"/>
                  <a:ea typeface="Century Schoolbook"/>
                  <a:cs typeface="Century Schoolbook"/>
                  <a:sym typeface="Century Schoolbook"/>
                </a:rPr>
                <a:t>Protocole</a:t>
              </a:r>
              <a:endParaRPr/>
            </a:p>
          </p:txBody>
        </p:sp>
      </p:grpSp>
      <p:sp>
        <p:nvSpPr>
          <p:cNvPr id="125" name="Google Shape;125;p23"/>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rotocole half page">
  <p:cSld name="Protocole half page">
    <p:spTree>
      <p:nvGrpSpPr>
        <p:cNvPr id="1" name="Shape 126"/>
        <p:cNvGrpSpPr/>
        <p:nvPr/>
      </p:nvGrpSpPr>
      <p:grpSpPr>
        <a:xfrm>
          <a:off x="0" y="0"/>
          <a:ext cx="0" cy="0"/>
          <a:chOff x="0" y="0"/>
          <a:chExt cx="0" cy="0"/>
        </a:xfrm>
      </p:grpSpPr>
      <p:sp>
        <p:nvSpPr>
          <p:cNvPr id="127" name="Google Shape;127;p24"/>
          <p:cNvSpPr txBox="1">
            <a:spLocks noGrp="1"/>
          </p:cNvSpPr>
          <p:nvPr>
            <p:ph type="body" idx="1"/>
          </p:nvPr>
        </p:nvSpPr>
        <p:spPr>
          <a:xfrm>
            <a:off x="616500" y="3209875"/>
            <a:ext cx="8304300" cy="1812900"/>
          </a:xfrm>
          <a:prstGeom prst="rect">
            <a:avLst/>
          </a:prstGeom>
          <a:solidFill>
            <a:srgbClr val="EFEFEF"/>
          </a:solidFill>
          <a:ln>
            <a:noFill/>
          </a:ln>
        </p:spPr>
        <p:txBody>
          <a:bodyPr spcFirstLastPara="1" wrap="square" lIns="91425" tIns="91425" rIns="91425" bIns="91425" anchor="t" anchorCtr="0">
            <a:noAutofit/>
          </a:bodyPr>
          <a:lstStyle>
            <a:lvl1pPr marL="457200" marR="0" lvl="0"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00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28" name="Google Shape;128;p24"/>
          <p:cNvSpPr txBox="1">
            <a:spLocks noGrp="1"/>
          </p:cNvSpPr>
          <p:nvPr>
            <p:ph type="title"/>
          </p:nvPr>
        </p:nvSpPr>
        <p:spPr>
          <a:xfrm>
            <a:off x="563824"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grpSp>
        <p:nvGrpSpPr>
          <p:cNvPr id="129" name="Google Shape;129;p24"/>
          <p:cNvGrpSpPr/>
          <p:nvPr/>
        </p:nvGrpSpPr>
        <p:grpSpPr>
          <a:xfrm>
            <a:off x="616374" y="2809724"/>
            <a:ext cx="8304300" cy="487800"/>
            <a:chOff x="0" y="0"/>
            <a:chExt cx="8304300" cy="487800"/>
          </a:xfrm>
        </p:grpSpPr>
        <p:sp>
          <p:nvSpPr>
            <p:cNvPr id="130" name="Google Shape;130;p24"/>
            <p:cNvSpPr/>
            <p:nvPr/>
          </p:nvSpPr>
          <p:spPr>
            <a:xfrm>
              <a:off x="0" y="87375"/>
              <a:ext cx="8304300" cy="3129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4"/>
            <p:cNvSpPr/>
            <p:nvPr/>
          </p:nvSpPr>
          <p:spPr>
            <a:xfrm>
              <a:off x="0" y="0"/>
              <a:ext cx="8304300" cy="487800"/>
            </a:xfrm>
            <a:prstGeom prst="rect">
              <a:avLst/>
            </a:prstGeom>
            <a:no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F3F3F3"/>
                </a:buClr>
                <a:buFont typeface="Century Schoolbook"/>
                <a:buNone/>
              </a:pPr>
              <a:r>
                <a:rPr lang="en" sz="2000" b="1" i="0" u="none" strike="noStrike" cap="none">
                  <a:solidFill>
                    <a:srgbClr val="F3F3F3"/>
                  </a:solidFill>
                  <a:latin typeface="Century Schoolbook"/>
                  <a:ea typeface="Century Schoolbook"/>
                  <a:cs typeface="Century Schoolbook"/>
                  <a:sym typeface="Century Schoolbook"/>
                </a:rPr>
                <a:t>Protocole</a:t>
              </a:r>
              <a:endParaRPr/>
            </a:p>
          </p:txBody>
        </p:sp>
      </p:grpSp>
      <p:sp>
        <p:nvSpPr>
          <p:cNvPr id="132" name="Google Shape;132;p24"/>
          <p:cNvSpPr txBox="1">
            <a:spLocks noGrp="1"/>
          </p:cNvSpPr>
          <p:nvPr>
            <p:ph type="body" idx="2"/>
          </p:nvPr>
        </p:nvSpPr>
        <p:spPr>
          <a:xfrm>
            <a:off x="616499" y="1132274"/>
            <a:ext cx="8520600" cy="1623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33" name="Google Shape;133;p24"/>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two columns">
  <p:cSld name="Title and two columns">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563824"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36" name="Google Shape;136;p25"/>
          <p:cNvSpPr txBox="1">
            <a:spLocks noGrp="1"/>
          </p:cNvSpPr>
          <p:nvPr>
            <p:ph type="body" idx="1"/>
          </p:nvPr>
        </p:nvSpPr>
        <p:spPr>
          <a:xfrm>
            <a:off x="311699" y="1152475"/>
            <a:ext cx="39999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15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15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15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15000"/>
              </a:lnSpc>
              <a:spcBef>
                <a:spcPts val="1600"/>
              </a:spcBef>
              <a:spcAft>
                <a:spcPts val="0"/>
              </a:spcAft>
              <a:buClr>
                <a:srgbClr val="585858"/>
              </a:buClr>
              <a:buSzPts val="1400"/>
              <a:buFont typeface="Century Schoolbook"/>
              <a:buNone/>
              <a:defRPr sz="14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37" name="Google Shape;137;p25"/>
          <p:cNvSpPr txBox="1">
            <a:spLocks noGrp="1"/>
          </p:cNvSpPr>
          <p:nvPr>
            <p:ph type="body" idx="2"/>
          </p:nvPr>
        </p:nvSpPr>
        <p:spPr>
          <a:xfrm>
            <a:off x="4832399" y="1152475"/>
            <a:ext cx="39999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38" name="Google Shape;138;p25"/>
          <p:cNvSpPr/>
          <p:nvPr/>
        </p:nvSpPr>
        <p:spPr>
          <a:xfrm>
            <a:off x="228299" y="340624"/>
            <a:ext cx="159600" cy="781500"/>
          </a:xfrm>
          <a:prstGeom prst="rect">
            <a:avLst/>
          </a:prstGeom>
          <a:solidFill>
            <a:srgbClr val="FF99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5"/>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140"/>
        <p:cNvGrpSpPr/>
        <p:nvPr/>
      </p:nvGrpSpPr>
      <p:grpSpPr>
        <a:xfrm>
          <a:off x="0" y="0"/>
          <a:ext cx="0" cy="0"/>
          <a:chOff x="0" y="0"/>
          <a:chExt cx="0" cy="0"/>
        </a:xfrm>
      </p:grpSpPr>
      <p:sp>
        <p:nvSpPr>
          <p:cNvPr id="141" name="Google Shape;141;p26"/>
          <p:cNvSpPr/>
          <p:nvPr/>
        </p:nvSpPr>
        <p:spPr>
          <a:xfrm>
            <a:off x="228299" y="340624"/>
            <a:ext cx="159600" cy="781500"/>
          </a:xfrm>
          <a:prstGeom prst="rect">
            <a:avLst/>
          </a:prstGeom>
          <a:solidFill>
            <a:srgbClr val="FF99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6"/>
          <p:cNvSpPr txBox="1">
            <a:spLocks noGrp="1"/>
          </p:cNvSpPr>
          <p:nvPr>
            <p:ph type="title"/>
          </p:nvPr>
        </p:nvSpPr>
        <p:spPr>
          <a:xfrm>
            <a:off x="563824"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43" name="Google Shape;143;p26"/>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699" y="555600"/>
            <a:ext cx="2808000" cy="755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000000"/>
              </a:buClr>
              <a:buSzPts val="1400"/>
              <a:buFont typeface="Century Schoolbook"/>
              <a:buNone/>
              <a:defRPr sz="24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46" name="Google Shape;146;p27"/>
          <p:cNvSpPr txBox="1">
            <a:spLocks noGrp="1"/>
          </p:cNvSpPr>
          <p:nvPr>
            <p:ph type="body" idx="1"/>
          </p:nvPr>
        </p:nvSpPr>
        <p:spPr>
          <a:xfrm>
            <a:off x="311699" y="1389599"/>
            <a:ext cx="2808000" cy="3179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Century Schoolbook"/>
              <a:buNone/>
              <a:defRPr sz="12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15000"/>
              </a:lnSpc>
              <a:spcBef>
                <a:spcPts val="1600"/>
              </a:spcBef>
              <a:spcAft>
                <a:spcPts val="0"/>
              </a:spcAft>
              <a:buClr>
                <a:srgbClr val="585858"/>
              </a:buClr>
              <a:buSzPts val="1400"/>
              <a:buFont typeface="Century Schoolbook"/>
              <a:buNone/>
              <a:defRPr sz="12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15000"/>
              </a:lnSpc>
              <a:spcBef>
                <a:spcPts val="1600"/>
              </a:spcBef>
              <a:spcAft>
                <a:spcPts val="0"/>
              </a:spcAft>
              <a:buClr>
                <a:srgbClr val="585858"/>
              </a:buClr>
              <a:buSzPts val="1400"/>
              <a:buFont typeface="Century Schoolbook"/>
              <a:buNone/>
              <a:defRPr sz="12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15000"/>
              </a:lnSpc>
              <a:spcBef>
                <a:spcPts val="1600"/>
              </a:spcBef>
              <a:spcAft>
                <a:spcPts val="0"/>
              </a:spcAft>
              <a:buClr>
                <a:srgbClr val="585858"/>
              </a:buClr>
              <a:buSzPts val="1400"/>
              <a:buFont typeface="Century Schoolbook"/>
              <a:buNone/>
              <a:defRPr sz="12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15000"/>
              </a:lnSpc>
              <a:spcBef>
                <a:spcPts val="1600"/>
              </a:spcBef>
              <a:spcAft>
                <a:spcPts val="0"/>
              </a:spcAft>
              <a:buClr>
                <a:srgbClr val="585858"/>
              </a:buClr>
              <a:buSzPts val="1400"/>
              <a:buFont typeface="Century Schoolbook"/>
              <a:buNone/>
              <a:defRPr sz="12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47" name="Google Shape;147;p27"/>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490250" y="450149"/>
            <a:ext cx="6367800" cy="4090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Century Schoolbook"/>
              <a:buNone/>
              <a:defRPr sz="48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50" name="Google Shape;150;p28"/>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51"/>
        <p:cNvGrpSpPr/>
        <p:nvPr/>
      </p:nvGrpSpPr>
      <p:grpSpPr>
        <a:xfrm>
          <a:off x="0" y="0"/>
          <a:ext cx="0" cy="0"/>
          <a:chOff x="0" y="0"/>
          <a:chExt cx="0" cy="0"/>
        </a:xfrm>
      </p:grpSpPr>
      <p:sp>
        <p:nvSpPr>
          <p:cNvPr id="152" name="Google Shape;152;p29"/>
          <p:cNvSpPr/>
          <p:nvPr/>
        </p:nvSpPr>
        <p:spPr>
          <a:xfrm>
            <a:off x="4572000" y="-125"/>
            <a:ext cx="4572000" cy="5143500"/>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1400"/>
              <a:buFont typeface="Century Schoolbook"/>
              <a:buNone/>
              <a:defRPr sz="42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54" name="Google Shape;154;p29"/>
          <p:cNvSpPr txBox="1">
            <a:spLocks noGrp="1"/>
          </p:cNvSpPr>
          <p:nvPr>
            <p:ph type="body"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1400"/>
              <a:buFont typeface="Century Schoolbook"/>
              <a:buNone/>
              <a:defRPr sz="2100" b="0" i="0" u="none" strike="noStrike" cap="none">
                <a:solidFill>
                  <a:srgbClr val="585858"/>
                </a:solidFill>
                <a:latin typeface="Century Schoolbook"/>
                <a:ea typeface="Century Schoolbook"/>
                <a:cs typeface="Century Schoolbook"/>
                <a:sym typeface="Century Schoolbook"/>
              </a:defRPr>
            </a:lvl1pPr>
            <a:lvl2pPr marL="914400" marR="0" lvl="1" indent="-228600" algn="ctr" rtl="0">
              <a:lnSpc>
                <a:spcPct val="100000"/>
              </a:lnSpc>
              <a:spcBef>
                <a:spcPts val="0"/>
              </a:spcBef>
              <a:spcAft>
                <a:spcPts val="0"/>
              </a:spcAft>
              <a:buClr>
                <a:srgbClr val="585858"/>
              </a:buClr>
              <a:buSzPts val="1400"/>
              <a:buFont typeface="Century Schoolbook"/>
              <a:buNone/>
              <a:defRPr sz="2100" b="0" i="0" u="none" strike="noStrike" cap="none">
                <a:solidFill>
                  <a:srgbClr val="585858"/>
                </a:solidFill>
                <a:latin typeface="Century Schoolbook"/>
                <a:ea typeface="Century Schoolbook"/>
                <a:cs typeface="Century Schoolbook"/>
                <a:sym typeface="Century Schoolbook"/>
              </a:defRPr>
            </a:lvl2pPr>
            <a:lvl3pPr marL="1371600" marR="0" lvl="2" indent="-228600" algn="ctr" rtl="0">
              <a:lnSpc>
                <a:spcPct val="100000"/>
              </a:lnSpc>
              <a:spcBef>
                <a:spcPts val="0"/>
              </a:spcBef>
              <a:spcAft>
                <a:spcPts val="0"/>
              </a:spcAft>
              <a:buClr>
                <a:srgbClr val="585858"/>
              </a:buClr>
              <a:buSzPts val="1400"/>
              <a:buFont typeface="Century Schoolbook"/>
              <a:buNone/>
              <a:defRPr sz="2100" b="0" i="0" u="none" strike="noStrike" cap="none">
                <a:solidFill>
                  <a:srgbClr val="585858"/>
                </a:solidFill>
                <a:latin typeface="Century Schoolbook"/>
                <a:ea typeface="Century Schoolbook"/>
                <a:cs typeface="Century Schoolbook"/>
                <a:sym typeface="Century Schoolbook"/>
              </a:defRPr>
            </a:lvl3pPr>
            <a:lvl4pPr marL="1828800" marR="0" lvl="3" indent="-228600" algn="ctr" rtl="0">
              <a:lnSpc>
                <a:spcPct val="100000"/>
              </a:lnSpc>
              <a:spcBef>
                <a:spcPts val="0"/>
              </a:spcBef>
              <a:spcAft>
                <a:spcPts val="0"/>
              </a:spcAft>
              <a:buClr>
                <a:srgbClr val="585858"/>
              </a:buClr>
              <a:buSzPts val="1400"/>
              <a:buFont typeface="Century Schoolbook"/>
              <a:buNone/>
              <a:defRPr sz="2100" b="0" i="0" u="none" strike="noStrike" cap="none">
                <a:solidFill>
                  <a:srgbClr val="585858"/>
                </a:solidFill>
                <a:latin typeface="Century Schoolbook"/>
                <a:ea typeface="Century Schoolbook"/>
                <a:cs typeface="Century Schoolbook"/>
                <a:sym typeface="Century Schoolbook"/>
              </a:defRPr>
            </a:lvl4pPr>
            <a:lvl5pPr marL="2286000" marR="0" lvl="4" indent="-228600" algn="ctr" rtl="0">
              <a:lnSpc>
                <a:spcPct val="100000"/>
              </a:lnSpc>
              <a:spcBef>
                <a:spcPts val="0"/>
              </a:spcBef>
              <a:spcAft>
                <a:spcPts val="0"/>
              </a:spcAft>
              <a:buClr>
                <a:srgbClr val="585858"/>
              </a:buClr>
              <a:buSzPts val="1400"/>
              <a:buFont typeface="Century Schoolbook"/>
              <a:buNone/>
              <a:defRPr sz="21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55" name="Google Shape;155;p29"/>
          <p:cNvSpPr txBox="1">
            <a:spLocks noGrp="1"/>
          </p:cNvSpPr>
          <p:nvPr>
            <p:ph type="body" idx="2"/>
          </p:nvPr>
        </p:nvSpPr>
        <p:spPr>
          <a:xfrm>
            <a:off x="4939500" y="724074"/>
            <a:ext cx="3837000" cy="369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56" name="Google Shape;156;p29"/>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311699" y="1106125"/>
            <a:ext cx="8520600" cy="19635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1400"/>
              <a:buFont typeface="Arial"/>
              <a:buNone/>
              <a:defRPr sz="120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59" name="Google Shape;159;p30"/>
          <p:cNvSpPr txBox="1">
            <a:spLocks noGrp="1"/>
          </p:cNvSpPr>
          <p:nvPr>
            <p:ph type="body" idx="1"/>
          </p:nvPr>
        </p:nvSpPr>
        <p:spPr>
          <a:xfrm>
            <a:off x="311699" y="3152225"/>
            <a:ext cx="8520600" cy="130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15000"/>
              </a:lnSpc>
              <a:spcBef>
                <a:spcPts val="160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1pPr>
            <a:lvl2pPr marL="914400" marR="0" lvl="1" indent="-228600" algn="ctr" rtl="0">
              <a:lnSpc>
                <a:spcPct val="115000"/>
              </a:lnSpc>
              <a:spcBef>
                <a:spcPts val="160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2pPr>
            <a:lvl3pPr marL="1371600" marR="0" lvl="2" indent="-228600" algn="ctr" rtl="0">
              <a:lnSpc>
                <a:spcPct val="115000"/>
              </a:lnSpc>
              <a:spcBef>
                <a:spcPts val="160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3pPr>
            <a:lvl4pPr marL="1828800" marR="0" lvl="3" indent="-228600" algn="ctr" rtl="0">
              <a:lnSpc>
                <a:spcPct val="115000"/>
              </a:lnSpc>
              <a:spcBef>
                <a:spcPts val="160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4pPr>
            <a:lvl5pPr marL="2286000" marR="0" lvl="4" indent="-228600" algn="ctr" rtl="0">
              <a:lnSpc>
                <a:spcPct val="115000"/>
              </a:lnSpc>
              <a:spcBef>
                <a:spcPts val="1600"/>
              </a:spcBef>
              <a:spcAft>
                <a:spcPts val="0"/>
              </a:spcAft>
              <a:buClr>
                <a:srgbClr val="585858"/>
              </a:buClr>
              <a:buSzPts val="1400"/>
              <a:buFont typeface="Arial"/>
              <a:buNone/>
              <a:defRPr sz="1800" b="0" i="0" u="none" strike="noStrike" cap="none">
                <a:solidFill>
                  <a:srgbClr val="585858"/>
                </a:solidFill>
                <a:latin typeface="Arial"/>
                <a:ea typeface="Arial"/>
                <a:cs typeface="Arial"/>
                <a:sym typeface="Arial"/>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60" name="Google Shape;160;p30"/>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marL="914400" lvl="1"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marL="1371600" lvl="2"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marL="1828800" lvl="3"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marL="2286000" lvl="4"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marL="2743200" lvl="5"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marL="3200400" lvl="6"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marL="3657600" lvl="7" indent="-31750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marL="4114800" lvl="8" indent="-317500">
              <a:spcBef>
                <a:spcPts val="1600"/>
              </a:spcBef>
              <a:spcAft>
                <a:spcPts val="1600"/>
              </a:spcAft>
              <a:buClr>
                <a:srgbClr val="FF9900"/>
              </a:buClr>
              <a:buSzPts val="1400"/>
              <a:buFont typeface="Century Schoolbook"/>
              <a:buChar char="■"/>
              <a:defRPr>
                <a:latin typeface="Century Schoolbook"/>
                <a:ea typeface="Century Schoolbook"/>
                <a:cs typeface="Century Schoolbook"/>
                <a:sym typeface="Century Schoolbook"/>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21" name="Google Shape;21;p4"/>
          <p:cNvSpPr/>
          <p:nvPr/>
        </p:nvSpPr>
        <p:spPr>
          <a:xfrm>
            <a:off x="228300" y="340625"/>
            <a:ext cx="1596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re et contenu">
  <p:cSld name="Titre et contenu 2">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946403" y="274320"/>
            <a:ext cx="7269600" cy="5712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rgbClr val="000000"/>
              </a:buClr>
              <a:buSzPts val="1400"/>
              <a:buFont typeface="Century Schoolbook"/>
              <a:buNone/>
              <a:defRPr sz="40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63" name="Google Shape;163;p31"/>
          <p:cNvSpPr txBox="1">
            <a:spLocks noGrp="1"/>
          </p:cNvSpPr>
          <p:nvPr>
            <p:ph type="body" idx="1"/>
          </p:nvPr>
        </p:nvSpPr>
        <p:spPr>
          <a:xfrm>
            <a:off x="946403" y="956929"/>
            <a:ext cx="6446400" cy="3678000"/>
          </a:xfrm>
          <a:prstGeom prst="rect">
            <a:avLst/>
          </a:prstGeom>
          <a:noFill/>
          <a:ln>
            <a:noFill/>
          </a:ln>
        </p:spPr>
        <p:txBody>
          <a:bodyPr spcFirstLastPara="1" wrap="square" lIns="91425" tIns="91425" rIns="91425" bIns="91425" anchor="t" anchorCtr="0">
            <a:noAutofit/>
          </a:bodyPr>
          <a:lstStyle>
            <a:lvl1pPr marL="457200" marR="0" lvl="0" indent="-320038" algn="l" rtl="0">
              <a:lnSpc>
                <a:spcPct val="95000"/>
              </a:lnSpc>
              <a:spcBef>
                <a:spcPts val="1400"/>
              </a:spcBef>
              <a:spcAft>
                <a:spcPts val="0"/>
              </a:spcAft>
              <a:buClr>
                <a:srgbClr val="000000"/>
              </a:buClr>
              <a:buSzPts val="1440"/>
              <a:buFont typeface="Arial"/>
              <a:buChar char="●"/>
              <a:defRPr sz="1800" b="0" i="0" u="none" strike="noStrike" cap="none">
                <a:solidFill>
                  <a:srgbClr val="000000"/>
                </a:solidFill>
                <a:latin typeface="Century Schoolbook"/>
                <a:ea typeface="Century Schoolbook"/>
                <a:cs typeface="Century Schoolbook"/>
                <a:sym typeface="Century Schoolbook"/>
              </a:defRPr>
            </a:lvl1pPr>
            <a:lvl2pPr marL="914400" marR="0" lvl="1" indent="-342900" algn="l" rtl="0">
              <a:lnSpc>
                <a:spcPct val="95000"/>
              </a:lnSpc>
              <a:spcBef>
                <a:spcPts val="1400"/>
              </a:spcBef>
              <a:spcAft>
                <a:spcPts val="0"/>
              </a:spcAft>
              <a:buClr>
                <a:srgbClr val="000000"/>
              </a:buClr>
              <a:buSzPts val="1800"/>
              <a:buFont typeface="Arial"/>
              <a:buChar char="○"/>
              <a:defRPr sz="1800" b="0" i="0" u="none" strike="noStrike" cap="none">
                <a:solidFill>
                  <a:srgbClr val="000000"/>
                </a:solidFill>
                <a:latin typeface="Century Schoolbook"/>
                <a:ea typeface="Century Schoolbook"/>
                <a:cs typeface="Century Schoolbook"/>
                <a:sym typeface="Century Schoolbook"/>
              </a:defRPr>
            </a:lvl2pPr>
            <a:lvl3pPr marL="1371600" marR="0" lvl="2" indent="-342900" algn="l" rtl="0">
              <a:lnSpc>
                <a:spcPct val="95000"/>
              </a:lnSpc>
              <a:spcBef>
                <a:spcPts val="1400"/>
              </a:spcBef>
              <a:spcAft>
                <a:spcPts val="0"/>
              </a:spcAft>
              <a:buClr>
                <a:srgbClr val="000000"/>
              </a:buClr>
              <a:buSzPts val="1800"/>
              <a:buFont typeface="Arial"/>
              <a:buChar char="■"/>
              <a:defRPr sz="1800" b="0" i="0" u="none" strike="noStrike" cap="none">
                <a:solidFill>
                  <a:srgbClr val="000000"/>
                </a:solidFill>
                <a:latin typeface="Century Schoolbook"/>
                <a:ea typeface="Century Schoolbook"/>
                <a:cs typeface="Century Schoolbook"/>
                <a:sym typeface="Century Schoolbook"/>
              </a:defRPr>
            </a:lvl3pPr>
            <a:lvl4pPr marL="1828800" marR="0" lvl="3" indent="-342900" algn="l" rtl="0">
              <a:lnSpc>
                <a:spcPct val="95000"/>
              </a:lnSpc>
              <a:spcBef>
                <a:spcPts val="1400"/>
              </a:spcBef>
              <a:spcAft>
                <a:spcPts val="0"/>
              </a:spcAft>
              <a:buClr>
                <a:srgbClr val="000000"/>
              </a:buClr>
              <a:buSzPts val="1800"/>
              <a:buFont typeface="Arial"/>
              <a:buChar char="●"/>
              <a:defRPr sz="1800" b="0" i="0" u="none" strike="noStrike" cap="none">
                <a:solidFill>
                  <a:srgbClr val="000000"/>
                </a:solidFill>
                <a:latin typeface="Century Schoolbook"/>
                <a:ea typeface="Century Schoolbook"/>
                <a:cs typeface="Century Schoolbook"/>
                <a:sym typeface="Century Schoolbook"/>
              </a:defRPr>
            </a:lvl4pPr>
            <a:lvl5pPr marL="2286000" marR="0" lvl="4" indent="-342900" algn="l" rtl="0">
              <a:lnSpc>
                <a:spcPct val="95000"/>
              </a:lnSpc>
              <a:spcBef>
                <a:spcPts val="1400"/>
              </a:spcBef>
              <a:spcAft>
                <a:spcPts val="0"/>
              </a:spcAft>
              <a:buClr>
                <a:srgbClr val="000000"/>
              </a:buClr>
              <a:buSzPts val="1800"/>
              <a:buFont typeface="Arial"/>
              <a:buChar char="○"/>
              <a:defRPr sz="1800" b="0" i="0" u="none" strike="noStrike" cap="none">
                <a:solidFill>
                  <a:srgbClr val="000000"/>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64" name="Google Shape;164;p31"/>
          <p:cNvSpPr txBox="1">
            <a:spLocks noGrp="1"/>
          </p:cNvSpPr>
          <p:nvPr>
            <p:ph type="sldNum" idx="12"/>
          </p:nvPr>
        </p:nvSpPr>
        <p:spPr>
          <a:xfrm>
            <a:off x="8524158" y="4576675"/>
            <a:ext cx="519600" cy="550200"/>
          </a:xfrm>
          <a:prstGeom prst="rect">
            <a:avLst/>
          </a:prstGeom>
          <a:noFill/>
          <a:ln>
            <a:noFill/>
          </a:ln>
        </p:spPr>
        <p:txBody>
          <a:bodyPr spcFirstLastPara="1" wrap="square" lIns="27425" tIns="27425" rIns="27425" bIns="27425" anchor="ctr" anchorCtr="0">
            <a:noAutofit/>
          </a:bodyPr>
          <a:lstStyle>
            <a:lvl1pPr marL="0" marR="0" lvl="0"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1pPr>
            <a:lvl2pPr marL="0" marR="0" lvl="1"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2pPr>
            <a:lvl3pPr marL="0" marR="0" lvl="2"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3pPr>
            <a:lvl4pPr marL="0" marR="0" lvl="3"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4pPr>
            <a:lvl5pPr marL="0" marR="0" lvl="4"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5pPr>
            <a:lvl6pPr marL="0" marR="0" lvl="5"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6pPr>
            <a:lvl7pPr marL="0" marR="0" lvl="6"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7pPr>
            <a:lvl8pPr marL="0" marR="0" lvl="7"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8pPr>
            <a:lvl9pPr marL="0" marR="0" lvl="8"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re seul">
  <p:cSld name="Titre seul 2">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46403" y="274320"/>
            <a:ext cx="7269600" cy="5712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rgbClr val="000000"/>
              </a:buClr>
              <a:buSzPts val="1400"/>
              <a:buFont typeface="Century Schoolbook"/>
              <a:buNone/>
              <a:defRPr sz="40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67" name="Google Shape;167;p32"/>
          <p:cNvSpPr txBox="1">
            <a:spLocks noGrp="1"/>
          </p:cNvSpPr>
          <p:nvPr>
            <p:ph type="sldNum" idx="12"/>
          </p:nvPr>
        </p:nvSpPr>
        <p:spPr>
          <a:xfrm>
            <a:off x="8524158" y="4576675"/>
            <a:ext cx="519600" cy="550200"/>
          </a:xfrm>
          <a:prstGeom prst="rect">
            <a:avLst/>
          </a:prstGeom>
          <a:noFill/>
          <a:ln>
            <a:noFill/>
          </a:ln>
        </p:spPr>
        <p:txBody>
          <a:bodyPr spcFirstLastPara="1" wrap="square" lIns="27425" tIns="27425" rIns="27425" bIns="27425" anchor="ctr" anchorCtr="0">
            <a:noAutofit/>
          </a:bodyPr>
          <a:lstStyle>
            <a:lvl1pPr marL="0" marR="0" lvl="0"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1pPr>
            <a:lvl2pPr marL="0" marR="0" lvl="1"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2pPr>
            <a:lvl3pPr marL="0" marR="0" lvl="2"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3pPr>
            <a:lvl4pPr marL="0" marR="0" lvl="3"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4pPr>
            <a:lvl5pPr marL="0" marR="0" lvl="4"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5pPr>
            <a:lvl6pPr marL="0" marR="0" lvl="5"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6pPr>
            <a:lvl7pPr marL="0" marR="0" lvl="6"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7pPr>
            <a:lvl8pPr marL="0" marR="0" lvl="7"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8pPr>
            <a:lvl9pPr marL="0" marR="0" lvl="8"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En-tête de section 1">
  <p:cSld name="En-tête de section 1">
    <p:spTree>
      <p:nvGrpSpPr>
        <p:cNvPr id="1" name="Shape 168"/>
        <p:cNvGrpSpPr/>
        <p:nvPr/>
      </p:nvGrpSpPr>
      <p:grpSpPr>
        <a:xfrm>
          <a:off x="0" y="0"/>
          <a:ext cx="0" cy="0"/>
          <a:chOff x="0" y="0"/>
          <a:chExt cx="0" cy="0"/>
        </a:xfrm>
      </p:grpSpPr>
      <p:sp>
        <p:nvSpPr>
          <p:cNvPr id="169" name="Google Shape;169;p33"/>
          <p:cNvSpPr txBox="1">
            <a:spLocks noGrp="1"/>
          </p:cNvSpPr>
          <p:nvPr>
            <p:ph type="title"/>
          </p:nvPr>
        </p:nvSpPr>
        <p:spPr>
          <a:xfrm>
            <a:off x="946403" y="569213"/>
            <a:ext cx="7063800" cy="3031200"/>
          </a:xfrm>
          <a:prstGeom prst="rect">
            <a:avLst/>
          </a:prstGeom>
          <a:noFill/>
          <a:ln>
            <a:noFill/>
          </a:ln>
        </p:spPr>
        <p:txBody>
          <a:bodyPr spcFirstLastPara="1" wrap="square" lIns="91425" tIns="91425" rIns="91425" bIns="91425" anchor="b" anchorCtr="0">
            <a:noAutofit/>
          </a:bodyPr>
          <a:lstStyle>
            <a:lvl1pPr marL="0" marR="0" lvl="0" indent="0" algn="l" rtl="0">
              <a:lnSpc>
                <a:spcPct val="85000"/>
              </a:lnSpc>
              <a:spcBef>
                <a:spcPts val="0"/>
              </a:spcBef>
              <a:spcAft>
                <a:spcPts val="0"/>
              </a:spcAft>
              <a:buClr>
                <a:srgbClr val="000000"/>
              </a:buClr>
              <a:buSzPts val="1400"/>
              <a:buFont typeface="Century Schoolbook"/>
              <a:buNone/>
              <a:defRPr sz="45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70" name="Google Shape;170;p33"/>
          <p:cNvSpPr txBox="1">
            <a:spLocks noGrp="1"/>
          </p:cNvSpPr>
          <p:nvPr>
            <p:ph type="body" idx="1"/>
          </p:nvPr>
        </p:nvSpPr>
        <p:spPr>
          <a:xfrm>
            <a:off x="946403" y="3600450"/>
            <a:ext cx="7063800" cy="126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5000"/>
              </a:lnSpc>
              <a:spcBef>
                <a:spcPts val="1400"/>
              </a:spcBef>
              <a:spcAft>
                <a:spcPts val="0"/>
              </a:spcAft>
              <a:buClr>
                <a:srgbClr val="3F3F3F"/>
              </a:buClr>
              <a:buSzPts val="1400"/>
              <a:buFont typeface="Century Schoolbook"/>
              <a:buNone/>
              <a:defRPr sz="2000" b="0" i="0" u="none" strike="noStrike" cap="none">
                <a:solidFill>
                  <a:srgbClr val="3F3F3F"/>
                </a:solidFill>
                <a:latin typeface="Century Schoolbook"/>
                <a:ea typeface="Century Schoolbook"/>
                <a:cs typeface="Century Schoolbook"/>
                <a:sym typeface="Century Schoolbook"/>
              </a:defRPr>
            </a:lvl1pPr>
            <a:lvl2pPr marL="914400" marR="0" lvl="1" indent="-228600" algn="l" rtl="0">
              <a:lnSpc>
                <a:spcPct val="95000"/>
              </a:lnSpc>
              <a:spcBef>
                <a:spcPts val="1400"/>
              </a:spcBef>
              <a:spcAft>
                <a:spcPts val="0"/>
              </a:spcAft>
              <a:buClr>
                <a:srgbClr val="3F3F3F"/>
              </a:buClr>
              <a:buSzPts val="1400"/>
              <a:buFont typeface="Century Schoolbook"/>
              <a:buNone/>
              <a:defRPr sz="2000" b="0" i="0" u="none" strike="noStrike" cap="none">
                <a:solidFill>
                  <a:srgbClr val="3F3F3F"/>
                </a:solidFill>
                <a:latin typeface="Century Schoolbook"/>
                <a:ea typeface="Century Schoolbook"/>
                <a:cs typeface="Century Schoolbook"/>
                <a:sym typeface="Century Schoolbook"/>
              </a:defRPr>
            </a:lvl2pPr>
            <a:lvl3pPr marL="1371600" marR="0" lvl="2" indent="-228600" algn="l" rtl="0">
              <a:lnSpc>
                <a:spcPct val="95000"/>
              </a:lnSpc>
              <a:spcBef>
                <a:spcPts val="1400"/>
              </a:spcBef>
              <a:spcAft>
                <a:spcPts val="0"/>
              </a:spcAft>
              <a:buClr>
                <a:srgbClr val="3F3F3F"/>
              </a:buClr>
              <a:buSzPts val="1400"/>
              <a:buFont typeface="Century Schoolbook"/>
              <a:buNone/>
              <a:defRPr sz="2000" b="0" i="0" u="none" strike="noStrike" cap="none">
                <a:solidFill>
                  <a:srgbClr val="3F3F3F"/>
                </a:solidFill>
                <a:latin typeface="Century Schoolbook"/>
                <a:ea typeface="Century Schoolbook"/>
                <a:cs typeface="Century Schoolbook"/>
                <a:sym typeface="Century Schoolbook"/>
              </a:defRPr>
            </a:lvl3pPr>
            <a:lvl4pPr marL="1828800" marR="0" lvl="3" indent="-228600" algn="l" rtl="0">
              <a:lnSpc>
                <a:spcPct val="95000"/>
              </a:lnSpc>
              <a:spcBef>
                <a:spcPts val="1400"/>
              </a:spcBef>
              <a:spcAft>
                <a:spcPts val="0"/>
              </a:spcAft>
              <a:buClr>
                <a:srgbClr val="3F3F3F"/>
              </a:buClr>
              <a:buSzPts val="1400"/>
              <a:buFont typeface="Century Schoolbook"/>
              <a:buNone/>
              <a:defRPr sz="2000" b="0" i="0" u="none" strike="noStrike" cap="none">
                <a:solidFill>
                  <a:srgbClr val="3F3F3F"/>
                </a:solidFill>
                <a:latin typeface="Century Schoolbook"/>
                <a:ea typeface="Century Schoolbook"/>
                <a:cs typeface="Century Schoolbook"/>
                <a:sym typeface="Century Schoolbook"/>
              </a:defRPr>
            </a:lvl4pPr>
            <a:lvl5pPr marL="2286000" marR="0" lvl="4" indent="-228600" algn="l" rtl="0">
              <a:lnSpc>
                <a:spcPct val="95000"/>
              </a:lnSpc>
              <a:spcBef>
                <a:spcPts val="1400"/>
              </a:spcBef>
              <a:spcAft>
                <a:spcPts val="0"/>
              </a:spcAft>
              <a:buClr>
                <a:srgbClr val="3F3F3F"/>
              </a:buClr>
              <a:buSzPts val="1400"/>
              <a:buFont typeface="Century Schoolbook"/>
              <a:buNone/>
              <a:defRPr sz="2000" b="0" i="0" u="none" strike="noStrike" cap="none">
                <a:solidFill>
                  <a:srgbClr val="3F3F3F"/>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71" name="Google Shape;171;p33"/>
          <p:cNvSpPr/>
          <p:nvPr/>
        </p:nvSpPr>
        <p:spPr>
          <a:xfrm>
            <a:off x="0" y="0"/>
            <a:ext cx="342900" cy="51435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3"/>
          <p:cNvSpPr txBox="1">
            <a:spLocks noGrp="1"/>
          </p:cNvSpPr>
          <p:nvPr>
            <p:ph type="sldNum" idx="12"/>
          </p:nvPr>
        </p:nvSpPr>
        <p:spPr>
          <a:xfrm>
            <a:off x="8524158" y="4576675"/>
            <a:ext cx="519600" cy="550200"/>
          </a:xfrm>
          <a:prstGeom prst="rect">
            <a:avLst/>
          </a:prstGeom>
          <a:noFill/>
          <a:ln>
            <a:noFill/>
          </a:ln>
        </p:spPr>
        <p:txBody>
          <a:bodyPr spcFirstLastPara="1" wrap="square" lIns="27425" tIns="27425" rIns="27425" bIns="27425" anchor="ctr" anchorCtr="0">
            <a:noAutofit/>
          </a:bodyPr>
          <a:lstStyle>
            <a:lvl1pPr marL="0" marR="0" lvl="0"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1pPr>
            <a:lvl2pPr marL="0" marR="0" lvl="1"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2pPr>
            <a:lvl3pPr marL="0" marR="0" lvl="2"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3pPr>
            <a:lvl4pPr marL="0" marR="0" lvl="3"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4pPr>
            <a:lvl5pPr marL="0" marR="0" lvl="4"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5pPr>
            <a:lvl6pPr marL="0" marR="0" lvl="5"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6pPr>
            <a:lvl7pPr marL="0" marR="0" lvl="6"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7pPr>
            <a:lvl8pPr marL="0" marR="0" lvl="7"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8pPr>
            <a:lvl9pPr marL="0" marR="0" lvl="8" indent="0" algn="ctr" rtl="0">
              <a:lnSpc>
                <a:spcPct val="100000"/>
              </a:lnSpc>
              <a:spcBef>
                <a:spcPts val="0"/>
              </a:spcBef>
              <a:spcAft>
                <a:spcPts val="0"/>
              </a:spcAft>
              <a:buClr>
                <a:srgbClr val="8E8E93"/>
              </a:buClr>
              <a:buFont typeface="Century Schoolbook"/>
              <a:buNone/>
              <a:defRPr sz="32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73"/>
        <p:cNvGrpSpPr/>
        <p:nvPr/>
      </p:nvGrpSpPr>
      <p:grpSpPr>
        <a:xfrm>
          <a:off x="0" y="0"/>
          <a:ext cx="0" cy="0"/>
          <a:chOff x="0" y="0"/>
          <a:chExt cx="0" cy="0"/>
        </a:xfrm>
      </p:grpSpPr>
      <p:sp>
        <p:nvSpPr>
          <p:cNvPr id="174" name="Google Shape;174;p34"/>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75"/>
        <p:cNvGrpSpPr/>
        <p:nvPr/>
      </p:nvGrpSpPr>
      <p:grpSpPr>
        <a:xfrm>
          <a:off x="0" y="0"/>
          <a:ext cx="0" cy="0"/>
          <a:chOff x="0" y="0"/>
          <a:chExt cx="0" cy="0"/>
        </a:xfrm>
      </p:grpSpPr>
      <p:sp>
        <p:nvSpPr>
          <p:cNvPr id="176" name="Google Shape;176;p35"/>
          <p:cNvSpPr txBox="1">
            <a:spLocks noGrp="1"/>
          </p:cNvSpPr>
          <p:nvPr>
            <p:ph type="title"/>
          </p:nvPr>
        </p:nvSpPr>
        <p:spPr>
          <a:xfrm>
            <a:off x="1376780" y="744575"/>
            <a:ext cx="639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1400"/>
              <a:buFont typeface="Century Schoolbook"/>
              <a:buNone/>
              <a:defRPr sz="38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177" name="Google Shape;177;p35"/>
          <p:cNvSpPr txBox="1">
            <a:spLocks noGrp="1"/>
          </p:cNvSpPr>
          <p:nvPr>
            <p:ph type="body" idx="1"/>
          </p:nvPr>
        </p:nvSpPr>
        <p:spPr>
          <a:xfrm>
            <a:off x="1376774" y="2834124"/>
            <a:ext cx="6390600" cy="7926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585858"/>
              </a:buClr>
              <a:buSzPts val="1400"/>
              <a:buFont typeface="Century Schoolbook"/>
              <a:buNone/>
              <a:defRPr sz="2000" b="0" i="0" u="none" strike="noStrike" cap="none">
                <a:solidFill>
                  <a:srgbClr val="585858"/>
                </a:solidFill>
                <a:latin typeface="Century Schoolbook"/>
                <a:ea typeface="Century Schoolbook"/>
                <a:cs typeface="Century Schoolbook"/>
                <a:sym typeface="Century Schoolbook"/>
              </a:defRPr>
            </a:lvl1pPr>
            <a:lvl2pPr marL="914400" marR="0" lvl="1" indent="-228600" algn="ctr" rtl="0">
              <a:lnSpc>
                <a:spcPct val="100000"/>
              </a:lnSpc>
              <a:spcBef>
                <a:spcPts val="0"/>
              </a:spcBef>
              <a:spcAft>
                <a:spcPts val="0"/>
              </a:spcAft>
              <a:buClr>
                <a:srgbClr val="585858"/>
              </a:buClr>
              <a:buSzPts val="1400"/>
              <a:buFont typeface="Century Schoolbook"/>
              <a:buNone/>
              <a:defRPr sz="2000" b="0" i="0" u="none" strike="noStrike" cap="none">
                <a:solidFill>
                  <a:srgbClr val="585858"/>
                </a:solidFill>
                <a:latin typeface="Century Schoolbook"/>
                <a:ea typeface="Century Schoolbook"/>
                <a:cs typeface="Century Schoolbook"/>
                <a:sym typeface="Century Schoolbook"/>
              </a:defRPr>
            </a:lvl2pPr>
            <a:lvl3pPr marL="1371600" marR="0" lvl="2" indent="-228600" algn="ctr" rtl="0">
              <a:lnSpc>
                <a:spcPct val="100000"/>
              </a:lnSpc>
              <a:spcBef>
                <a:spcPts val="0"/>
              </a:spcBef>
              <a:spcAft>
                <a:spcPts val="0"/>
              </a:spcAft>
              <a:buClr>
                <a:srgbClr val="585858"/>
              </a:buClr>
              <a:buSzPts val="1400"/>
              <a:buFont typeface="Century Schoolbook"/>
              <a:buNone/>
              <a:defRPr sz="2000" b="0" i="0" u="none" strike="noStrike" cap="none">
                <a:solidFill>
                  <a:srgbClr val="585858"/>
                </a:solidFill>
                <a:latin typeface="Century Schoolbook"/>
                <a:ea typeface="Century Schoolbook"/>
                <a:cs typeface="Century Schoolbook"/>
                <a:sym typeface="Century Schoolbook"/>
              </a:defRPr>
            </a:lvl3pPr>
            <a:lvl4pPr marL="1828800" marR="0" lvl="3" indent="-228600" algn="ctr" rtl="0">
              <a:lnSpc>
                <a:spcPct val="100000"/>
              </a:lnSpc>
              <a:spcBef>
                <a:spcPts val="0"/>
              </a:spcBef>
              <a:spcAft>
                <a:spcPts val="0"/>
              </a:spcAft>
              <a:buClr>
                <a:srgbClr val="585858"/>
              </a:buClr>
              <a:buSzPts val="1400"/>
              <a:buFont typeface="Century Schoolbook"/>
              <a:buNone/>
              <a:defRPr sz="2000" b="0" i="0" u="none" strike="noStrike" cap="none">
                <a:solidFill>
                  <a:srgbClr val="585858"/>
                </a:solidFill>
                <a:latin typeface="Century Schoolbook"/>
                <a:ea typeface="Century Schoolbook"/>
                <a:cs typeface="Century Schoolbook"/>
                <a:sym typeface="Century Schoolbook"/>
              </a:defRPr>
            </a:lvl4pPr>
            <a:lvl5pPr marL="2286000" marR="0" lvl="4" indent="-228600" algn="ctr" rtl="0">
              <a:lnSpc>
                <a:spcPct val="100000"/>
              </a:lnSpc>
              <a:spcBef>
                <a:spcPts val="0"/>
              </a:spcBef>
              <a:spcAft>
                <a:spcPts val="0"/>
              </a:spcAft>
              <a:buClr>
                <a:srgbClr val="585858"/>
              </a:buClr>
              <a:buSzPts val="1400"/>
              <a:buFont typeface="Century Schoolbook"/>
              <a:buNone/>
              <a:defRPr sz="20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178" name="Google Shape;178;p35"/>
          <p:cNvSpPr txBox="1">
            <a:spLocks noGrp="1"/>
          </p:cNvSpPr>
          <p:nvPr>
            <p:ph type="sldNum" idx="12"/>
          </p:nvPr>
        </p:nvSpPr>
        <p:spPr>
          <a:xfrm>
            <a:off x="7660146" y="4748451"/>
            <a:ext cx="248700" cy="223200"/>
          </a:xfrm>
          <a:prstGeom prst="rect">
            <a:avLst/>
          </a:prstGeom>
          <a:noFill/>
          <a:ln>
            <a:noFill/>
          </a:ln>
        </p:spPr>
        <p:txBody>
          <a:bodyPr spcFirstLastPara="1" wrap="square" lIns="68550" tIns="68550" rIns="68550" bIns="68550" anchor="ctr" anchorCtr="0">
            <a:noAutofit/>
          </a:bodyPr>
          <a:lstStyle>
            <a:lvl1pPr marL="0" marR="0" lvl="0" indent="0" algn="r" rtl="0">
              <a:lnSpc>
                <a:spcPct val="100000"/>
              </a:lnSpc>
              <a:spcBef>
                <a:spcPts val="0"/>
              </a:spcBef>
              <a:spcAft>
                <a:spcPts val="0"/>
              </a:spcAft>
              <a:buClr>
                <a:srgbClr val="EEEEEE"/>
              </a:buClr>
              <a:buFont typeface="Arial"/>
              <a:buNone/>
              <a:defRPr sz="700" b="0" i="0" u="none" strike="noStrike" cap="none">
                <a:solidFill>
                  <a:srgbClr val="EEEEEE"/>
                </a:solidFill>
                <a:latin typeface="Arial"/>
                <a:ea typeface="Arial"/>
                <a:cs typeface="Arial"/>
                <a:sym typeface="Arial"/>
              </a:defRPr>
            </a:lvl1pPr>
            <a:lvl2pPr marL="0" marR="0" lvl="1" indent="0" algn="r" rtl="0">
              <a:lnSpc>
                <a:spcPct val="100000"/>
              </a:lnSpc>
              <a:spcBef>
                <a:spcPts val="0"/>
              </a:spcBef>
              <a:spcAft>
                <a:spcPts val="0"/>
              </a:spcAft>
              <a:buClr>
                <a:srgbClr val="EEEEEE"/>
              </a:buClr>
              <a:buFont typeface="Arial"/>
              <a:buNone/>
              <a:defRPr sz="700" b="0" i="0" u="none" strike="noStrike" cap="none">
                <a:solidFill>
                  <a:srgbClr val="EEEEEE"/>
                </a:solidFill>
                <a:latin typeface="Arial"/>
                <a:ea typeface="Arial"/>
                <a:cs typeface="Arial"/>
                <a:sym typeface="Arial"/>
              </a:defRPr>
            </a:lvl2pPr>
            <a:lvl3pPr marL="0" marR="0" lvl="2" indent="0" algn="r" rtl="0">
              <a:lnSpc>
                <a:spcPct val="100000"/>
              </a:lnSpc>
              <a:spcBef>
                <a:spcPts val="0"/>
              </a:spcBef>
              <a:spcAft>
                <a:spcPts val="0"/>
              </a:spcAft>
              <a:buClr>
                <a:srgbClr val="EEEEEE"/>
              </a:buClr>
              <a:buFont typeface="Arial"/>
              <a:buNone/>
              <a:defRPr sz="700" b="0" i="0" u="none" strike="noStrike" cap="none">
                <a:solidFill>
                  <a:srgbClr val="EEEEEE"/>
                </a:solidFill>
                <a:latin typeface="Arial"/>
                <a:ea typeface="Arial"/>
                <a:cs typeface="Arial"/>
                <a:sym typeface="Arial"/>
              </a:defRPr>
            </a:lvl3pPr>
            <a:lvl4pPr marL="0" marR="0" lvl="3" indent="0" algn="r" rtl="0">
              <a:lnSpc>
                <a:spcPct val="100000"/>
              </a:lnSpc>
              <a:spcBef>
                <a:spcPts val="0"/>
              </a:spcBef>
              <a:spcAft>
                <a:spcPts val="0"/>
              </a:spcAft>
              <a:buClr>
                <a:srgbClr val="EEEEEE"/>
              </a:buClr>
              <a:buFont typeface="Arial"/>
              <a:buNone/>
              <a:defRPr sz="700" b="0" i="0" u="none" strike="noStrike" cap="none">
                <a:solidFill>
                  <a:srgbClr val="EEEEEE"/>
                </a:solidFill>
                <a:latin typeface="Arial"/>
                <a:ea typeface="Arial"/>
                <a:cs typeface="Arial"/>
                <a:sym typeface="Arial"/>
              </a:defRPr>
            </a:lvl4pPr>
            <a:lvl5pPr marL="0" marR="0" lvl="4" indent="0" algn="r" rtl="0">
              <a:lnSpc>
                <a:spcPct val="100000"/>
              </a:lnSpc>
              <a:spcBef>
                <a:spcPts val="0"/>
              </a:spcBef>
              <a:spcAft>
                <a:spcPts val="0"/>
              </a:spcAft>
              <a:buClr>
                <a:srgbClr val="EEEEEE"/>
              </a:buClr>
              <a:buFont typeface="Arial"/>
              <a:buNone/>
              <a:defRPr sz="700" b="0" i="0" u="none" strike="noStrike" cap="none">
                <a:solidFill>
                  <a:srgbClr val="EEEEEE"/>
                </a:solidFill>
                <a:latin typeface="Arial"/>
                <a:ea typeface="Arial"/>
                <a:cs typeface="Arial"/>
                <a:sym typeface="Arial"/>
              </a:defRPr>
            </a:lvl5pPr>
            <a:lvl6pPr marL="0" marR="0" lvl="5" indent="0" algn="r" rtl="0">
              <a:lnSpc>
                <a:spcPct val="100000"/>
              </a:lnSpc>
              <a:spcBef>
                <a:spcPts val="0"/>
              </a:spcBef>
              <a:spcAft>
                <a:spcPts val="0"/>
              </a:spcAft>
              <a:buClr>
                <a:srgbClr val="EEEEEE"/>
              </a:buClr>
              <a:buFont typeface="Arial"/>
              <a:buNone/>
              <a:defRPr sz="700" b="0" i="0" u="none" strike="noStrike" cap="none">
                <a:solidFill>
                  <a:srgbClr val="EEEEEE"/>
                </a:solidFill>
                <a:latin typeface="Arial"/>
                <a:ea typeface="Arial"/>
                <a:cs typeface="Arial"/>
                <a:sym typeface="Arial"/>
              </a:defRPr>
            </a:lvl6pPr>
            <a:lvl7pPr marL="0" marR="0" lvl="6" indent="0" algn="r" rtl="0">
              <a:lnSpc>
                <a:spcPct val="100000"/>
              </a:lnSpc>
              <a:spcBef>
                <a:spcPts val="0"/>
              </a:spcBef>
              <a:spcAft>
                <a:spcPts val="0"/>
              </a:spcAft>
              <a:buClr>
                <a:srgbClr val="EEEEEE"/>
              </a:buClr>
              <a:buFont typeface="Arial"/>
              <a:buNone/>
              <a:defRPr sz="700" b="0" i="0" u="none" strike="noStrike" cap="none">
                <a:solidFill>
                  <a:srgbClr val="EEEEEE"/>
                </a:solidFill>
                <a:latin typeface="Arial"/>
                <a:ea typeface="Arial"/>
                <a:cs typeface="Arial"/>
                <a:sym typeface="Arial"/>
              </a:defRPr>
            </a:lvl7pPr>
            <a:lvl8pPr marL="0" marR="0" lvl="7" indent="0" algn="r" rtl="0">
              <a:lnSpc>
                <a:spcPct val="100000"/>
              </a:lnSpc>
              <a:spcBef>
                <a:spcPts val="0"/>
              </a:spcBef>
              <a:spcAft>
                <a:spcPts val="0"/>
              </a:spcAft>
              <a:buClr>
                <a:srgbClr val="EEEEEE"/>
              </a:buClr>
              <a:buFont typeface="Arial"/>
              <a:buNone/>
              <a:defRPr sz="700" b="0" i="0" u="none" strike="noStrike" cap="none">
                <a:solidFill>
                  <a:srgbClr val="EEEEEE"/>
                </a:solidFill>
                <a:latin typeface="Arial"/>
                <a:ea typeface="Arial"/>
                <a:cs typeface="Arial"/>
                <a:sym typeface="Arial"/>
              </a:defRPr>
            </a:lvl8pPr>
            <a:lvl9pPr marL="0" marR="0" lvl="8" indent="0" algn="r" rtl="0">
              <a:lnSpc>
                <a:spcPct val="100000"/>
              </a:lnSpc>
              <a:spcBef>
                <a:spcPts val="0"/>
              </a:spcBef>
              <a:spcAft>
                <a:spcPts val="0"/>
              </a:spcAft>
              <a:buClr>
                <a:srgbClr val="EEEEEE"/>
              </a:buClr>
              <a:buFont typeface="Arial"/>
              <a:buNone/>
              <a:defRPr sz="700" b="0" i="0" u="none" strike="noStrike" cap="none">
                <a:solidFill>
                  <a:srgbClr val="EEEEE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
        <p:nvSpPr>
          <p:cNvPr id="179" name="Google Shape;179;p35"/>
          <p:cNvSpPr/>
          <p:nvPr/>
        </p:nvSpPr>
        <p:spPr>
          <a:xfrm>
            <a:off x="1088231" y="0"/>
            <a:ext cx="466200" cy="5221800"/>
          </a:xfrm>
          <a:prstGeom prst="rect">
            <a:avLst/>
          </a:prstGeom>
          <a:solidFill>
            <a:srgbClr val="FF9900"/>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8"/>
        <p:cNvGrpSpPr/>
        <p:nvPr/>
      </p:nvGrpSpPr>
      <p:grpSpPr>
        <a:xfrm>
          <a:off x="0" y="0"/>
          <a:ext cx="0" cy="0"/>
          <a:chOff x="0" y="0"/>
          <a:chExt cx="0" cy="0"/>
        </a:xfrm>
      </p:grpSpPr>
      <p:sp>
        <p:nvSpPr>
          <p:cNvPr id="189" name="Google Shape;189;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0" name="Google Shape;19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4" name="Google Shape;19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5"/>
        <p:cNvGrpSpPr/>
        <p:nvPr/>
      </p:nvGrpSpPr>
      <p:grpSpPr>
        <a:xfrm>
          <a:off x="0" y="0"/>
          <a:ext cx="0" cy="0"/>
          <a:chOff x="0" y="0"/>
          <a:chExt cx="0" cy="0"/>
        </a:xfrm>
      </p:grpSpPr>
      <p:sp>
        <p:nvSpPr>
          <p:cNvPr id="196" name="Google Shape;19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8" name="Google Shape;198;p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9" name="Google Shape;19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Google Shape;20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3"/>
        <p:cNvGrpSpPr/>
        <p:nvPr/>
      </p:nvGrpSpPr>
      <p:grpSpPr>
        <a:xfrm>
          <a:off x="0" y="0"/>
          <a:ext cx="0" cy="0"/>
          <a:chOff x="0" y="0"/>
          <a:chExt cx="0" cy="0"/>
        </a:xfrm>
      </p:grpSpPr>
      <p:sp>
        <p:nvSpPr>
          <p:cNvPr id="204" name="Google Shape;204;p4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5" name="Google Shape;205;p4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6" name="Google Shape;20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otocole">
  <p:cSld name="TITLE_AND_BODY_1">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5" name="Google Shape;25;p5"/>
          <p:cNvSpPr/>
          <p:nvPr/>
        </p:nvSpPr>
        <p:spPr>
          <a:xfrm>
            <a:off x="219075" y="150750"/>
            <a:ext cx="159600" cy="7815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p:nvPr/>
        </p:nvSpPr>
        <p:spPr>
          <a:xfrm>
            <a:off x="682100" y="150750"/>
            <a:ext cx="7577100" cy="7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Protocol</a:t>
            </a:r>
            <a:endParaRPr sz="3000"/>
          </a:p>
        </p:txBody>
      </p:sp>
      <p:sp>
        <p:nvSpPr>
          <p:cNvPr id="27" name="Google Shape;27;p5"/>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CC0000"/>
              </a:buClr>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28" name="Google Shape;28;p5"/>
          <p:cNvPicPr preferRelativeResize="0"/>
          <p:nvPr/>
        </p:nvPicPr>
        <p:blipFill rotWithShape="1">
          <a:blip r:embed="rId2">
            <a:alphaModFix/>
          </a:blip>
          <a:srcRect b="24454"/>
          <a:stretch/>
        </p:blipFill>
        <p:spPr>
          <a:xfrm>
            <a:off x="7789825" y="44575"/>
            <a:ext cx="1231325" cy="1292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7"/>
        <p:cNvGrpSpPr/>
        <p:nvPr/>
      </p:nvGrpSpPr>
      <p:grpSpPr>
        <a:xfrm>
          <a:off x="0" y="0"/>
          <a:ext cx="0" cy="0"/>
          <a:chOff x="0" y="0"/>
          <a:chExt cx="0" cy="0"/>
        </a:xfrm>
      </p:grpSpPr>
      <p:sp>
        <p:nvSpPr>
          <p:cNvPr id="208" name="Google Shape;208;p4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9" name="Google Shape;20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0"/>
        <p:cNvGrpSpPr/>
        <p:nvPr/>
      </p:nvGrpSpPr>
      <p:grpSpPr>
        <a:xfrm>
          <a:off x="0" y="0"/>
          <a:ext cx="0" cy="0"/>
          <a:chOff x="0" y="0"/>
          <a:chExt cx="0" cy="0"/>
        </a:xfrm>
      </p:grpSpPr>
      <p:sp>
        <p:nvSpPr>
          <p:cNvPr id="211" name="Google Shape;211;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3" name="Google Shape;213;p4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4" name="Google Shape;214;p4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5" name="Google Shape;21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
        <p:cNvGrpSpPr/>
        <p:nvPr/>
      </p:nvGrpSpPr>
      <p:grpSpPr>
        <a:xfrm>
          <a:off x="0" y="0"/>
          <a:ext cx="0" cy="0"/>
          <a:chOff x="0" y="0"/>
          <a:chExt cx="0" cy="0"/>
        </a:xfrm>
      </p:grpSpPr>
      <p:sp>
        <p:nvSpPr>
          <p:cNvPr id="217" name="Google Shape;217;p4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18" name="Google Shape;218;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9"/>
        <p:cNvGrpSpPr/>
        <p:nvPr/>
      </p:nvGrpSpPr>
      <p:grpSpPr>
        <a:xfrm>
          <a:off x="0" y="0"/>
          <a:ext cx="0" cy="0"/>
          <a:chOff x="0" y="0"/>
          <a:chExt cx="0" cy="0"/>
        </a:xfrm>
      </p:grpSpPr>
      <p:sp>
        <p:nvSpPr>
          <p:cNvPr id="220" name="Google Shape;220;p4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1" name="Google Shape;221;p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22" name="Google Shape;22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A4FB9-52F4-4740-B2E5-87F44D4F1AAE}"/>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3A3C9C5C-DB05-5C47-B798-D5D8CB2EA00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7376B57-ACC8-C342-96FF-7C9FB00A1952}"/>
              </a:ext>
            </a:extLst>
          </p:cNvPr>
          <p:cNvSpPr>
            <a:spLocks noGrp="1"/>
          </p:cNvSpPr>
          <p:nvPr>
            <p:ph type="dt" sz="half" idx="10"/>
          </p:nvPr>
        </p:nvSpPr>
        <p:spPr/>
        <p:txBody>
          <a:bodyPr/>
          <a:lstStyle/>
          <a:p>
            <a:fld id="{F60B6E01-324D-964C-B714-E4A6D3A89D59}" type="datetime1">
              <a:rPr lang="fr-FR" smtClean="0"/>
              <a:t>05/09/2022</a:t>
            </a:fld>
            <a:endParaRPr lang="fr-FR"/>
          </a:p>
        </p:txBody>
      </p:sp>
      <p:sp>
        <p:nvSpPr>
          <p:cNvPr id="5" name="Espace réservé du pied de page 4">
            <a:extLst>
              <a:ext uri="{FF2B5EF4-FFF2-40B4-BE49-F238E27FC236}">
                <a16:creationId xmlns:a16="http://schemas.microsoft.com/office/drawing/2014/main" id="{FE871215-45A7-484A-B5F2-F7B9C0F84DF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852593C-16C3-3A4E-8771-2EA1DACED6B3}"/>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9348224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9363D-D075-0F43-B7C2-2120A7A6292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2FFDF2B-473D-4A4E-8849-CE4565F8BB8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BD4BE8-E120-044E-B52D-8FA1715F988C}"/>
              </a:ext>
            </a:extLst>
          </p:cNvPr>
          <p:cNvSpPr>
            <a:spLocks noGrp="1"/>
          </p:cNvSpPr>
          <p:nvPr>
            <p:ph type="dt" sz="half" idx="10"/>
          </p:nvPr>
        </p:nvSpPr>
        <p:spPr/>
        <p:txBody>
          <a:bodyPr/>
          <a:lstStyle/>
          <a:p>
            <a:fld id="{F9FE5FB5-B9AF-594E-B0D0-DCFB393D971E}" type="datetime1">
              <a:rPr lang="fr-FR" smtClean="0"/>
              <a:t>05/09/2022</a:t>
            </a:fld>
            <a:endParaRPr lang="fr-FR"/>
          </a:p>
        </p:txBody>
      </p:sp>
      <p:sp>
        <p:nvSpPr>
          <p:cNvPr id="5" name="Espace réservé du pied de page 4">
            <a:extLst>
              <a:ext uri="{FF2B5EF4-FFF2-40B4-BE49-F238E27FC236}">
                <a16:creationId xmlns:a16="http://schemas.microsoft.com/office/drawing/2014/main" id="{21DAC796-3438-244A-82F2-B8FAFA41C14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57683C5-6D80-9643-83D3-64A2BB59C7C6}"/>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7299982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086EA-DEF7-5A48-BFF0-E680C558DC3E}"/>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6A2BAAE1-D102-9E46-A9FB-4A5787E169A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4F7C53C-A8A3-C544-B740-3F8E706F8A68}"/>
              </a:ext>
            </a:extLst>
          </p:cNvPr>
          <p:cNvSpPr>
            <a:spLocks noGrp="1"/>
          </p:cNvSpPr>
          <p:nvPr>
            <p:ph type="dt" sz="half" idx="10"/>
          </p:nvPr>
        </p:nvSpPr>
        <p:spPr/>
        <p:txBody>
          <a:bodyPr/>
          <a:lstStyle/>
          <a:p>
            <a:fld id="{E52E5342-8015-0F42-B921-EE5659F76373}" type="datetime1">
              <a:rPr lang="fr-FR" smtClean="0"/>
              <a:t>05/09/2022</a:t>
            </a:fld>
            <a:endParaRPr lang="fr-FR"/>
          </a:p>
        </p:txBody>
      </p:sp>
      <p:sp>
        <p:nvSpPr>
          <p:cNvPr id="5" name="Espace réservé du pied de page 4">
            <a:extLst>
              <a:ext uri="{FF2B5EF4-FFF2-40B4-BE49-F238E27FC236}">
                <a16:creationId xmlns:a16="http://schemas.microsoft.com/office/drawing/2014/main" id="{37EE77EF-E693-7146-B4C9-8C80DBF2A68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6AB61D-7E80-DA4E-9E65-37144C42A616}"/>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2955676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755D8F-706B-594F-82C0-60CFA40013C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257B0F2-CBA6-0746-A6EC-0A18D83C775A}"/>
              </a:ext>
            </a:extLst>
          </p:cNvPr>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7691D8A-EF87-4C4F-8753-1D5398CB8F09}"/>
              </a:ext>
            </a:extLst>
          </p:cNvPr>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82C4C64-9057-5D4A-8A2D-7A77663CB7CB}"/>
              </a:ext>
            </a:extLst>
          </p:cNvPr>
          <p:cNvSpPr>
            <a:spLocks noGrp="1"/>
          </p:cNvSpPr>
          <p:nvPr>
            <p:ph type="dt" sz="half" idx="10"/>
          </p:nvPr>
        </p:nvSpPr>
        <p:spPr/>
        <p:txBody>
          <a:bodyPr/>
          <a:lstStyle/>
          <a:p>
            <a:fld id="{4CCA31EE-3DA7-874F-85C7-06F282D54B96}" type="datetime1">
              <a:rPr lang="fr-FR" smtClean="0"/>
              <a:t>05/09/2022</a:t>
            </a:fld>
            <a:endParaRPr lang="fr-FR"/>
          </a:p>
        </p:txBody>
      </p:sp>
      <p:sp>
        <p:nvSpPr>
          <p:cNvPr id="6" name="Espace réservé du pied de page 5">
            <a:extLst>
              <a:ext uri="{FF2B5EF4-FFF2-40B4-BE49-F238E27FC236}">
                <a16:creationId xmlns:a16="http://schemas.microsoft.com/office/drawing/2014/main" id="{8C56B3A7-927F-F749-847F-C167E05EAE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2DDA791-BD82-9140-83DD-547A9F8BA5E1}"/>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3397042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69B950-5F11-744F-AFC1-38553A220E9C}"/>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4CE922D-D9BB-884B-B0B4-66D73B666AC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C82B047-AB04-954E-BAAA-A7F71C9DDF67}"/>
              </a:ext>
            </a:extLst>
          </p:cNvPr>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581D748-CBCA-DB47-A495-4C0D456817B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CC3AB36-624B-3E49-81EF-803280B9DE6C}"/>
              </a:ext>
            </a:extLst>
          </p:cNvPr>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E36F7D7-B937-B740-8594-A8553BCC4262}"/>
              </a:ext>
            </a:extLst>
          </p:cNvPr>
          <p:cNvSpPr>
            <a:spLocks noGrp="1"/>
          </p:cNvSpPr>
          <p:nvPr>
            <p:ph type="dt" sz="half" idx="10"/>
          </p:nvPr>
        </p:nvSpPr>
        <p:spPr/>
        <p:txBody>
          <a:bodyPr/>
          <a:lstStyle/>
          <a:p>
            <a:fld id="{270AAAFC-1E69-5846-B740-53FE5572C914}" type="datetime1">
              <a:rPr lang="fr-FR" smtClean="0"/>
              <a:t>05/09/2022</a:t>
            </a:fld>
            <a:endParaRPr lang="fr-FR"/>
          </a:p>
        </p:txBody>
      </p:sp>
      <p:sp>
        <p:nvSpPr>
          <p:cNvPr id="8" name="Espace réservé du pied de page 7">
            <a:extLst>
              <a:ext uri="{FF2B5EF4-FFF2-40B4-BE49-F238E27FC236}">
                <a16:creationId xmlns:a16="http://schemas.microsoft.com/office/drawing/2014/main" id="{96ABF01F-F8A1-F542-ABEF-0D09B064710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95EF38F-AAA0-AA49-A72B-37BBF6148C10}"/>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400187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tocole half page">
  <p:cSld name="TITLE_AND_BODY_1_2">
    <p:spTree>
      <p:nvGrpSpPr>
        <p:cNvPr id="1" name="Shape 29"/>
        <p:cNvGrpSpPr/>
        <p:nvPr/>
      </p:nvGrpSpPr>
      <p:grpSpPr>
        <a:xfrm>
          <a:off x="0" y="0"/>
          <a:ext cx="0" cy="0"/>
          <a:chOff x="0" y="0"/>
          <a:chExt cx="0" cy="0"/>
        </a:xfrm>
      </p:grpSpPr>
      <p:sp>
        <p:nvSpPr>
          <p:cNvPr id="30" name="Google Shape;30;p6"/>
          <p:cNvSpPr txBox="1">
            <a:spLocks noGrp="1"/>
          </p:cNvSpPr>
          <p:nvPr>
            <p:ph type="body" idx="1"/>
          </p:nvPr>
        </p:nvSpPr>
        <p:spPr>
          <a:xfrm>
            <a:off x="616500" y="2981275"/>
            <a:ext cx="8304300" cy="1812900"/>
          </a:xfrm>
          <a:prstGeom prst="rect">
            <a:avLst/>
          </a:prstGeom>
          <a:solidFill>
            <a:srgbClr val="EFEFEF"/>
          </a:solid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2pPr>
            <a:lvl3pPr marL="1371600" lvl="2"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3pPr>
            <a:lvl4pPr marL="1828800" lvl="3"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4pPr>
            <a:lvl5pPr marL="2286000" lvl="4"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5pPr>
            <a:lvl6pPr marL="2743200" lvl="5"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6pPr>
            <a:lvl7pPr marL="3200400" lvl="6"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7pPr>
            <a:lvl8pPr marL="3657600" lvl="7"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8pPr>
            <a:lvl9pPr marL="4114800" lvl="8" indent="-317500" rtl="0">
              <a:lnSpc>
                <a:spcPct val="100000"/>
              </a:lnSpc>
              <a:spcBef>
                <a:spcPts val="1600"/>
              </a:spcBef>
              <a:spcAft>
                <a:spcPts val="1600"/>
              </a:spcAft>
              <a:buSzPts val="1400"/>
              <a:buFont typeface="Century Schoolbook"/>
              <a:buChar char="■"/>
              <a:defRPr>
                <a:latin typeface="Century Schoolbook"/>
                <a:ea typeface="Century Schoolbook"/>
                <a:cs typeface="Century Schoolbook"/>
                <a:sym typeface="Century Schoolbook"/>
              </a:defRPr>
            </a:lvl9pPr>
          </a:lstStyle>
          <a:p>
            <a:endParaRPr/>
          </a:p>
        </p:txBody>
      </p:sp>
      <p:sp>
        <p:nvSpPr>
          <p:cNvPr id="31" name="Google Shape;31;p6"/>
          <p:cNvSpPr txBox="1">
            <a:spLocks noGrp="1"/>
          </p:cNvSpPr>
          <p:nvPr>
            <p:ph type="sldNum" idx="12"/>
          </p:nvPr>
        </p:nvSpPr>
        <p:spPr>
          <a:xfrm>
            <a:off x="8472458" y="44346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32" name="Google Shape;32;p6"/>
          <p:cNvSpPr/>
          <p:nvPr/>
        </p:nvSpPr>
        <p:spPr>
          <a:xfrm>
            <a:off x="228300" y="112025"/>
            <a:ext cx="159600" cy="78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563825" y="216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
        <p:nvSpPr>
          <p:cNvPr id="34" name="Google Shape;34;p6"/>
          <p:cNvSpPr/>
          <p:nvPr/>
        </p:nvSpPr>
        <p:spPr>
          <a:xfrm>
            <a:off x="616375" y="2668500"/>
            <a:ext cx="8304300" cy="3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3F3F3"/>
                </a:solidFill>
                <a:latin typeface="Century Schoolbook"/>
                <a:ea typeface="Century Schoolbook"/>
                <a:cs typeface="Century Schoolbook"/>
                <a:sym typeface="Century Schoolbook"/>
              </a:rPr>
              <a:t>Protocol</a:t>
            </a:r>
            <a:endParaRPr sz="2000" b="1">
              <a:solidFill>
                <a:srgbClr val="F3F3F3"/>
              </a:solidFill>
              <a:latin typeface="Century Schoolbook"/>
              <a:ea typeface="Century Schoolbook"/>
              <a:cs typeface="Century Schoolbook"/>
              <a:sym typeface="Century Schoolbook"/>
            </a:endParaRPr>
          </a:p>
        </p:txBody>
      </p:sp>
      <p:sp>
        <p:nvSpPr>
          <p:cNvPr id="35" name="Google Shape;35;p6"/>
          <p:cNvSpPr txBox="1">
            <a:spLocks noGrp="1"/>
          </p:cNvSpPr>
          <p:nvPr>
            <p:ph type="body" idx="2"/>
          </p:nvPr>
        </p:nvSpPr>
        <p:spPr>
          <a:xfrm>
            <a:off x="616500" y="903675"/>
            <a:ext cx="8520600" cy="1623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marL="914400" lvl="1"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marL="1371600" lvl="2"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marL="1828800" lvl="3"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marL="2286000" lvl="4"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marL="2743200" lvl="5"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marL="3200400" lvl="6"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marL="3657600" lvl="7" indent="-317500" rtl="0">
              <a:spcBef>
                <a:spcPts val="1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marL="4114800" lvl="8" indent="-317500" rtl="0">
              <a:spcBef>
                <a:spcPts val="1600"/>
              </a:spcBef>
              <a:spcAft>
                <a:spcPts val="1600"/>
              </a:spcAft>
              <a:buClr>
                <a:srgbClr val="FF9900"/>
              </a:buClr>
              <a:buSzPts val="1400"/>
              <a:buFont typeface="Century Schoolbook"/>
              <a:buChar char="■"/>
              <a:defRPr>
                <a:latin typeface="Century Schoolbook"/>
                <a:ea typeface="Century Schoolbook"/>
                <a:cs typeface="Century Schoolbook"/>
                <a:sym typeface="Century Schoolbook"/>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E8554-3C51-8945-964F-7B1227C03F6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AB741E5-FA67-BE4A-9658-8CC0E211CD0E}"/>
              </a:ext>
            </a:extLst>
          </p:cNvPr>
          <p:cNvSpPr>
            <a:spLocks noGrp="1"/>
          </p:cNvSpPr>
          <p:nvPr>
            <p:ph type="dt" sz="half" idx="10"/>
          </p:nvPr>
        </p:nvSpPr>
        <p:spPr/>
        <p:txBody>
          <a:bodyPr/>
          <a:lstStyle/>
          <a:p>
            <a:fld id="{ACC2028E-3AB1-8749-97B5-3AD3778F3B28}" type="datetime1">
              <a:rPr lang="fr-FR" smtClean="0"/>
              <a:t>05/09/2022</a:t>
            </a:fld>
            <a:endParaRPr lang="fr-FR"/>
          </a:p>
        </p:txBody>
      </p:sp>
      <p:sp>
        <p:nvSpPr>
          <p:cNvPr id="4" name="Espace réservé du pied de page 3">
            <a:extLst>
              <a:ext uri="{FF2B5EF4-FFF2-40B4-BE49-F238E27FC236}">
                <a16:creationId xmlns:a16="http://schemas.microsoft.com/office/drawing/2014/main" id="{E3304088-24DD-DD4E-B1C9-095807B12C9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B7AEDD2-CFC5-234C-8551-9AF4BD8A912A}"/>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2181977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72B1C10-A0BE-6143-A660-B69795DAA25D}"/>
              </a:ext>
            </a:extLst>
          </p:cNvPr>
          <p:cNvSpPr>
            <a:spLocks noGrp="1"/>
          </p:cNvSpPr>
          <p:nvPr>
            <p:ph type="dt" sz="half" idx="10"/>
          </p:nvPr>
        </p:nvSpPr>
        <p:spPr/>
        <p:txBody>
          <a:bodyPr/>
          <a:lstStyle/>
          <a:p>
            <a:fld id="{5926AE0E-2441-F248-893D-840DAAFC97C8}" type="datetime1">
              <a:rPr lang="fr-FR" smtClean="0"/>
              <a:t>05/09/2022</a:t>
            </a:fld>
            <a:endParaRPr lang="fr-FR"/>
          </a:p>
        </p:txBody>
      </p:sp>
      <p:sp>
        <p:nvSpPr>
          <p:cNvPr id="3" name="Espace réservé du pied de page 2">
            <a:extLst>
              <a:ext uri="{FF2B5EF4-FFF2-40B4-BE49-F238E27FC236}">
                <a16:creationId xmlns:a16="http://schemas.microsoft.com/office/drawing/2014/main" id="{BE6AF23D-361D-7B4B-A67B-98C34DC069E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3EDD766-D260-5642-8567-3CE7419F402A}"/>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34123715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96D996-F34A-8E48-AFAA-D4C8BFD8245D}"/>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D2F923EB-DC8A-4B49-8EE7-9D94557D3D1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C227A5F-672A-9C4A-874C-3B855BF7CB1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D55FE68-997A-B74F-A913-3465E458CC44}"/>
              </a:ext>
            </a:extLst>
          </p:cNvPr>
          <p:cNvSpPr>
            <a:spLocks noGrp="1"/>
          </p:cNvSpPr>
          <p:nvPr>
            <p:ph type="dt" sz="half" idx="10"/>
          </p:nvPr>
        </p:nvSpPr>
        <p:spPr/>
        <p:txBody>
          <a:bodyPr/>
          <a:lstStyle/>
          <a:p>
            <a:fld id="{871AABC1-1273-F74D-B129-C5868FE227DE}" type="datetime1">
              <a:rPr lang="fr-FR" smtClean="0"/>
              <a:t>05/09/2022</a:t>
            </a:fld>
            <a:endParaRPr lang="fr-FR"/>
          </a:p>
        </p:txBody>
      </p:sp>
      <p:sp>
        <p:nvSpPr>
          <p:cNvPr id="6" name="Espace réservé du pied de page 5">
            <a:extLst>
              <a:ext uri="{FF2B5EF4-FFF2-40B4-BE49-F238E27FC236}">
                <a16:creationId xmlns:a16="http://schemas.microsoft.com/office/drawing/2014/main" id="{188598B9-9CCB-E943-8888-2E557F84B5B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1E2A255-DE05-E641-8E4E-5EEB2ADE0E84}"/>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19301754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9823BE-555F-2642-B165-90F047E0DDBE}"/>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6A9B7061-FD1F-0040-9D61-0859E21280F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33CE4C25-0945-204D-BE11-1CB02AE38F1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53532B1-A482-DC49-8EF6-391FF86CE989}"/>
              </a:ext>
            </a:extLst>
          </p:cNvPr>
          <p:cNvSpPr>
            <a:spLocks noGrp="1"/>
          </p:cNvSpPr>
          <p:nvPr>
            <p:ph type="dt" sz="half" idx="10"/>
          </p:nvPr>
        </p:nvSpPr>
        <p:spPr/>
        <p:txBody>
          <a:bodyPr/>
          <a:lstStyle/>
          <a:p>
            <a:fld id="{BB4EAEF8-B6A0-5D43-B389-6061D31FC430}" type="datetime1">
              <a:rPr lang="fr-FR" smtClean="0"/>
              <a:t>05/09/2022</a:t>
            </a:fld>
            <a:endParaRPr lang="fr-FR"/>
          </a:p>
        </p:txBody>
      </p:sp>
      <p:sp>
        <p:nvSpPr>
          <p:cNvPr id="6" name="Espace réservé du pied de page 5">
            <a:extLst>
              <a:ext uri="{FF2B5EF4-FFF2-40B4-BE49-F238E27FC236}">
                <a16:creationId xmlns:a16="http://schemas.microsoft.com/office/drawing/2014/main" id="{C385E58D-C694-7343-B745-A9D6D5FF82E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594A45D-DA66-DB4F-8F5C-B336F49597C1}"/>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3857264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24E038-6592-4F4F-AD41-1523ACA6777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E31AF63-3760-E646-BEE5-1DB3610A28C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0124D45-8B29-5548-A0A2-AAE982EB184A}"/>
              </a:ext>
            </a:extLst>
          </p:cNvPr>
          <p:cNvSpPr>
            <a:spLocks noGrp="1"/>
          </p:cNvSpPr>
          <p:nvPr>
            <p:ph type="dt" sz="half" idx="10"/>
          </p:nvPr>
        </p:nvSpPr>
        <p:spPr/>
        <p:txBody>
          <a:bodyPr/>
          <a:lstStyle/>
          <a:p>
            <a:fld id="{3D61C2BE-83FA-104C-9C26-97CD33B67A7F}" type="datetime1">
              <a:rPr lang="fr-FR" smtClean="0"/>
              <a:t>05/09/2022</a:t>
            </a:fld>
            <a:endParaRPr lang="fr-FR"/>
          </a:p>
        </p:txBody>
      </p:sp>
      <p:sp>
        <p:nvSpPr>
          <p:cNvPr id="5" name="Espace réservé du pied de page 4">
            <a:extLst>
              <a:ext uri="{FF2B5EF4-FFF2-40B4-BE49-F238E27FC236}">
                <a16:creationId xmlns:a16="http://schemas.microsoft.com/office/drawing/2014/main" id="{E9E804F0-33D5-E54C-BD2A-DC9F49BCDD1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55E370-5F4D-6D44-BC48-9E9B7FB6FB03}"/>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9810134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8B2B4F2-761F-2542-9EED-698795977490}"/>
              </a:ext>
            </a:extLst>
          </p:cNvPr>
          <p:cNvSpPr>
            <a:spLocks noGrp="1"/>
          </p:cNvSpPr>
          <p:nvPr>
            <p:ph type="title" orient="vert"/>
          </p:nvPr>
        </p:nvSpPr>
        <p:spPr>
          <a:xfrm>
            <a:off x="6543675" y="273844"/>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76F2ABD-E437-654F-B6F7-0F31C3621B9E}"/>
              </a:ext>
            </a:extLst>
          </p:cNvPr>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7AEE3B2-54F8-2843-8D36-C1DDF1835914}"/>
              </a:ext>
            </a:extLst>
          </p:cNvPr>
          <p:cNvSpPr>
            <a:spLocks noGrp="1"/>
          </p:cNvSpPr>
          <p:nvPr>
            <p:ph type="dt" sz="half" idx="10"/>
          </p:nvPr>
        </p:nvSpPr>
        <p:spPr/>
        <p:txBody>
          <a:bodyPr/>
          <a:lstStyle/>
          <a:p>
            <a:fld id="{F9A839E9-077E-9548-9D78-3A07A308D710}" type="datetime1">
              <a:rPr lang="fr-FR" smtClean="0"/>
              <a:t>05/09/2022</a:t>
            </a:fld>
            <a:endParaRPr lang="fr-FR"/>
          </a:p>
        </p:txBody>
      </p:sp>
      <p:sp>
        <p:nvSpPr>
          <p:cNvPr id="5" name="Espace réservé du pied de page 4">
            <a:extLst>
              <a:ext uri="{FF2B5EF4-FFF2-40B4-BE49-F238E27FC236}">
                <a16:creationId xmlns:a16="http://schemas.microsoft.com/office/drawing/2014/main" id="{F3E92A49-260E-FB45-8207-7C577E68AE4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CB19BD1-9FA7-2E49-ADC5-ACE95196F634}"/>
              </a:ext>
            </a:extLst>
          </p:cNvPr>
          <p:cNvSpPr>
            <a:spLocks noGrp="1"/>
          </p:cNvSpPr>
          <p:nvPr>
            <p:ph type="sldNum" sz="quarter" idx="12"/>
          </p:nvPr>
        </p:nvSpPr>
        <p:spPr/>
        <p:txBody>
          <a:bodyPr/>
          <a:lstStyle/>
          <a:p>
            <a:fld id="{A5159055-D66D-A841-AE8E-A5CD31ABF10C}" type="slidenum">
              <a:rPr lang="fr-FR" smtClean="0"/>
              <a:t>‹N°›</a:t>
            </a:fld>
            <a:endParaRPr lang="fr-FR"/>
          </a:p>
        </p:txBody>
      </p:sp>
    </p:spTree>
    <p:extLst>
      <p:ext uri="{BB962C8B-B14F-4D97-AF65-F5344CB8AC3E}">
        <p14:creationId xmlns:p14="http://schemas.microsoft.com/office/powerpoint/2010/main" val="4890125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476453" y="1588387"/>
            <a:ext cx="4191093" cy="675249"/>
          </a:xfrm>
          <a:prstGeom prst="rect">
            <a:avLst/>
          </a:prstGeom>
        </p:spPr>
        <p:txBody>
          <a:bodyPr wrap="square" lIns="0" tIns="0" rIns="0" bIns="0">
            <a:spAutoFit/>
          </a:bodyPr>
          <a:lstStyle>
            <a:lvl1pPr>
              <a:defRPr sz="4388" b="0" i="0">
                <a:solidFill>
                  <a:srgbClr val="ED7D31"/>
                </a:solidFill>
                <a:latin typeface="Calibri Light"/>
                <a:cs typeface="Calibri Light"/>
              </a:defRPr>
            </a:lvl1pPr>
          </a:lstStyle>
          <a:p>
            <a:endParaRPr/>
          </a:p>
        </p:txBody>
      </p:sp>
      <p:sp>
        <p:nvSpPr>
          <p:cNvPr id="3" name="Holder 3"/>
          <p:cNvSpPr>
            <a:spLocks noGrp="1"/>
          </p:cNvSpPr>
          <p:nvPr>
            <p:ph type="subTitle" idx="4"/>
          </p:nvPr>
        </p:nvSpPr>
        <p:spPr>
          <a:xfrm>
            <a:off x="2881265" y="3250311"/>
            <a:ext cx="3381470" cy="276999"/>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9/5/22</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13171503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496290"/>
          </a:xfrm>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9/5/22</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39106721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496290"/>
          </a:xfrm>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sz="half" idx="2"/>
          </p:nvPr>
        </p:nvSpPr>
        <p:spPr>
          <a:xfrm>
            <a:off x="457200" y="1183005"/>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9/5/22</a:t>
            </a:fld>
            <a:endParaRPr lang="en-US"/>
          </a:p>
        </p:txBody>
      </p:sp>
      <p:sp>
        <p:nvSpPr>
          <p:cNvPr id="7" name="Holder 7"/>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41976967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496290"/>
          </a:xfrm>
        </p:spPr>
        <p:txBody>
          <a:bodyPr lIns="0" tIns="0" rIns="0" bIns="0"/>
          <a:lstStyle>
            <a:lvl1pPr>
              <a:defRPr sz="3225" b="0" i="0">
                <a:solidFill>
                  <a:srgbClr val="ED7D3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9/5/22</a:t>
            </a:fld>
            <a:endParaRPr lang="en-US"/>
          </a:p>
        </p:txBody>
      </p:sp>
      <p:sp>
        <p:nvSpPr>
          <p:cNvPr id="5" name="Holder 5"/>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223588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tocole full page">
  <p:cSld name="TITLE_AND_BODY_1_1">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616500" y="695275"/>
            <a:ext cx="8304300" cy="4129800"/>
          </a:xfrm>
          <a:prstGeom prst="rect">
            <a:avLst/>
          </a:prstGeom>
          <a:solidFill>
            <a:srgbClr val="EFEFEF"/>
          </a:solid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2pPr>
            <a:lvl3pPr marL="1371600" lvl="2"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3pPr>
            <a:lvl4pPr marL="1828800" lvl="3"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4pPr>
            <a:lvl5pPr marL="2286000" lvl="4"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5pPr>
            <a:lvl6pPr marL="2743200" lvl="5"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6pPr>
            <a:lvl7pPr marL="3200400" lvl="6"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7pPr>
            <a:lvl8pPr marL="3657600" lvl="7" indent="-317500" rtl="0">
              <a:lnSpc>
                <a:spcPct val="100000"/>
              </a:lnSpc>
              <a:spcBef>
                <a:spcPts val="1600"/>
              </a:spcBef>
              <a:spcAft>
                <a:spcPts val="0"/>
              </a:spcAft>
              <a:buSzPts val="1400"/>
              <a:buFont typeface="Century Schoolbook"/>
              <a:buChar char="○"/>
              <a:defRPr>
                <a:latin typeface="Century Schoolbook"/>
                <a:ea typeface="Century Schoolbook"/>
                <a:cs typeface="Century Schoolbook"/>
                <a:sym typeface="Century Schoolbook"/>
              </a:defRPr>
            </a:lvl8pPr>
            <a:lvl9pPr marL="4114800" lvl="8" indent="-317500" rtl="0">
              <a:lnSpc>
                <a:spcPct val="100000"/>
              </a:lnSpc>
              <a:spcBef>
                <a:spcPts val="1600"/>
              </a:spcBef>
              <a:spcAft>
                <a:spcPts val="1600"/>
              </a:spcAft>
              <a:buSzPts val="1400"/>
              <a:buFont typeface="Century Schoolbook"/>
              <a:buChar char="■"/>
              <a:defRPr>
                <a:latin typeface="Century Schoolbook"/>
                <a:ea typeface="Century Schoolbook"/>
                <a:cs typeface="Century Schoolbook"/>
                <a:sym typeface="Century Schoolbook"/>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39" name="Google Shape;39;p7"/>
          <p:cNvSpPr/>
          <p:nvPr/>
        </p:nvSpPr>
        <p:spPr>
          <a:xfrm>
            <a:off x="228300" y="340625"/>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616375" y="382500"/>
            <a:ext cx="8304300" cy="3129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Century Schoolbook"/>
                <a:ea typeface="Century Schoolbook"/>
                <a:cs typeface="Century Schoolbook"/>
                <a:sym typeface="Century Schoolbook"/>
              </a:rPr>
              <a:t>Protocol</a:t>
            </a:r>
            <a:endParaRPr sz="2000" b="1">
              <a:solidFill>
                <a:srgbClr val="FFFFFF"/>
              </a:solidFill>
              <a:latin typeface="Century Schoolbook"/>
              <a:ea typeface="Century Schoolbook"/>
              <a:cs typeface="Century Schoolbook"/>
              <a:sym typeface="Century Schoolbook"/>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9/5/22</a:t>
            </a:fld>
            <a:endParaRPr lang="en-US"/>
          </a:p>
        </p:txBody>
      </p:sp>
      <p:sp>
        <p:nvSpPr>
          <p:cNvPr id="4" name="Holder 4"/>
          <p:cNvSpPr>
            <a:spLocks noGrp="1"/>
          </p:cNvSpPr>
          <p:nvPr>
            <p:ph type="sldNum" sz="quarter" idx="7"/>
          </p:nvPr>
        </p:nvSpPr>
        <p:spPr/>
        <p:txBody>
          <a:bodyPr lIns="0" tIns="0" rIns="0" bIns="0"/>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44906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563825" y="216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
        <p:nvSpPr>
          <p:cNvPr id="43" name="Google Shape;43;p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2pPr>
            <a:lvl3pPr marL="1371600" lvl="2"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3pPr>
            <a:lvl4pPr marL="1828800" lvl="3"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4pPr>
            <a:lvl5pPr marL="2286000" lvl="4"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5pPr>
            <a:lvl6pPr marL="2743200" lvl="5"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6pPr>
            <a:lvl7pPr marL="3200400" lvl="6"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7pPr>
            <a:lvl8pPr marL="3657600" lvl="7"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8pPr>
            <a:lvl9pPr marL="4114800" lvl="8" indent="-304800">
              <a:spcBef>
                <a:spcPts val="1600"/>
              </a:spcBef>
              <a:spcAft>
                <a:spcPts val="1600"/>
              </a:spcAft>
              <a:buSzPts val="1200"/>
              <a:buFont typeface="Century Schoolbook"/>
              <a:buChar char="■"/>
              <a:defRPr sz="1200">
                <a:latin typeface="Century Schoolbook"/>
                <a:ea typeface="Century Schoolbook"/>
                <a:cs typeface="Century Schoolbook"/>
                <a:sym typeface="Century Schoolbook"/>
              </a:defRPr>
            </a:lvl9pPr>
          </a:lstStyle>
          <a:p>
            <a:endParaRPr/>
          </a:p>
        </p:txBody>
      </p:sp>
      <p:sp>
        <p:nvSpPr>
          <p:cNvPr id="44" name="Google Shape;44;p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Century Schoolbook"/>
              <a:buChar char="●"/>
              <a:defRPr sz="1400">
                <a:latin typeface="Century Schoolbook"/>
                <a:ea typeface="Century Schoolbook"/>
                <a:cs typeface="Century Schoolbook"/>
                <a:sym typeface="Century Schoolbook"/>
              </a:defRPr>
            </a:lvl1pPr>
            <a:lvl2pPr marL="914400" lvl="1"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2pPr>
            <a:lvl3pPr marL="1371600" lvl="2"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3pPr>
            <a:lvl4pPr marL="1828800" lvl="3"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4pPr>
            <a:lvl5pPr marL="2286000" lvl="4"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5pPr>
            <a:lvl6pPr marL="2743200" lvl="5"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6pPr>
            <a:lvl7pPr marL="3200400" lvl="6"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7pPr>
            <a:lvl8pPr marL="3657600" lvl="7" indent="-304800">
              <a:spcBef>
                <a:spcPts val="1600"/>
              </a:spcBef>
              <a:spcAft>
                <a:spcPts val="0"/>
              </a:spcAft>
              <a:buSzPts val="1200"/>
              <a:buFont typeface="Century Schoolbook"/>
              <a:buChar char="○"/>
              <a:defRPr sz="1200">
                <a:latin typeface="Century Schoolbook"/>
                <a:ea typeface="Century Schoolbook"/>
                <a:cs typeface="Century Schoolbook"/>
                <a:sym typeface="Century Schoolbook"/>
              </a:defRPr>
            </a:lvl8pPr>
            <a:lvl9pPr marL="4114800" lvl="8" indent="-304800">
              <a:spcBef>
                <a:spcPts val="1600"/>
              </a:spcBef>
              <a:spcAft>
                <a:spcPts val="1600"/>
              </a:spcAft>
              <a:buSzPts val="1200"/>
              <a:buFont typeface="Century Schoolbook"/>
              <a:buChar char="■"/>
              <a:defRPr sz="1200">
                <a:latin typeface="Century Schoolbook"/>
                <a:ea typeface="Century Schoolbook"/>
                <a:cs typeface="Century Schoolbook"/>
                <a:sym typeface="Century Schoolbook"/>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46" name="Google Shape;46;p8"/>
          <p:cNvSpPr/>
          <p:nvPr/>
        </p:nvSpPr>
        <p:spPr>
          <a:xfrm>
            <a:off x="228300" y="112025"/>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49" name="Google Shape;49;p9"/>
          <p:cNvSpPr/>
          <p:nvPr/>
        </p:nvSpPr>
        <p:spPr>
          <a:xfrm>
            <a:off x="228300" y="340625"/>
            <a:ext cx="159600" cy="7815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4455914" y="4902398"/>
            <a:ext cx="223200" cy="1809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10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‹N°›</a:t>
            </a:fld>
            <a:endParaRPr>
              <a:solidFill>
                <a:schemeClr val="dk2"/>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heme" Target="../theme/theme3.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5.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71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body" idx="1"/>
          </p:nvPr>
        </p:nvSpPr>
        <p:spPr>
          <a:xfrm>
            <a:off x="311699"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1pPr>
            <a:lvl2pPr marL="914400" marR="0" lvl="1"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2pPr>
            <a:lvl3pPr marL="1371600" marR="0" lvl="2"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3pPr>
            <a:lvl4pPr marL="1828800" marR="0" lvl="3"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4pPr>
            <a:lvl5pPr marL="2286000" marR="0" lvl="4"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5pPr>
            <a:lvl6pPr marL="2743200" marR="0" lvl="5"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6pPr>
            <a:lvl7pPr marL="3200400" marR="0" lvl="6"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7pPr>
            <a:lvl8pPr marL="3657600" marR="0" lvl="7"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8pPr>
            <a:lvl9pPr marL="4114800" marR="0" lvl="8" indent="-228600" algn="l" rtl="0">
              <a:lnSpc>
                <a:spcPct val="115000"/>
              </a:lnSpc>
              <a:spcBef>
                <a:spcPts val="1600"/>
              </a:spcBef>
              <a:spcAft>
                <a:spcPts val="0"/>
              </a:spcAft>
              <a:buClr>
                <a:srgbClr val="585858"/>
              </a:buClr>
              <a:buSzPts val="1400"/>
              <a:buFont typeface="Century Schoolbook"/>
              <a:buNone/>
              <a:defRPr sz="1800" b="0" i="0" u="none" strike="noStrike" cap="none">
                <a:solidFill>
                  <a:srgbClr val="585858"/>
                </a:solidFill>
                <a:latin typeface="Century Schoolbook"/>
                <a:ea typeface="Century Schoolbook"/>
                <a:cs typeface="Century Schoolbook"/>
                <a:sym typeface="Century Schoolbook"/>
              </a:defRPr>
            </a:lvl9pPr>
          </a:lstStyle>
          <a:p>
            <a:endParaRPr/>
          </a:p>
        </p:txBody>
      </p:sp>
      <p:sp>
        <p:nvSpPr>
          <p:cNvPr id="57" name="Google Shape;57;p12"/>
          <p:cNvSpPr/>
          <p:nvPr/>
        </p:nvSpPr>
        <p:spPr>
          <a:xfrm>
            <a:off x="228299" y="340624"/>
            <a:ext cx="159600" cy="7815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8" name="Google Shape;58;p12"/>
          <p:cNvSpPr txBox="1">
            <a:spLocks noGrp="1"/>
          </p:cNvSpPr>
          <p:nvPr>
            <p:ph type="title"/>
          </p:nvPr>
        </p:nvSpPr>
        <p:spPr>
          <a:xfrm>
            <a:off x="563824"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400"/>
              <a:buFont typeface="Century Schoolbook"/>
              <a:buNone/>
              <a:defRPr sz="2800" b="0" i="0" u="none" strike="noStrike" cap="none">
                <a:solidFill>
                  <a:srgbClr val="000000"/>
                </a:solidFill>
                <a:latin typeface="Century Schoolbook"/>
                <a:ea typeface="Century Schoolbook"/>
                <a:cs typeface="Century Schoolbook"/>
                <a:sym typeface="Century Schoolbook"/>
              </a:defRPr>
            </a:lvl9pPr>
          </a:lstStyle>
          <a:p>
            <a:endParaRPr/>
          </a:p>
        </p:txBody>
      </p:sp>
      <p:sp>
        <p:nvSpPr>
          <p:cNvPr id="59" name="Google Shape;59;p12"/>
          <p:cNvSpPr txBox="1">
            <a:spLocks noGrp="1"/>
          </p:cNvSpPr>
          <p:nvPr>
            <p:ph type="sldNum" idx="12"/>
          </p:nvPr>
        </p:nvSpPr>
        <p:spPr>
          <a:xfrm>
            <a:off x="8684344" y="4700818"/>
            <a:ext cx="336900" cy="3183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2" name="Google Shape;182;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Trebuchet MS"/>
              <a:buChar char="●"/>
              <a:defRPr sz="1800">
                <a:latin typeface="Trebuchet MS"/>
                <a:ea typeface="Trebuchet MS"/>
                <a:cs typeface="Trebuchet MS"/>
                <a:sym typeface="Trebuchet MS"/>
              </a:defRPr>
            </a:lvl1pPr>
            <a:lvl2pPr marL="914400" lvl="1"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2pPr>
            <a:lvl3pPr marL="1371600" lvl="2"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3pPr>
            <a:lvl4pPr marL="1828800" lvl="3"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4pPr>
            <a:lvl5pPr marL="2286000" lvl="4"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5pPr>
            <a:lvl6pPr marL="2743200" lvl="5"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6pPr>
            <a:lvl7pPr marL="3200400" lvl="6"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7pPr>
            <a:lvl8pPr marL="3657600" lvl="7" indent="-317500" rtl="0">
              <a:lnSpc>
                <a:spcPct val="115000"/>
              </a:lnSpc>
              <a:spcBef>
                <a:spcPts val="1600"/>
              </a:spcBef>
              <a:spcAft>
                <a:spcPts val="0"/>
              </a:spcAft>
              <a:buSzPts val="1400"/>
              <a:buFont typeface="Trebuchet MS"/>
              <a:buChar char="○"/>
              <a:defRPr>
                <a:latin typeface="Trebuchet MS"/>
                <a:ea typeface="Trebuchet MS"/>
                <a:cs typeface="Trebuchet MS"/>
                <a:sym typeface="Trebuchet MS"/>
              </a:defRPr>
            </a:lvl8pPr>
            <a:lvl9pPr marL="4114800" lvl="8" indent="-317500" rtl="0">
              <a:lnSpc>
                <a:spcPct val="115000"/>
              </a:lnSpc>
              <a:spcBef>
                <a:spcPts val="1600"/>
              </a:spcBef>
              <a:spcAft>
                <a:spcPts val="1600"/>
              </a:spcAft>
              <a:buSzPts val="1400"/>
              <a:buFont typeface="Trebuchet MS"/>
              <a:buChar char="■"/>
              <a:defRPr>
                <a:latin typeface="Trebuchet MS"/>
                <a:ea typeface="Trebuchet MS"/>
                <a:cs typeface="Trebuchet MS"/>
                <a:sym typeface="Trebuchet MS"/>
              </a:defRPr>
            </a:lvl9pPr>
          </a:lstStyle>
          <a:p>
            <a:endParaRPr/>
          </a:p>
        </p:txBody>
      </p:sp>
      <p:sp>
        <p:nvSpPr>
          <p:cNvPr id="183" name="Google Shape;183;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D9C75C-D7F6-004E-BA13-4ADFD5C5E26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2CBDC0D-9709-4446-898D-B52BCE56828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ABA55E0-25F6-514C-95FC-A2604C488B9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E8AF9FF-66D0-3D49-8307-FCED5534E49A}" type="datetime1">
              <a:rPr lang="fr-FR" smtClean="0"/>
              <a:t>05/09/2022</a:t>
            </a:fld>
            <a:endParaRPr lang="fr-FR"/>
          </a:p>
        </p:txBody>
      </p:sp>
      <p:sp>
        <p:nvSpPr>
          <p:cNvPr id="5" name="Espace réservé du pied de page 4">
            <a:extLst>
              <a:ext uri="{FF2B5EF4-FFF2-40B4-BE49-F238E27FC236}">
                <a16:creationId xmlns:a16="http://schemas.microsoft.com/office/drawing/2014/main" id="{0ED879D1-2055-3F45-9507-2BF56FCEDFF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BAF2C75-B736-E240-B582-2DEF8A8B7C2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5159055-D66D-A841-AE8E-A5CD31ABF10C}" type="slidenum">
              <a:rPr lang="fr-FR" smtClean="0"/>
              <a:t>‹N°›</a:t>
            </a:fld>
            <a:endParaRPr lang="fr-FR"/>
          </a:p>
        </p:txBody>
      </p:sp>
    </p:spTree>
    <p:extLst>
      <p:ext uri="{BB962C8B-B14F-4D97-AF65-F5344CB8AC3E}">
        <p14:creationId xmlns:p14="http://schemas.microsoft.com/office/powerpoint/2010/main" val="179633991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7704" y="461892"/>
            <a:ext cx="7768590" cy="661720"/>
          </a:xfrm>
          <a:prstGeom prst="rect">
            <a:avLst/>
          </a:prstGeom>
        </p:spPr>
        <p:txBody>
          <a:bodyPr wrap="square" lIns="0" tIns="0" rIns="0" bIns="0">
            <a:spAutoFit/>
          </a:bodyPr>
          <a:lstStyle>
            <a:lvl1pPr>
              <a:defRPr sz="4300" b="0" i="0">
                <a:solidFill>
                  <a:srgbClr val="ED7D31"/>
                </a:solidFill>
                <a:latin typeface="Calibri Light"/>
                <a:cs typeface="Calibri Light"/>
              </a:defRPr>
            </a:lvl1pPr>
          </a:lstStyle>
          <a:p>
            <a:endParaRPr/>
          </a:p>
        </p:txBody>
      </p:sp>
      <p:sp>
        <p:nvSpPr>
          <p:cNvPr id="3" name="Holder 3"/>
          <p:cNvSpPr>
            <a:spLocks noGrp="1"/>
          </p:cNvSpPr>
          <p:nvPr>
            <p:ph type="body" idx="1"/>
          </p:nvPr>
        </p:nvSpPr>
        <p:spPr>
          <a:xfrm>
            <a:off x="687704" y="1317116"/>
            <a:ext cx="776859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9/5/22</a:t>
            </a:fld>
            <a:endParaRPr lang="en-US"/>
          </a:p>
        </p:txBody>
      </p:sp>
      <p:sp>
        <p:nvSpPr>
          <p:cNvPr id="6" name="Holder 6"/>
          <p:cNvSpPr>
            <a:spLocks noGrp="1"/>
          </p:cNvSpPr>
          <p:nvPr>
            <p:ph type="sldNum" sz="quarter" idx="7"/>
          </p:nvPr>
        </p:nvSpPr>
        <p:spPr>
          <a:xfrm>
            <a:off x="8300562" y="4821691"/>
            <a:ext cx="183356" cy="276999"/>
          </a:xfrm>
          <a:prstGeom prst="rect">
            <a:avLst/>
          </a:prstGeom>
        </p:spPr>
        <p:txBody>
          <a:bodyPr wrap="square" lIns="0" tIns="0" rIns="0" bIns="0">
            <a:spAutoFit/>
          </a:bodyPr>
          <a:lstStyle>
            <a:lvl1pPr>
              <a:defRPr sz="900" b="0" i="0">
                <a:solidFill>
                  <a:srgbClr val="898989"/>
                </a:solidFill>
                <a:latin typeface="Calibri"/>
                <a:cs typeface="Calibri"/>
              </a:defRPr>
            </a:lvl1pPr>
          </a:lstStyle>
          <a:p>
            <a:pPr marL="28575">
              <a:spcBef>
                <a:spcPts val="30"/>
              </a:spcBef>
            </a:pPr>
            <a:fld id="{81D60167-4931-47E6-BA6A-407CBD079E47}" type="slidenum">
              <a:rPr lang="fr-FR" smtClean="0"/>
              <a:pPr marL="28575">
                <a:spcBef>
                  <a:spcPts val="30"/>
                </a:spcBef>
              </a:pPr>
              <a:t>‹N°›</a:t>
            </a:fld>
            <a:endParaRPr lang="fr-FR" dirty="0"/>
          </a:p>
        </p:txBody>
      </p:sp>
    </p:spTree>
    <p:extLst>
      <p:ext uri="{BB962C8B-B14F-4D97-AF65-F5344CB8AC3E}">
        <p14:creationId xmlns:p14="http://schemas.microsoft.com/office/powerpoint/2010/main" val="281434640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24.png"/><Relationship Id="rId5" Type="http://schemas.openxmlformats.org/officeDocument/2006/relationships/image" Target="../media/image30.png"/><Relationship Id="rId10"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26.jpg"/></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9.xml"/><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0.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3.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motif-analysis-" TargetMode="External"/><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154.jpg"/></Relationships>
</file>

<file path=ppt/slides/_rels/slide111.xml.rels><?xml version="1.0" encoding="UTF-8" standalone="yes"?>
<Relationships xmlns="http://schemas.openxmlformats.org/package/2006/relationships"><Relationship Id="rId3" Type="http://schemas.openxmlformats.org/officeDocument/2006/relationships/hyperlink" Target="http://bedtools.readthedocs.io"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8" Type="http://schemas.openxmlformats.org/officeDocument/2006/relationships/hyperlink" Target="http://amp.pharm.mssm.edu/Enrichr/enrich" TargetMode="External"/><Relationship Id="rId3" Type="http://schemas.openxmlformats.org/officeDocument/2006/relationships/hyperlink" Target="http://www.broadinstitute.org/gsea" TargetMode="External"/><Relationship Id="rId7" Type="http://schemas.openxmlformats.org/officeDocument/2006/relationships/hyperlink" Target="http://david.abcc.ncifcrf.gov"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 Id="rId6" Type="http://schemas.openxmlformats.org/officeDocument/2006/relationships/hyperlink" Target="http://homer.salk.edu/homer" TargetMode="External"/><Relationship Id="rId5" Type="http://schemas.openxmlformats.org/officeDocument/2006/relationships/hyperlink" Target="https://gsan.labri.fr/" TargetMode="External"/><Relationship Id="rId10" Type="http://schemas.openxmlformats.org/officeDocument/2006/relationships/hyperlink" Target="http://great.stanford.edu/public/html/" TargetMode="External"/><Relationship Id="rId4" Type="http://schemas.openxmlformats.org/officeDocument/2006/relationships/hyperlink" Target="http://biit.cs.ut.ee/gprofiler/gost" TargetMode="External"/><Relationship Id="rId9" Type="http://schemas.openxmlformats.org/officeDocument/2006/relationships/hyperlink" Target="https://goo.gl/pWDZEs"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peak-annotation-" TargetMode="External"/><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1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1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openxmlformats.org/officeDocument/2006/relationships/image" Target="../media/image169.png"/><Relationship Id="rId4" Type="http://schemas.openxmlformats.org/officeDocument/2006/relationships/hyperlink" Target="http://tagc.univ-mrs.fr/remap/"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171.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6.xml"/></Relationships>
</file>

<file path=ppt/slides/_rels/slide1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12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13.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png"/><Relationship Id="rId50" Type="http://schemas.openxmlformats.org/officeDocument/2006/relationships/image" Target="../media/image80.png"/><Relationship Id="rId55" Type="http://schemas.openxmlformats.org/officeDocument/2006/relationships/image" Target="../media/image85.png"/><Relationship Id="rId7" Type="http://schemas.openxmlformats.org/officeDocument/2006/relationships/image" Target="../media/image37.png"/><Relationship Id="rId2" Type="http://schemas.openxmlformats.org/officeDocument/2006/relationships/image" Target="../media/image32.png"/><Relationship Id="rId16" Type="http://schemas.openxmlformats.org/officeDocument/2006/relationships/image" Target="../media/image46.png"/><Relationship Id="rId29" Type="http://schemas.openxmlformats.org/officeDocument/2006/relationships/image" Target="../media/image59.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45" Type="http://schemas.openxmlformats.org/officeDocument/2006/relationships/image" Target="../media/image75.png"/><Relationship Id="rId53" Type="http://schemas.openxmlformats.org/officeDocument/2006/relationships/image" Target="../media/image83.png"/><Relationship Id="rId58" Type="http://schemas.openxmlformats.org/officeDocument/2006/relationships/image" Target="../media/image88.png"/><Relationship Id="rId5" Type="http://schemas.openxmlformats.org/officeDocument/2006/relationships/image" Target="../media/image35.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png"/><Relationship Id="rId48" Type="http://schemas.openxmlformats.org/officeDocument/2006/relationships/image" Target="../media/image78.png"/><Relationship Id="rId56" Type="http://schemas.openxmlformats.org/officeDocument/2006/relationships/image" Target="../media/image86.png"/><Relationship Id="rId8" Type="http://schemas.openxmlformats.org/officeDocument/2006/relationships/image" Target="../media/image38.png"/><Relationship Id="rId51" Type="http://schemas.openxmlformats.org/officeDocument/2006/relationships/image" Target="../media/image81.png"/><Relationship Id="rId3" Type="http://schemas.openxmlformats.org/officeDocument/2006/relationships/image" Target="../media/image33.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8.png"/><Relationship Id="rId46" Type="http://schemas.openxmlformats.org/officeDocument/2006/relationships/image" Target="../media/image76.png"/><Relationship Id="rId59" Type="http://schemas.openxmlformats.org/officeDocument/2006/relationships/image" Target="../media/image89.png"/><Relationship Id="rId20" Type="http://schemas.openxmlformats.org/officeDocument/2006/relationships/image" Target="../media/image50.png"/><Relationship Id="rId41" Type="http://schemas.openxmlformats.org/officeDocument/2006/relationships/image" Target="../media/image71.png"/><Relationship Id="rId54" Type="http://schemas.openxmlformats.org/officeDocument/2006/relationships/image" Target="../media/image84.png"/><Relationship Id="rId1" Type="http://schemas.openxmlformats.org/officeDocument/2006/relationships/slideLayout" Target="../slideLayouts/slideLayout57.xml"/><Relationship Id="rId6" Type="http://schemas.openxmlformats.org/officeDocument/2006/relationships/image" Target="../media/image36.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png"/><Relationship Id="rId57" Type="http://schemas.openxmlformats.org/officeDocument/2006/relationships/image" Target="../media/image87.png"/><Relationship Id="rId10" Type="http://schemas.openxmlformats.org/officeDocument/2006/relationships/image" Target="../media/image40.png"/><Relationship Id="rId31" Type="http://schemas.openxmlformats.org/officeDocument/2006/relationships/image" Target="../media/image61.png"/><Relationship Id="rId44" Type="http://schemas.openxmlformats.org/officeDocument/2006/relationships/image" Target="../media/image74.png"/><Relationship Id="rId52" Type="http://schemas.openxmlformats.org/officeDocument/2006/relationships/image" Target="../media/image82.png"/></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79.png"/></Relationships>
</file>

<file path=ppt/slides/_rels/slide1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8.xml"/></Relationships>
</file>

<file path=ppt/slides/_rels/slide1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6.xml"/><Relationship Id="rId4" Type="http://schemas.openxmlformats.org/officeDocument/2006/relationships/image" Target="../media/image188.png"/></Relationships>
</file>

<file path=ppt/slides/_rels/slide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6.xml"/><Relationship Id="rId4" Type="http://schemas.openxmlformats.org/officeDocument/2006/relationships/image" Target="../media/image188.png"/></Relationships>
</file>

<file path=ppt/slides/_rels/slide141.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46.xml"/></Relationships>
</file>

<file path=ppt/slides/_rels/slide14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48.xml"/></Relationships>
</file>

<file path=ppt/slides/_rels/slide14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6.xml"/><Relationship Id="rId4" Type="http://schemas.openxmlformats.org/officeDocument/2006/relationships/image" Target="../media/image18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8.xml"/></Relationships>
</file>

<file path=ppt/slides/_rels/slide14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download"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github.com/slegras/EBAI2017/blob/master/hands-on/hands-on.md#downlo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setup"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qc"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github.com/slegras/EBAI2017/blob/master/hands-on/hands-on.md#download"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mapping"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dup"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cqc"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visualize"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3---viewing-scaled-data"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jp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g"/></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peak-calling-with-macs2-"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8.png"/><Relationship Id="rId7" Type="http://schemas.openxmlformats.org/officeDocument/2006/relationships/image" Target="../media/image25.jp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IFB-ElixirFr/EBAII/blob/master/2021/ebaiin1/chip-seq/hands-on/hands-on.md#4---combine-replicate-together-idr"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7.xml"/></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21.xml"/><Relationship Id="rId4" Type="http://schemas.openxmlformats.org/officeDocument/2006/relationships/image" Target="../media/image131.png"/></Relationships>
</file>

<file path=ppt/slides/_rels/slide9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25.xml"/><Relationship Id="rId4" Type="http://schemas.openxmlformats.org/officeDocument/2006/relationships/image" Target="../media/image133.png"/></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25.xml"/><Relationship Id="rId4" Type="http://schemas.openxmlformats.org/officeDocument/2006/relationships/image" Target="../media/image135.png"/></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25.xml"/><Relationship Id="rId4" Type="http://schemas.openxmlformats.org/officeDocument/2006/relationships/image" Target="../media/image137.png"/></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9.xml"/><Relationship Id="rId4" Type="http://schemas.openxmlformats.org/officeDocument/2006/relationships/image" Target="../media/image139.png"/></Relationships>
</file>

<file path=ppt/slides/_rels/slide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25.xml"/><Relationship Id="rId4" Type="http://schemas.openxmlformats.org/officeDocument/2006/relationships/image" Target="../media/image144.png"/></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25.xml"/><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704941" y="1191290"/>
            <a:ext cx="5939844" cy="1366785"/>
          </a:xfrm>
          <a:prstGeom prst="rect">
            <a:avLst/>
          </a:prstGeom>
        </p:spPr>
        <p:txBody>
          <a:bodyPr vert="horz" wrap="square" lIns="0" tIns="296228" rIns="0" bIns="0" rtlCol="0">
            <a:spAutoFit/>
          </a:bodyPr>
          <a:lstStyle/>
          <a:p>
            <a:pPr algn="ctr">
              <a:spcBef>
                <a:spcPts val="2333"/>
              </a:spcBef>
            </a:pPr>
            <a:r>
              <a:rPr spc="41" dirty="0">
                <a:latin typeface="+mj-lt"/>
              </a:rPr>
              <a:t>Epigenetics</a:t>
            </a:r>
            <a:r>
              <a:rPr spc="-15" dirty="0">
                <a:latin typeface="+mj-lt"/>
              </a:rPr>
              <a:t> </a:t>
            </a:r>
            <a:r>
              <a:rPr spc="23" dirty="0">
                <a:solidFill>
                  <a:srgbClr val="000000"/>
                </a:solidFill>
                <a:latin typeface="+mj-lt"/>
              </a:rPr>
              <a:t>assays</a:t>
            </a:r>
          </a:p>
          <a:p>
            <a:pPr algn="ctr">
              <a:spcBef>
                <a:spcPts val="919"/>
              </a:spcBef>
            </a:pPr>
            <a:r>
              <a:rPr sz="1800" spc="-4" dirty="0">
                <a:solidFill>
                  <a:srgbClr val="000000"/>
                </a:solidFill>
                <a:latin typeface="+mn-lt"/>
                <a:cs typeface="Calibri"/>
              </a:rPr>
              <a:t>Analysis</a:t>
            </a:r>
            <a:r>
              <a:rPr sz="1800" spc="-15" dirty="0">
                <a:solidFill>
                  <a:srgbClr val="000000"/>
                </a:solidFill>
                <a:latin typeface="+mn-lt"/>
                <a:cs typeface="Calibri"/>
              </a:rPr>
              <a:t> </a:t>
            </a:r>
            <a:r>
              <a:rPr sz="1800" spc="-4" dirty="0">
                <a:solidFill>
                  <a:srgbClr val="000000"/>
                </a:solidFill>
                <a:latin typeface="+mn-lt"/>
                <a:cs typeface="Calibri"/>
              </a:rPr>
              <a:t>of</a:t>
            </a:r>
            <a:r>
              <a:rPr sz="1800" spc="-11" dirty="0">
                <a:solidFill>
                  <a:srgbClr val="000000"/>
                </a:solidFill>
                <a:latin typeface="+mn-lt"/>
                <a:cs typeface="Calibri"/>
              </a:rPr>
              <a:t> </a:t>
            </a:r>
            <a:r>
              <a:rPr sz="1800" spc="-8" dirty="0">
                <a:solidFill>
                  <a:srgbClr val="000000"/>
                </a:solidFill>
                <a:latin typeface="+mn-lt"/>
                <a:cs typeface="Calibri"/>
              </a:rPr>
              <a:t>gene expression</a:t>
            </a:r>
            <a:r>
              <a:rPr sz="1800" spc="-11" dirty="0">
                <a:solidFill>
                  <a:srgbClr val="000000"/>
                </a:solidFill>
                <a:latin typeface="+mn-lt"/>
                <a:cs typeface="Calibri"/>
              </a:rPr>
              <a:t> </a:t>
            </a:r>
            <a:r>
              <a:rPr sz="1800" spc="-8" dirty="0">
                <a:solidFill>
                  <a:srgbClr val="000000"/>
                </a:solidFill>
                <a:latin typeface="+mn-lt"/>
                <a:cs typeface="Calibri"/>
              </a:rPr>
              <a:t>regulation</a:t>
            </a:r>
            <a:endParaRPr sz="1800" dirty="0">
              <a:latin typeface="+mn-lt"/>
              <a:cs typeface="Calibri"/>
            </a:endParaRPr>
          </a:p>
        </p:txBody>
      </p:sp>
      <p:sp>
        <p:nvSpPr>
          <p:cNvPr id="3" name="object 3"/>
          <p:cNvSpPr txBox="1">
            <a:spLocks noGrp="1"/>
          </p:cNvSpPr>
          <p:nvPr>
            <p:ph type="subTitle" idx="4"/>
          </p:nvPr>
        </p:nvSpPr>
        <p:spPr>
          <a:xfrm>
            <a:off x="2890279" y="2956156"/>
            <a:ext cx="3931323" cy="307392"/>
          </a:xfrm>
          <a:prstGeom prst="rect">
            <a:avLst/>
          </a:prstGeom>
        </p:spPr>
        <p:txBody>
          <a:bodyPr vert="horz" wrap="square" lIns="0" tIns="9525" rIns="0" bIns="0" rtlCol="0">
            <a:spAutoFit/>
          </a:bodyPr>
          <a:lstStyle/>
          <a:p>
            <a:pPr marL="9525" marR="3810" indent="850583">
              <a:lnSpc>
                <a:spcPct val="114199"/>
              </a:lnSpc>
              <a:spcBef>
                <a:spcPts val="75"/>
              </a:spcBef>
            </a:pPr>
            <a:r>
              <a:rPr spc="-4" dirty="0"/>
              <a:t>Stéphanie </a:t>
            </a:r>
            <a:r>
              <a:rPr dirty="0"/>
              <a:t>Le </a:t>
            </a:r>
            <a:r>
              <a:rPr spc="-11" dirty="0"/>
              <a:t>Gras</a:t>
            </a:r>
          </a:p>
        </p:txBody>
      </p:sp>
      <p:grpSp>
        <p:nvGrpSpPr>
          <p:cNvPr id="4" name="object 4"/>
          <p:cNvGrpSpPr/>
          <p:nvPr/>
        </p:nvGrpSpPr>
        <p:grpSpPr>
          <a:xfrm>
            <a:off x="6877384" y="3667516"/>
            <a:ext cx="1905953" cy="1194911"/>
            <a:chOff x="9169845" y="4890020"/>
            <a:chExt cx="2541270" cy="1593215"/>
          </a:xfrm>
        </p:grpSpPr>
        <p:sp>
          <p:nvSpPr>
            <p:cNvPr id="5" name="object 5"/>
            <p:cNvSpPr/>
            <p:nvPr/>
          </p:nvSpPr>
          <p:spPr>
            <a:xfrm>
              <a:off x="9318238" y="5202791"/>
              <a:ext cx="2392680" cy="1182370"/>
            </a:xfrm>
            <a:custGeom>
              <a:avLst/>
              <a:gdLst/>
              <a:ahLst/>
              <a:cxnLst/>
              <a:rect l="l" t="t" r="r" b="b"/>
              <a:pathLst>
                <a:path w="2392679" h="1182370">
                  <a:moveTo>
                    <a:pt x="641364" y="0"/>
                  </a:moveTo>
                  <a:lnTo>
                    <a:pt x="165744" y="255738"/>
                  </a:lnTo>
                  <a:lnTo>
                    <a:pt x="0" y="445990"/>
                  </a:lnTo>
                  <a:lnTo>
                    <a:pt x="2553" y="1171808"/>
                  </a:lnTo>
                  <a:lnTo>
                    <a:pt x="27600" y="1119361"/>
                  </a:lnTo>
                  <a:lnTo>
                    <a:pt x="53343" y="1068960"/>
                  </a:lnTo>
                  <a:lnTo>
                    <a:pt x="79762" y="1020580"/>
                  </a:lnTo>
                  <a:lnTo>
                    <a:pt x="106838" y="974197"/>
                  </a:lnTo>
                  <a:lnTo>
                    <a:pt x="134548" y="929783"/>
                  </a:lnTo>
                  <a:lnTo>
                    <a:pt x="162872" y="887316"/>
                  </a:lnTo>
                  <a:lnTo>
                    <a:pt x="191790" y="846768"/>
                  </a:lnTo>
                  <a:lnTo>
                    <a:pt x="221280" y="808115"/>
                  </a:lnTo>
                  <a:lnTo>
                    <a:pt x="251322" y="771332"/>
                  </a:lnTo>
                  <a:lnTo>
                    <a:pt x="281895" y="736394"/>
                  </a:lnTo>
                  <a:lnTo>
                    <a:pt x="312978" y="703275"/>
                  </a:lnTo>
                  <a:lnTo>
                    <a:pt x="344550" y="671949"/>
                  </a:lnTo>
                  <a:lnTo>
                    <a:pt x="376592" y="642393"/>
                  </a:lnTo>
                  <a:lnTo>
                    <a:pt x="409081" y="614580"/>
                  </a:lnTo>
                  <a:lnTo>
                    <a:pt x="441997" y="588485"/>
                  </a:lnTo>
                  <a:lnTo>
                    <a:pt x="475320" y="564084"/>
                  </a:lnTo>
                  <a:lnTo>
                    <a:pt x="509028" y="541350"/>
                  </a:lnTo>
                  <a:lnTo>
                    <a:pt x="543102" y="520259"/>
                  </a:lnTo>
                  <a:lnTo>
                    <a:pt x="577519" y="500785"/>
                  </a:lnTo>
                  <a:lnTo>
                    <a:pt x="612259" y="482904"/>
                  </a:lnTo>
                  <a:lnTo>
                    <a:pt x="647303" y="466589"/>
                  </a:lnTo>
                  <a:lnTo>
                    <a:pt x="682627" y="451816"/>
                  </a:lnTo>
                  <a:lnTo>
                    <a:pt x="754039" y="426794"/>
                  </a:lnTo>
                  <a:lnTo>
                    <a:pt x="826329" y="407636"/>
                  </a:lnTo>
                  <a:lnTo>
                    <a:pt x="899330" y="394141"/>
                  </a:lnTo>
                  <a:lnTo>
                    <a:pt x="972877" y="386105"/>
                  </a:lnTo>
                  <a:lnTo>
                    <a:pt x="1046802" y="383328"/>
                  </a:lnTo>
                  <a:lnTo>
                    <a:pt x="1120941" y="385607"/>
                  </a:lnTo>
                  <a:lnTo>
                    <a:pt x="1195127" y="392741"/>
                  </a:lnTo>
                  <a:lnTo>
                    <a:pt x="1269193" y="404527"/>
                  </a:lnTo>
                  <a:lnTo>
                    <a:pt x="1342974" y="420765"/>
                  </a:lnTo>
                  <a:lnTo>
                    <a:pt x="1416304" y="441251"/>
                  </a:lnTo>
                  <a:lnTo>
                    <a:pt x="1452747" y="453025"/>
                  </a:lnTo>
                  <a:lnTo>
                    <a:pt x="1489015" y="465785"/>
                  </a:lnTo>
                  <a:lnTo>
                    <a:pt x="1525087" y="479507"/>
                  </a:lnTo>
                  <a:lnTo>
                    <a:pt x="1560943" y="494164"/>
                  </a:lnTo>
                  <a:lnTo>
                    <a:pt x="1596561" y="509733"/>
                  </a:lnTo>
                  <a:lnTo>
                    <a:pt x="1631920" y="526187"/>
                  </a:lnTo>
                  <a:lnTo>
                    <a:pt x="1667001" y="543501"/>
                  </a:lnTo>
                  <a:lnTo>
                    <a:pt x="1701781" y="561651"/>
                  </a:lnTo>
                  <a:lnTo>
                    <a:pt x="1736242" y="580610"/>
                  </a:lnTo>
                  <a:lnTo>
                    <a:pt x="1770360" y="600354"/>
                  </a:lnTo>
                  <a:lnTo>
                    <a:pt x="1804117" y="620858"/>
                  </a:lnTo>
                  <a:lnTo>
                    <a:pt x="1837490" y="642096"/>
                  </a:lnTo>
                  <a:lnTo>
                    <a:pt x="1870460" y="664043"/>
                  </a:lnTo>
                  <a:lnTo>
                    <a:pt x="1903005" y="686674"/>
                  </a:lnTo>
                  <a:lnTo>
                    <a:pt x="1935105" y="709963"/>
                  </a:lnTo>
                  <a:lnTo>
                    <a:pt x="1966739" y="733885"/>
                  </a:lnTo>
                  <a:lnTo>
                    <a:pt x="1997887" y="758416"/>
                  </a:lnTo>
                  <a:lnTo>
                    <a:pt x="2028527" y="783529"/>
                  </a:lnTo>
                  <a:lnTo>
                    <a:pt x="2058638" y="809200"/>
                  </a:lnTo>
                  <a:lnTo>
                    <a:pt x="2088200" y="835404"/>
                  </a:lnTo>
                  <a:lnTo>
                    <a:pt x="2117193" y="862114"/>
                  </a:lnTo>
                  <a:lnTo>
                    <a:pt x="2145594" y="889307"/>
                  </a:lnTo>
                  <a:lnTo>
                    <a:pt x="2173385" y="916956"/>
                  </a:lnTo>
                  <a:lnTo>
                    <a:pt x="2200543" y="945036"/>
                  </a:lnTo>
                  <a:lnTo>
                    <a:pt x="2227048" y="973523"/>
                  </a:lnTo>
                  <a:lnTo>
                    <a:pt x="2252879" y="1002391"/>
                  </a:lnTo>
                  <a:lnTo>
                    <a:pt x="2278016" y="1031614"/>
                  </a:lnTo>
                  <a:lnTo>
                    <a:pt x="2302438" y="1061168"/>
                  </a:lnTo>
                  <a:lnTo>
                    <a:pt x="2326124" y="1091028"/>
                  </a:lnTo>
                  <a:lnTo>
                    <a:pt x="2371203" y="1151561"/>
                  </a:lnTo>
                  <a:lnTo>
                    <a:pt x="2392556" y="1182185"/>
                  </a:lnTo>
                  <a:lnTo>
                    <a:pt x="1394441" y="151305"/>
                  </a:lnTo>
                  <a:lnTo>
                    <a:pt x="641364" y="0"/>
                  </a:lnTo>
                  <a:close/>
                </a:path>
              </a:pathLst>
            </a:custGeom>
            <a:solidFill>
              <a:srgbClr val="2C54A5"/>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 name="object 6"/>
            <p:cNvPicPr/>
            <p:nvPr/>
          </p:nvPicPr>
          <p:blipFill>
            <a:blip r:embed="rId2" cstate="print"/>
            <a:stretch>
              <a:fillRect/>
            </a:stretch>
          </p:blipFill>
          <p:spPr>
            <a:xfrm>
              <a:off x="9300747" y="5267930"/>
              <a:ext cx="1343279" cy="810173"/>
            </a:xfrm>
            <a:prstGeom prst="rect">
              <a:avLst/>
            </a:prstGeom>
          </p:spPr>
        </p:pic>
        <p:pic>
          <p:nvPicPr>
            <p:cNvPr id="7" name="object 7"/>
            <p:cNvPicPr/>
            <p:nvPr/>
          </p:nvPicPr>
          <p:blipFill>
            <a:blip r:embed="rId3" cstate="print"/>
            <a:stretch>
              <a:fillRect/>
            </a:stretch>
          </p:blipFill>
          <p:spPr>
            <a:xfrm>
              <a:off x="9954911" y="5299330"/>
              <a:ext cx="290178" cy="318971"/>
            </a:xfrm>
            <a:prstGeom prst="rect">
              <a:avLst/>
            </a:prstGeom>
          </p:spPr>
        </p:pic>
        <p:pic>
          <p:nvPicPr>
            <p:cNvPr id="8" name="object 8"/>
            <p:cNvPicPr/>
            <p:nvPr/>
          </p:nvPicPr>
          <p:blipFill>
            <a:blip r:embed="rId4" cstate="print"/>
            <a:stretch>
              <a:fillRect/>
            </a:stretch>
          </p:blipFill>
          <p:spPr>
            <a:xfrm>
              <a:off x="10072197" y="5272843"/>
              <a:ext cx="225743" cy="241975"/>
            </a:xfrm>
            <a:prstGeom prst="rect">
              <a:avLst/>
            </a:prstGeom>
          </p:spPr>
        </p:pic>
        <p:pic>
          <p:nvPicPr>
            <p:cNvPr id="9" name="object 9"/>
            <p:cNvPicPr/>
            <p:nvPr/>
          </p:nvPicPr>
          <p:blipFill>
            <a:blip r:embed="rId5" cstate="print"/>
            <a:stretch>
              <a:fillRect/>
            </a:stretch>
          </p:blipFill>
          <p:spPr>
            <a:xfrm>
              <a:off x="10396245" y="5257777"/>
              <a:ext cx="89985" cy="201841"/>
            </a:xfrm>
            <a:prstGeom prst="rect">
              <a:avLst/>
            </a:prstGeom>
          </p:spPr>
        </p:pic>
        <p:pic>
          <p:nvPicPr>
            <p:cNvPr id="10" name="object 10"/>
            <p:cNvPicPr/>
            <p:nvPr/>
          </p:nvPicPr>
          <p:blipFill>
            <a:blip r:embed="rId6" cstate="print"/>
            <a:stretch>
              <a:fillRect/>
            </a:stretch>
          </p:blipFill>
          <p:spPr>
            <a:xfrm>
              <a:off x="10449994" y="5118590"/>
              <a:ext cx="159655" cy="330372"/>
            </a:xfrm>
            <a:prstGeom prst="rect">
              <a:avLst/>
            </a:prstGeom>
          </p:spPr>
        </p:pic>
        <p:pic>
          <p:nvPicPr>
            <p:cNvPr id="11" name="object 11"/>
            <p:cNvPicPr/>
            <p:nvPr/>
          </p:nvPicPr>
          <p:blipFill>
            <a:blip r:embed="rId7" cstate="print"/>
            <a:stretch>
              <a:fillRect/>
            </a:stretch>
          </p:blipFill>
          <p:spPr>
            <a:xfrm>
              <a:off x="10561335" y="5107195"/>
              <a:ext cx="267373" cy="277363"/>
            </a:xfrm>
            <a:prstGeom prst="rect">
              <a:avLst/>
            </a:prstGeom>
          </p:spPr>
        </p:pic>
        <p:pic>
          <p:nvPicPr>
            <p:cNvPr id="12" name="object 12"/>
            <p:cNvPicPr/>
            <p:nvPr/>
          </p:nvPicPr>
          <p:blipFill>
            <a:blip r:embed="rId8" cstate="print"/>
            <a:stretch>
              <a:fillRect/>
            </a:stretch>
          </p:blipFill>
          <p:spPr>
            <a:xfrm>
              <a:off x="9452484" y="5726454"/>
              <a:ext cx="329329" cy="266576"/>
            </a:xfrm>
            <a:prstGeom prst="rect">
              <a:avLst/>
            </a:prstGeom>
          </p:spPr>
        </p:pic>
        <p:pic>
          <p:nvPicPr>
            <p:cNvPr id="13" name="object 13"/>
            <p:cNvPicPr/>
            <p:nvPr/>
          </p:nvPicPr>
          <p:blipFill>
            <a:blip r:embed="rId9" cstate="print"/>
            <a:stretch>
              <a:fillRect/>
            </a:stretch>
          </p:blipFill>
          <p:spPr>
            <a:xfrm>
              <a:off x="10064847" y="5097810"/>
              <a:ext cx="454880" cy="536924"/>
            </a:xfrm>
            <a:prstGeom prst="rect">
              <a:avLst/>
            </a:prstGeom>
          </p:spPr>
        </p:pic>
        <p:sp>
          <p:nvSpPr>
            <p:cNvPr id="14" name="object 14"/>
            <p:cNvSpPr/>
            <p:nvPr/>
          </p:nvSpPr>
          <p:spPr>
            <a:xfrm>
              <a:off x="9444329" y="5902553"/>
              <a:ext cx="2146300" cy="487680"/>
            </a:xfrm>
            <a:custGeom>
              <a:avLst/>
              <a:gdLst/>
              <a:ahLst/>
              <a:cxnLst/>
              <a:rect l="l" t="t" r="r" b="b"/>
              <a:pathLst>
                <a:path w="2146300" h="487679">
                  <a:moveTo>
                    <a:pt x="226834" y="196710"/>
                  </a:moveTo>
                  <a:lnTo>
                    <a:pt x="210210" y="137337"/>
                  </a:lnTo>
                  <a:lnTo>
                    <a:pt x="155511" y="111772"/>
                  </a:lnTo>
                  <a:lnTo>
                    <a:pt x="155511" y="189687"/>
                  </a:lnTo>
                  <a:lnTo>
                    <a:pt x="148437" y="279603"/>
                  </a:lnTo>
                  <a:lnTo>
                    <a:pt x="93814" y="279603"/>
                  </a:lnTo>
                  <a:lnTo>
                    <a:pt x="100241" y="189687"/>
                  </a:lnTo>
                  <a:lnTo>
                    <a:pt x="155511" y="189687"/>
                  </a:lnTo>
                  <a:lnTo>
                    <a:pt x="155511" y="111772"/>
                  </a:lnTo>
                  <a:lnTo>
                    <a:pt x="116890" y="113055"/>
                  </a:lnTo>
                  <a:lnTo>
                    <a:pt x="69291" y="139230"/>
                  </a:lnTo>
                  <a:lnTo>
                    <a:pt x="26835" y="201079"/>
                  </a:lnTo>
                  <a:lnTo>
                    <a:pt x="11480" y="248513"/>
                  </a:lnTo>
                  <a:lnTo>
                    <a:pt x="2755" y="299377"/>
                  </a:lnTo>
                  <a:lnTo>
                    <a:pt x="0" y="349846"/>
                  </a:lnTo>
                  <a:lnTo>
                    <a:pt x="1993" y="384670"/>
                  </a:lnTo>
                  <a:lnTo>
                    <a:pt x="10401" y="421386"/>
                  </a:lnTo>
                  <a:lnTo>
                    <a:pt x="28867" y="454444"/>
                  </a:lnTo>
                  <a:lnTo>
                    <a:pt x="61023" y="478345"/>
                  </a:lnTo>
                  <a:lnTo>
                    <a:pt x="110528" y="487540"/>
                  </a:lnTo>
                  <a:lnTo>
                    <a:pt x="135191" y="485749"/>
                  </a:lnTo>
                  <a:lnTo>
                    <a:pt x="158965" y="481126"/>
                  </a:lnTo>
                  <a:lnTo>
                    <a:pt x="180200" y="474802"/>
                  </a:lnTo>
                  <a:lnTo>
                    <a:pt x="197281" y="467868"/>
                  </a:lnTo>
                  <a:lnTo>
                    <a:pt x="201777" y="407454"/>
                  </a:lnTo>
                  <a:lnTo>
                    <a:pt x="86106" y="407454"/>
                  </a:lnTo>
                  <a:lnTo>
                    <a:pt x="91249" y="335800"/>
                  </a:lnTo>
                  <a:lnTo>
                    <a:pt x="140893" y="329653"/>
                  </a:lnTo>
                  <a:lnTo>
                    <a:pt x="183781" y="307695"/>
                  </a:lnTo>
                  <a:lnTo>
                    <a:pt x="215430" y="261950"/>
                  </a:lnTo>
                  <a:lnTo>
                    <a:pt x="223901" y="231330"/>
                  </a:lnTo>
                  <a:lnTo>
                    <a:pt x="226834" y="196710"/>
                  </a:lnTo>
                  <a:close/>
                </a:path>
                <a:path w="2146300" h="487679">
                  <a:moveTo>
                    <a:pt x="514718" y="407454"/>
                  </a:moveTo>
                  <a:lnTo>
                    <a:pt x="484517" y="407454"/>
                  </a:lnTo>
                  <a:lnTo>
                    <a:pt x="504431" y="171411"/>
                  </a:lnTo>
                  <a:lnTo>
                    <a:pt x="500646" y="145300"/>
                  </a:lnTo>
                  <a:lnTo>
                    <a:pt x="490054" y="126898"/>
                  </a:lnTo>
                  <a:lnTo>
                    <a:pt x="473798" y="115989"/>
                  </a:lnTo>
                  <a:lnTo>
                    <a:pt x="453021" y="112407"/>
                  </a:lnTo>
                  <a:lnTo>
                    <a:pt x="428612" y="115887"/>
                  </a:lnTo>
                  <a:lnTo>
                    <a:pt x="404672" y="124968"/>
                  </a:lnTo>
                  <a:lnTo>
                    <a:pt x="382905" y="137591"/>
                  </a:lnTo>
                  <a:lnTo>
                    <a:pt x="364985" y="151739"/>
                  </a:lnTo>
                  <a:lnTo>
                    <a:pt x="366915" y="119430"/>
                  </a:lnTo>
                  <a:lnTo>
                    <a:pt x="277596" y="119430"/>
                  </a:lnTo>
                  <a:lnTo>
                    <a:pt x="251891" y="477710"/>
                  </a:lnTo>
                  <a:lnTo>
                    <a:pt x="343141" y="477710"/>
                  </a:lnTo>
                  <a:lnTo>
                    <a:pt x="363702" y="189687"/>
                  </a:lnTo>
                  <a:lnTo>
                    <a:pt x="413181" y="189687"/>
                  </a:lnTo>
                  <a:lnTo>
                    <a:pt x="393903" y="438365"/>
                  </a:lnTo>
                  <a:lnTo>
                    <a:pt x="398741" y="463283"/>
                  </a:lnTo>
                  <a:lnTo>
                    <a:pt x="410933" y="476999"/>
                  </a:lnTo>
                  <a:lnTo>
                    <a:pt x="426974" y="482815"/>
                  </a:lnTo>
                  <a:lnTo>
                    <a:pt x="443382" y="484035"/>
                  </a:lnTo>
                  <a:lnTo>
                    <a:pt x="459968" y="482892"/>
                  </a:lnTo>
                  <a:lnTo>
                    <a:pt x="477761" y="479729"/>
                  </a:lnTo>
                  <a:lnTo>
                    <a:pt x="495071" y="474840"/>
                  </a:lnTo>
                  <a:lnTo>
                    <a:pt x="510222" y="468566"/>
                  </a:lnTo>
                  <a:lnTo>
                    <a:pt x="514718" y="407454"/>
                  </a:lnTo>
                  <a:close/>
                </a:path>
                <a:path w="2146300" h="487679">
                  <a:moveTo>
                    <a:pt x="795528" y="260629"/>
                  </a:moveTo>
                  <a:lnTo>
                    <a:pt x="793432" y="224155"/>
                  </a:lnTo>
                  <a:lnTo>
                    <a:pt x="785863" y="189687"/>
                  </a:lnTo>
                  <a:lnTo>
                    <a:pt x="784644" y="184099"/>
                  </a:lnTo>
                  <a:lnTo>
                    <a:pt x="765403" y="147180"/>
                  </a:lnTo>
                  <a:lnTo>
                    <a:pt x="731939" y="120103"/>
                  </a:lnTo>
                  <a:lnTo>
                    <a:pt x="708126" y="115239"/>
                  </a:lnTo>
                  <a:lnTo>
                    <a:pt x="708126" y="189687"/>
                  </a:lnTo>
                  <a:lnTo>
                    <a:pt x="692061" y="407454"/>
                  </a:lnTo>
                  <a:lnTo>
                    <a:pt x="634225" y="407454"/>
                  </a:lnTo>
                  <a:lnTo>
                    <a:pt x="650290" y="189687"/>
                  </a:lnTo>
                  <a:lnTo>
                    <a:pt x="708126" y="189687"/>
                  </a:lnTo>
                  <a:lnTo>
                    <a:pt x="708126" y="115239"/>
                  </a:lnTo>
                  <a:lnTo>
                    <a:pt x="680504" y="109588"/>
                  </a:lnTo>
                  <a:lnTo>
                    <a:pt x="652005" y="113144"/>
                  </a:lnTo>
                  <a:lnTo>
                    <a:pt x="626516" y="123736"/>
                  </a:lnTo>
                  <a:lnTo>
                    <a:pt x="586041" y="165798"/>
                  </a:lnTo>
                  <a:lnTo>
                    <a:pt x="567880" y="204533"/>
                  </a:lnTo>
                  <a:lnTo>
                    <a:pt x="555510" y="249656"/>
                  </a:lnTo>
                  <a:lnTo>
                    <a:pt x="548436" y="297281"/>
                  </a:lnTo>
                  <a:lnTo>
                    <a:pt x="546188" y="343522"/>
                  </a:lnTo>
                  <a:lnTo>
                    <a:pt x="548106" y="376847"/>
                  </a:lnTo>
                  <a:lnTo>
                    <a:pt x="556590" y="414858"/>
                  </a:lnTo>
                  <a:lnTo>
                    <a:pt x="575754" y="450608"/>
                  </a:lnTo>
                  <a:lnTo>
                    <a:pt x="609688" y="477151"/>
                  </a:lnTo>
                  <a:lnTo>
                    <a:pt x="662508" y="487540"/>
                  </a:lnTo>
                  <a:lnTo>
                    <a:pt x="692708" y="483920"/>
                  </a:lnTo>
                  <a:lnTo>
                    <a:pt x="739140" y="458495"/>
                  </a:lnTo>
                  <a:lnTo>
                    <a:pt x="771334" y="407454"/>
                  </a:lnTo>
                  <a:lnTo>
                    <a:pt x="786282" y="355384"/>
                  </a:lnTo>
                  <a:lnTo>
                    <a:pt x="793280" y="306387"/>
                  </a:lnTo>
                  <a:lnTo>
                    <a:pt x="795528" y="260629"/>
                  </a:lnTo>
                  <a:close/>
                </a:path>
                <a:path w="2146300" h="487679">
                  <a:moveTo>
                    <a:pt x="1231201" y="407454"/>
                  </a:moveTo>
                  <a:lnTo>
                    <a:pt x="1201000" y="407454"/>
                  </a:lnTo>
                  <a:lnTo>
                    <a:pt x="1220914" y="171411"/>
                  </a:lnTo>
                  <a:lnTo>
                    <a:pt x="1217129" y="145008"/>
                  </a:lnTo>
                  <a:lnTo>
                    <a:pt x="1206538" y="126631"/>
                  </a:lnTo>
                  <a:lnTo>
                    <a:pt x="1190282" y="115900"/>
                  </a:lnTo>
                  <a:lnTo>
                    <a:pt x="1169504" y="112407"/>
                  </a:lnTo>
                  <a:lnTo>
                    <a:pt x="1145159" y="115887"/>
                  </a:lnTo>
                  <a:lnTo>
                    <a:pt x="1121232" y="124968"/>
                  </a:lnTo>
                  <a:lnTo>
                    <a:pt x="1099108" y="137591"/>
                  </a:lnTo>
                  <a:lnTo>
                    <a:pt x="1080185" y="151739"/>
                  </a:lnTo>
                  <a:lnTo>
                    <a:pt x="1073835" y="135229"/>
                  </a:lnTo>
                  <a:lnTo>
                    <a:pt x="1063637" y="122859"/>
                  </a:lnTo>
                  <a:lnTo>
                    <a:pt x="1049820" y="115100"/>
                  </a:lnTo>
                  <a:lnTo>
                    <a:pt x="1032637" y="112407"/>
                  </a:lnTo>
                  <a:lnTo>
                    <a:pt x="1008773" y="115887"/>
                  </a:lnTo>
                  <a:lnTo>
                    <a:pt x="985393" y="124968"/>
                  </a:lnTo>
                  <a:lnTo>
                    <a:pt x="963955" y="137591"/>
                  </a:lnTo>
                  <a:lnTo>
                    <a:pt x="945883" y="151739"/>
                  </a:lnTo>
                  <a:lnTo>
                    <a:pt x="947813" y="119430"/>
                  </a:lnTo>
                  <a:lnTo>
                    <a:pt x="858481" y="119430"/>
                  </a:lnTo>
                  <a:lnTo>
                    <a:pt x="832777" y="477710"/>
                  </a:lnTo>
                  <a:lnTo>
                    <a:pt x="924026" y="477710"/>
                  </a:lnTo>
                  <a:lnTo>
                    <a:pt x="944587" y="189687"/>
                  </a:lnTo>
                  <a:lnTo>
                    <a:pt x="993432" y="189687"/>
                  </a:lnTo>
                  <a:lnTo>
                    <a:pt x="972223" y="477710"/>
                  </a:lnTo>
                  <a:lnTo>
                    <a:pt x="1058341" y="477710"/>
                  </a:lnTo>
                  <a:lnTo>
                    <a:pt x="1078903" y="189687"/>
                  </a:lnTo>
                  <a:lnTo>
                    <a:pt x="1129665" y="189687"/>
                  </a:lnTo>
                  <a:lnTo>
                    <a:pt x="1110386" y="438365"/>
                  </a:lnTo>
                  <a:lnTo>
                    <a:pt x="1115225" y="463283"/>
                  </a:lnTo>
                  <a:lnTo>
                    <a:pt x="1127417" y="476999"/>
                  </a:lnTo>
                  <a:lnTo>
                    <a:pt x="1143457" y="482815"/>
                  </a:lnTo>
                  <a:lnTo>
                    <a:pt x="1159865" y="484035"/>
                  </a:lnTo>
                  <a:lnTo>
                    <a:pt x="1176451" y="482892"/>
                  </a:lnTo>
                  <a:lnTo>
                    <a:pt x="1194244" y="479729"/>
                  </a:lnTo>
                  <a:lnTo>
                    <a:pt x="1211554" y="474840"/>
                  </a:lnTo>
                  <a:lnTo>
                    <a:pt x="1226693" y="468566"/>
                  </a:lnTo>
                  <a:lnTo>
                    <a:pt x="1231201" y="407454"/>
                  </a:lnTo>
                  <a:close/>
                </a:path>
                <a:path w="2146300" h="487679">
                  <a:moveTo>
                    <a:pt x="1479219" y="0"/>
                  </a:moveTo>
                  <a:lnTo>
                    <a:pt x="1298016" y="0"/>
                  </a:lnTo>
                  <a:lnTo>
                    <a:pt x="1267167" y="422910"/>
                  </a:lnTo>
                  <a:lnTo>
                    <a:pt x="1270342" y="444512"/>
                  </a:lnTo>
                  <a:lnTo>
                    <a:pt x="1280502" y="461899"/>
                  </a:lnTo>
                  <a:lnTo>
                    <a:pt x="1298613" y="473494"/>
                  </a:lnTo>
                  <a:lnTo>
                    <a:pt x="1325638" y="477710"/>
                  </a:lnTo>
                  <a:lnTo>
                    <a:pt x="1445806" y="477710"/>
                  </a:lnTo>
                  <a:lnTo>
                    <a:pt x="1458658" y="396214"/>
                  </a:lnTo>
                  <a:lnTo>
                    <a:pt x="1361630" y="396214"/>
                  </a:lnTo>
                  <a:lnTo>
                    <a:pt x="1370622" y="272567"/>
                  </a:lnTo>
                  <a:lnTo>
                    <a:pt x="1445806" y="272567"/>
                  </a:lnTo>
                  <a:lnTo>
                    <a:pt x="1450949" y="195300"/>
                  </a:lnTo>
                  <a:lnTo>
                    <a:pt x="1375130" y="195300"/>
                  </a:lnTo>
                  <a:lnTo>
                    <a:pt x="1383474" y="82194"/>
                  </a:lnTo>
                  <a:lnTo>
                    <a:pt x="1472793" y="82194"/>
                  </a:lnTo>
                  <a:lnTo>
                    <a:pt x="1479219" y="0"/>
                  </a:lnTo>
                  <a:close/>
                </a:path>
                <a:path w="2146300" h="487679">
                  <a:moveTo>
                    <a:pt x="1743329" y="408152"/>
                  </a:moveTo>
                  <a:lnTo>
                    <a:pt x="1712493" y="408152"/>
                  </a:lnTo>
                  <a:lnTo>
                    <a:pt x="1728355" y="189687"/>
                  </a:lnTo>
                  <a:lnTo>
                    <a:pt x="1733054" y="125044"/>
                  </a:lnTo>
                  <a:lnTo>
                    <a:pt x="1717789" y="120408"/>
                  </a:lnTo>
                  <a:lnTo>
                    <a:pt x="1698675" y="116357"/>
                  </a:lnTo>
                  <a:lnTo>
                    <a:pt x="1678114" y="113487"/>
                  </a:lnTo>
                  <a:lnTo>
                    <a:pt x="1658505" y="112407"/>
                  </a:lnTo>
                  <a:lnTo>
                    <a:pt x="1641157" y="113639"/>
                  </a:lnTo>
                  <a:lnTo>
                    <a:pt x="1641157" y="189687"/>
                  </a:lnTo>
                  <a:lnTo>
                    <a:pt x="1625104" y="408152"/>
                  </a:lnTo>
                  <a:lnTo>
                    <a:pt x="1572399" y="408152"/>
                  </a:lnTo>
                  <a:lnTo>
                    <a:pt x="1587817" y="189687"/>
                  </a:lnTo>
                  <a:lnTo>
                    <a:pt x="1641157" y="189687"/>
                  </a:lnTo>
                  <a:lnTo>
                    <a:pt x="1641157" y="113639"/>
                  </a:lnTo>
                  <a:lnTo>
                    <a:pt x="1593926" y="122682"/>
                  </a:lnTo>
                  <a:lnTo>
                    <a:pt x="1544764" y="156654"/>
                  </a:lnTo>
                  <a:lnTo>
                    <a:pt x="1516278" y="201714"/>
                  </a:lnTo>
                  <a:lnTo>
                    <a:pt x="1498104" y="257289"/>
                  </a:lnTo>
                  <a:lnTo>
                    <a:pt x="1488465" y="314718"/>
                  </a:lnTo>
                  <a:lnTo>
                    <a:pt x="1485646" y="365302"/>
                  </a:lnTo>
                  <a:lnTo>
                    <a:pt x="1487551" y="400367"/>
                  </a:lnTo>
                  <a:lnTo>
                    <a:pt x="1496568" y="439851"/>
                  </a:lnTo>
                  <a:lnTo>
                    <a:pt x="1517637" y="472097"/>
                  </a:lnTo>
                  <a:lnTo>
                    <a:pt x="1555699" y="485432"/>
                  </a:lnTo>
                  <a:lnTo>
                    <a:pt x="1579029" y="481418"/>
                  </a:lnTo>
                  <a:lnTo>
                    <a:pt x="1598752" y="471208"/>
                  </a:lnTo>
                  <a:lnTo>
                    <a:pt x="1614614" y="457581"/>
                  </a:lnTo>
                  <a:lnTo>
                    <a:pt x="1626387" y="443280"/>
                  </a:lnTo>
                  <a:lnTo>
                    <a:pt x="1626387" y="451002"/>
                  </a:lnTo>
                  <a:lnTo>
                    <a:pt x="1629829" y="465569"/>
                  </a:lnTo>
                  <a:lnTo>
                    <a:pt x="1639481" y="476389"/>
                  </a:lnTo>
                  <a:lnTo>
                    <a:pt x="1654302" y="483120"/>
                  </a:lnTo>
                  <a:lnTo>
                    <a:pt x="1673288" y="485432"/>
                  </a:lnTo>
                  <a:lnTo>
                    <a:pt x="1689849" y="484174"/>
                  </a:lnTo>
                  <a:lnTo>
                    <a:pt x="1707502" y="480695"/>
                  </a:lnTo>
                  <a:lnTo>
                    <a:pt x="1724431" y="475348"/>
                  </a:lnTo>
                  <a:lnTo>
                    <a:pt x="1738833" y="468566"/>
                  </a:lnTo>
                  <a:lnTo>
                    <a:pt x="1740712" y="443280"/>
                  </a:lnTo>
                  <a:lnTo>
                    <a:pt x="1743329" y="408152"/>
                  </a:lnTo>
                  <a:close/>
                </a:path>
                <a:path w="2146300" h="487679">
                  <a:moveTo>
                    <a:pt x="1945741" y="119430"/>
                  </a:moveTo>
                  <a:lnTo>
                    <a:pt x="1931111" y="116547"/>
                  </a:lnTo>
                  <a:lnTo>
                    <a:pt x="1914499" y="114338"/>
                  </a:lnTo>
                  <a:lnTo>
                    <a:pt x="1897761" y="112915"/>
                  </a:lnTo>
                  <a:lnTo>
                    <a:pt x="1882762" y="112407"/>
                  </a:lnTo>
                  <a:lnTo>
                    <a:pt x="1833359" y="120726"/>
                  </a:lnTo>
                  <a:lnTo>
                    <a:pt x="1801710" y="142608"/>
                  </a:lnTo>
                  <a:lnTo>
                    <a:pt x="1784896" y="173456"/>
                  </a:lnTo>
                  <a:lnTo>
                    <a:pt x="1779955" y="208648"/>
                  </a:lnTo>
                  <a:lnTo>
                    <a:pt x="1782610" y="234670"/>
                  </a:lnTo>
                  <a:lnTo>
                    <a:pt x="1789671" y="259842"/>
                  </a:lnTo>
                  <a:lnTo>
                    <a:pt x="1799742" y="283819"/>
                  </a:lnTo>
                  <a:lnTo>
                    <a:pt x="1811439" y="306285"/>
                  </a:lnTo>
                  <a:lnTo>
                    <a:pt x="1859635" y="407454"/>
                  </a:lnTo>
                  <a:lnTo>
                    <a:pt x="1767103" y="407454"/>
                  </a:lnTo>
                  <a:lnTo>
                    <a:pt x="1760677" y="477710"/>
                  </a:lnTo>
                  <a:lnTo>
                    <a:pt x="1779752" y="480872"/>
                  </a:lnTo>
                  <a:lnTo>
                    <a:pt x="1800034" y="483057"/>
                  </a:lnTo>
                  <a:lnTo>
                    <a:pt x="1819592" y="484327"/>
                  </a:lnTo>
                  <a:lnTo>
                    <a:pt x="1836496" y="484733"/>
                  </a:lnTo>
                  <a:lnTo>
                    <a:pt x="1882254" y="478358"/>
                  </a:lnTo>
                  <a:lnTo>
                    <a:pt x="1913369" y="459613"/>
                  </a:lnTo>
                  <a:lnTo>
                    <a:pt x="1931111" y="429018"/>
                  </a:lnTo>
                  <a:lnTo>
                    <a:pt x="1936750" y="387083"/>
                  </a:lnTo>
                  <a:lnTo>
                    <a:pt x="1933625" y="359651"/>
                  </a:lnTo>
                  <a:lnTo>
                    <a:pt x="1924773" y="330441"/>
                  </a:lnTo>
                  <a:lnTo>
                    <a:pt x="1910994" y="298462"/>
                  </a:lnTo>
                  <a:lnTo>
                    <a:pt x="1893049" y="262737"/>
                  </a:lnTo>
                  <a:lnTo>
                    <a:pt x="1858352" y="188976"/>
                  </a:lnTo>
                  <a:lnTo>
                    <a:pt x="1940598" y="188976"/>
                  </a:lnTo>
                  <a:lnTo>
                    <a:pt x="1945741" y="119430"/>
                  </a:lnTo>
                  <a:close/>
                </a:path>
                <a:path w="2146300" h="487679">
                  <a:moveTo>
                    <a:pt x="2146236" y="119430"/>
                  </a:moveTo>
                  <a:lnTo>
                    <a:pt x="2088400" y="119430"/>
                  </a:lnTo>
                  <a:lnTo>
                    <a:pt x="2095474" y="25285"/>
                  </a:lnTo>
                  <a:lnTo>
                    <a:pt x="2028634" y="25285"/>
                  </a:lnTo>
                  <a:lnTo>
                    <a:pt x="2004212" y="119430"/>
                  </a:lnTo>
                  <a:lnTo>
                    <a:pt x="1973376" y="119430"/>
                  </a:lnTo>
                  <a:lnTo>
                    <a:pt x="1967585" y="189687"/>
                  </a:lnTo>
                  <a:lnTo>
                    <a:pt x="1997786" y="189687"/>
                  </a:lnTo>
                  <a:lnTo>
                    <a:pt x="1988794" y="311912"/>
                  </a:lnTo>
                  <a:lnTo>
                    <a:pt x="1979155" y="435559"/>
                  </a:lnTo>
                  <a:lnTo>
                    <a:pt x="1983473" y="458838"/>
                  </a:lnTo>
                  <a:lnTo>
                    <a:pt x="1995385" y="473760"/>
                  </a:lnTo>
                  <a:lnTo>
                    <a:pt x="2013318" y="481685"/>
                  </a:lnTo>
                  <a:lnTo>
                    <a:pt x="2035708" y="484035"/>
                  </a:lnTo>
                  <a:lnTo>
                    <a:pt x="2054999" y="482892"/>
                  </a:lnTo>
                  <a:lnTo>
                    <a:pt x="2075865" y="479729"/>
                  </a:lnTo>
                  <a:lnTo>
                    <a:pt x="2096249" y="474840"/>
                  </a:lnTo>
                  <a:lnTo>
                    <a:pt x="2114105" y="468566"/>
                  </a:lnTo>
                  <a:lnTo>
                    <a:pt x="2119249" y="407454"/>
                  </a:lnTo>
                  <a:lnTo>
                    <a:pt x="2069122" y="407454"/>
                  </a:lnTo>
                  <a:lnTo>
                    <a:pt x="2085822" y="189687"/>
                  </a:lnTo>
                  <a:lnTo>
                    <a:pt x="2140458" y="189687"/>
                  </a:lnTo>
                  <a:lnTo>
                    <a:pt x="2146236" y="119430"/>
                  </a:lnTo>
                  <a:close/>
                </a:path>
              </a:pathLst>
            </a:custGeom>
            <a:solidFill>
              <a:srgbClr val="2C54A5"/>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5" name="object 15"/>
            <p:cNvSpPr/>
            <p:nvPr/>
          </p:nvSpPr>
          <p:spPr>
            <a:xfrm>
              <a:off x="9169845" y="5903332"/>
              <a:ext cx="231140" cy="485140"/>
            </a:xfrm>
            <a:custGeom>
              <a:avLst/>
              <a:gdLst/>
              <a:ahLst/>
              <a:cxnLst/>
              <a:rect l="l" t="t" r="r" b="b"/>
              <a:pathLst>
                <a:path w="231140" h="485139">
                  <a:moveTo>
                    <a:pt x="157166" y="0"/>
                  </a:moveTo>
                  <a:lnTo>
                    <a:pt x="92184" y="16499"/>
                  </a:lnTo>
                  <a:lnTo>
                    <a:pt x="46633" y="65650"/>
                  </a:lnTo>
                  <a:lnTo>
                    <a:pt x="28076" y="107615"/>
                  </a:lnTo>
                  <a:lnTo>
                    <a:pt x="14798" y="157905"/>
                  </a:lnTo>
                  <a:lnTo>
                    <a:pt x="6134" y="212574"/>
                  </a:lnTo>
                  <a:lnTo>
                    <a:pt x="1423" y="267674"/>
                  </a:lnTo>
                  <a:lnTo>
                    <a:pt x="0" y="319259"/>
                  </a:lnTo>
                  <a:lnTo>
                    <a:pt x="1911" y="362248"/>
                  </a:lnTo>
                  <a:lnTo>
                    <a:pt x="10316" y="406596"/>
                  </a:lnTo>
                  <a:lnTo>
                    <a:pt x="29222" y="446034"/>
                  </a:lnTo>
                  <a:lnTo>
                    <a:pt x="62635" y="474294"/>
                  </a:lnTo>
                  <a:lnTo>
                    <a:pt x="114562" y="485107"/>
                  </a:lnTo>
                  <a:lnTo>
                    <a:pt x="143978" y="482030"/>
                  </a:lnTo>
                  <a:lnTo>
                    <a:pt x="171126" y="473446"/>
                  </a:lnTo>
                  <a:lnTo>
                    <a:pt x="195036" y="460327"/>
                  </a:lnTo>
                  <a:lnTo>
                    <a:pt x="214736" y="443646"/>
                  </a:lnTo>
                  <a:lnTo>
                    <a:pt x="230852" y="203169"/>
                  </a:lnTo>
                  <a:lnTo>
                    <a:pt x="126657" y="203169"/>
                  </a:lnTo>
                  <a:lnTo>
                    <a:pt x="122052" y="279182"/>
                  </a:lnTo>
                  <a:lnTo>
                    <a:pt x="151408" y="279182"/>
                  </a:lnTo>
                  <a:lnTo>
                    <a:pt x="143348" y="400805"/>
                  </a:lnTo>
                  <a:lnTo>
                    <a:pt x="84054" y="400805"/>
                  </a:lnTo>
                  <a:lnTo>
                    <a:pt x="104776" y="89144"/>
                  </a:lnTo>
                  <a:lnTo>
                    <a:pt x="217040" y="89144"/>
                  </a:lnTo>
                  <a:lnTo>
                    <a:pt x="223372" y="8292"/>
                  </a:lnTo>
                  <a:lnTo>
                    <a:pt x="208413" y="4955"/>
                  </a:lnTo>
                  <a:lnTo>
                    <a:pt x="191348" y="2332"/>
                  </a:lnTo>
                  <a:lnTo>
                    <a:pt x="173744" y="615"/>
                  </a:lnTo>
                  <a:lnTo>
                    <a:pt x="157166" y="0"/>
                  </a:lnTo>
                  <a:close/>
                </a:path>
              </a:pathLst>
            </a:custGeom>
            <a:solidFill>
              <a:srgbClr val="231F20"/>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6" name="object 16"/>
            <p:cNvPicPr/>
            <p:nvPr/>
          </p:nvPicPr>
          <p:blipFill>
            <a:blip r:embed="rId10" cstate="print"/>
            <a:stretch>
              <a:fillRect/>
            </a:stretch>
          </p:blipFill>
          <p:spPr>
            <a:xfrm>
              <a:off x="9383637" y="5272466"/>
              <a:ext cx="634272" cy="728439"/>
            </a:xfrm>
            <a:prstGeom prst="rect">
              <a:avLst/>
            </a:prstGeom>
          </p:spPr>
        </p:pic>
        <p:sp>
          <p:nvSpPr>
            <p:cNvPr id="17" name="object 17"/>
            <p:cNvSpPr/>
            <p:nvPr/>
          </p:nvSpPr>
          <p:spPr>
            <a:xfrm>
              <a:off x="10527665" y="4890020"/>
              <a:ext cx="594360" cy="542290"/>
            </a:xfrm>
            <a:custGeom>
              <a:avLst/>
              <a:gdLst/>
              <a:ahLst/>
              <a:cxnLst/>
              <a:rect l="l" t="t" r="r" b="b"/>
              <a:pathLst>
                <a:path w="594359" h="542289">
                  <a:moveTo>
                    <a:pt x="67525" y="210807"/>
                  </a:moveTo>
                  <a:lnTo>
                    <a:pt x="56680" y="179590"/>
                  </a:lnTo>
                  <a:lnTo>
                    <a:pt x="45199" y="183540"/>
                  </a:lnTo>
                  <a:lnTo>
                    <a:pt x="48983" y="194449"/>
                  </a:lnTo>
                  <a:lnTo>
                    <a:pt x="0" y="211315"/>
                  </a:lnTo>
                  <a:lnTo>
                    <a:pt x="3200" y="220535"/>
                  </a:lnTo>
                  <a:lnTo>
                    <a:pt x="52197" y="203669"/>
                  </a:lnTo>
                  <a:lnTo>
                    <a:pt x="56045" y="214757"/>
                  </a:lnTo>
                  <a:lnTo>
                    <a:pt x="67525" y="210807"/>
                  </a:lnTo>
                  <a:close/>
                </a:path>
                <a:path w="594359" h="542289">
                  <a:moveTo>
                    <a:pt x="147789" y="189407"/>
                  </a:moveTo>
                  <a:lnTo>
                    <a:pt x="147015" y="181787"/>
                  </a:lnTo>
                  <a:lnTo>
                    <a:pt x="146507" y="176733"/>
                  </a:lnTo>
                  <a:lnTo>
                    <a:pt x="136347" y="175691"/>
                  </a:lnTo>
                  <a:lnTo>
                    <a:pt x="136347" y="183832"/>
                  </a:lnTo>
                  <a:lnTo>
                    <a:pt x="128003" y="186080"/>
                  </a:lnTo>
                  <a:lnTo>
                    <a:pt x="111061" y="191236"/>
                  </a:lnTo>
                  <a:lnTo>
                    <a:pt x="110109" y="181787"/>
                  </a:lnTo>
                  <a:lnTo>
                    <a:pt x="127622" y="183299"/>
                  </a:lnTo>
                  <a:lnTo>
                    <a:pt x="132499" y="183451"/>
                  </a:lnTo>
                  <a:lnTo>
                    <a:pt x="136334" y="183705"/>
                  </a:lnTo>
                  <a:lnTo>
                    <a:pt x="136347" y="183832"/>
                  </a:lnTo>
                  <a:lnTo>
                    <a:pt x="136347" y="175691"/>
                  </a:lnTo>
                  <a:lnTo>
                    <a:pt x="81546" y="170040"/>
                  </a:lnTo>
                  <a:lnTo>
                    <a:pt x="82562" y="180060"/>
                  </a:lnTo>
                  <a:lnTo>
                    <a:pt x="99199" y="181457"/>
                  </a:lnTo>
                  <a:lnTo>
                    <a:pt x="100444" y="193700"/>
                  </a:lnTo>
                  <a:lnTo>
                    <a:pt x="84442" y="198628"/>
                  </a:lnTo>
                  <a:lnTo>
                    <a:pt x="85496" y="209029"/>
                  </a:lnTo>
                  <a:lnTo>
                    <a:pt x="142011" y="191236"/>
                  </a:lnTo>
                  <a:lnTo>
                    <a:pt x="147789" y="189407"/>
                  </a:lnTo>
                  <a:close/>
                </a:path>
                <a:path w="594359" h="542289">
                  <a:moveTo>
                    <a:pt x="175514" y="500494"/>
                  </a:moveTo>
                  <a:lnTo>
                    <a:pt x="174993" y="499503"/>
                  </a:lnTo>
                  <a:lnTo>
                    <a:pt x="169532" y="489216"/>
                  </a:lnTo>
                  <a:lnTo>
                    <a:pt x="162814" y="491172"/>
                  </a:lnTo>
                  <a:lnTo>
                    <a:pt x="162814" y="499618"/>
                  </a:lnTo>
                  <a:lnTo>
                    <a:pt x="155917" y="504825"/>
                  </a:lnTo>
                  <a:lnTo>
                    <a:pt x="142189" y="515950"/>
                  </a:lnTo>
                  <a:lnTo>
                    <a:pt x="139750" y="511365"/>
                  </a:lnTo>
                  <a:lnTo>
                    <a:pt x="137731" y="507568"/>
                  </a:lnTo>
                  <a:lnTo>
                    <a:pt x="154520" y="502386"/>
                  </a:lnTo>
                  <a:lnTo>
                    <a:pt x="159092" y="500710"/>
                  </a:lnTo>
                  <a:lnTo>
                    <a:pt x="162750" y="499503"/>
                  </a:lnTo>
                  <a:lnTo>
                    <a:pt x="162814" y="491172"/>
                  </a:lnTo>
                  <a:lnTo>
                    <a:pt x="106819" y="507403"/>
                  </a:lnTo>
                  <a:lnTo>
                    <a:pt x="111556" y="516305"/>
                  </a:lnTo>
                  <a:lnTo>
                    <a:pt x="127495" y="511365"/>
                  </a:lnTo>
                  <a:lnTo>
                    <a:pt x="133286" y="522236"/>
                  </a:lnTo>
                  <a:lnTo>
                    <a:pt x="120319" y="532803"/>
                  </a:lnTo>
                  <a:lnTo>
                    <a:pt x="125234" y="542036"/>
                  </a:lnTo>
                  <a:lnTo>
                    <a:pt x="156806" y="515950"/>
                  </a:lnTo>
                  <a:lnTo>
                    <a:pt x="175514" y="500494"/>
                  </a:lnTo>
                  <a:close/>
                </a:path>
                <a:path w="594359" h="542289">
                  <a:moveTo>
                    <a:pt x="235051" y="203695"/>
                  </a:moveTo>
                  <a:lnTo>
                    <a:pt x="233426" y="194424"/>
                  </a:lnTo>
                  <a:lnTo>
                    <a:pt x="227368" y="186563"/>
                  </a:lnTo>
                  <a:lnTo>
                    <a:pt x="217068" y="180873"/>
                  </a:lnTo>
                  <a:lnTo>
                    <a:pt x="202704" y="178117"/>
                  </a:lnTo>
                  <a:lnTo>
                    <a:pt x="189953" y="178727"/>
                  </a:lnTo>
                  <a:lnTo>
                    <a:pt x="179552" y="182321"/>
                  </a:lnTo>
                  <a:lnTo>
                    <a:pt x="172377" y="188912"/>
                  </a:lnTo>
                  <a:lnTo>
                    <a:pt x="169303" y="198513"/>
                  </a:lnTo>
                  <a:lnTo>
                    <a:pt x="168948" y="203733"/>
                  </a:lnTo>
                  <a:lnTo>
                    <a:pt x="170103" y="207835"/>
                  </a:lnTo>
                  <a:lnTo>
                    <a:pt x="171310" y="209689"/>
                  </a:lnTo>
                  <a:lnTo>
                    <a:pt x="182689" y="208953"/>
                  </a:lnTo>
                  <a:lnTo>
                    <a:pt x="181673" y="206971"/>
                  </a:lnTo>
                  <a:lnTo>
                    <a:pt x="180936" y="203669"/>
                  </a:lnTo>
                  <a:lnTo>
                    <a:pt x="202882" y="188353"/>
                  </a:lnTo>
                  <a:lnTo>
                    <a:pt x="212102" y="189992"/>
                  </a:lnTo>
                  <a:lnTo>
                    <a:pt x="218503" y="193319"/>
                  </a:lnTo>
                  <a:lnTo>
                    <a:pt x="222135" y="197904"/>
                  </a:lnTo>
                  <a:lnTo>
                    <a:pt x="223088" y="203377"/>
                  </a:lnTo>
                  <a:lnTo>
                    <a:pt x="222859" y="206806"/>
                  </a:lnTo>
                  <a:lnTo>
                    <a:pt x="221538" y="209461"/>
                  </a:lnTo>
                  <a:lnTo>
                    <a:pt x="220179" y="211353"/>
                  </a:lnTo>
                  <a:lnTo>
                    <a:pt x="231508" y="214058"/>
                  </a:lnTo>
                  <a:lnTo>
                    <a:pt x="232943" y="212432"/>
                  </a:lnTo>
                  <a:lnTo>
                    <a:pt x="234721" y="208711"/>
                  </a:lnTo>
                  <a:lnTo>
                    <a:pt x="235051" y="203695"/>
                  </a:lnTo>
                  <a:close/>
                </a:path>
                <a:path w="594359" h="542289">
                  <a:moveTo>
                    <a:pt x="248615" y="462483"/>
                  </a:moveTo>
                  <a:lnTo>
                    <a:pt x="228549" y="436194"/>
                  </a:lnTo>
                  <a:lnTo>
                    <a:pt x="218871" y="443496"/>
                  </a:lnTo>
                  <a:lnTo>
                    <a:pt x="225882" y="452691"/>
                  </a:lnTo>
                  <a:lnTo>
                    <a:pt x="184607" y="483882"/>
                  </a:lnTo>
                  <a:lnTo>
                    <a:pt x="190538" y="491642"/>
                  </a:lnTo>
                  <a:lnTo>
                    <a:pt x="231825" y="460451"/>
                  </a:lnTo>
                  <a:lnTo>
                    <a:pt x="238950" y="469798"/>
                  </a:lnTo>
                  <a:lnTo>
                    <a:pt x="248615" y="462483"/>
                  </a:lnTo>
                  <a:close/>
                </a:path>
                <a:path w="594359" h="542289">
                  <a:moveTo>
                    <a:pt x="316204" y="397319"/>
                  </a:moveTo>
                  <a:lnTo>
                    <a:pt x="291172" y="380606"/>
                  </a:lnTo>
                  <a:lnTo>
                    <a:pt x="280136" y="384441"/>
                  </a:lnTo>
                  <a:lnTo>
                    <a:pt x="268833" y="393192"/>
                  </a:lnTo>
                  <a:lnTo>
                    <a:pt x="262191" y="399796"/>
                  </a:lnTo>
                  <a:lnTo>
                    <a:pt x="257886" y="407250"/>
                  </a:lnTo>
                  <a:lnTo>
                    <a:pt x="255689" y="420738"/>
                  </a:lnTo>
                  <a:lnTo>
                    <a:pt x="257695" y="426808"/>
                  </a:lnTo>
                  <a:lnTo>
                    <a:pt x="267373" y="436295"/>
                  </a:lnTo>
                  <a:lnTo>
                    <a:pt x="272910" y="438797"/>
                  </a:lnTo>
                  <a:lnTo>
                    <a:pt x="276123" y="439813"/>
                  </a:lnTo>
                  <a:lnTo>
                    <a:pt x="299758" y="415925"/>
                  </a:lnTo>
                  <a:lnTo>
                    <a:pt x="288302" y="404698"/>
                  </a:lnTo>
                  <a:lnTo>
                    <a:pt x="280377" y="412711"/>
                  </a:lnTo>
                  <a:lnTo>
                    <a:pt x="285115" y="417360"/>
                  </a:lnTo>
                  <a:lnTo>
                    <a:pt x="275729" y="426847"/>
                  </a:lnTo>
                  <a:lnTo>
                    <a:pt x="268554" y="413397"/>
                  </a:lnTo>
                  <a:lnTo>
                    <a:pt x="271183" y="406768"/>
                  </a:lnTo>
                  <a:lnTo>
                    <a:pt x="276682" y="399808"/>
                  </a:lnTo>
                  <a:lnTo>
                    <a:pt x="283819" y="394131"/>
                  </a:lnTo>
                  <a:lnTo>
                    <a:pt x="290499" y="391642"/>
                  </a:lnTo>
                  <a:lnTo>
                    <a:pt x="296443" y="392074"/>
                  </a:lnTo>
                  <a:lnTo>
                    <a:pt x="301383" y="395109"/>
                  </a:lnTo>
                  <a:lnTo>
                    <a:pt x="304749" y="398424"/>
                  </a:lnTo>
                  <a:lnTo>
                    <a:pt x="305993" y="401358"/>
                  </a:lnTo>
                  <a:lnTo>
                    <a:pt x="306616" y="404088"/>
                  </a:lnTo>
                  <a:lnTo>
                    <a:pt x="316204" y="397319"/>
                  </a:lnTo>
                  <a:close/>
                </a:path>
                <a:path w="594359" h="542289">
                  <a:moveTo>
                    <a:pt x="322084" y="215658"/>
                  </a:moveTo>
                  <a:lnTo>
                    <a:pt x="291807" y="187426"/>
                  </a:lnTo>
                  <a:lnTo>
                    <a:pt x="282486" y="186270"/>
                  </a:lnTo>
                  <a:lnTo>
                    <a:pt x="273939" y="187464"/>
                  </a:lnTo>
                  <a:lnTo>
                    <a:pt x="261886" y="194017"/>
                  </a:lnTo>
                  <a:lnTo>
                    <a:pt x="258279" y="199326"/>
                  </a:lnTo>
                  <a:lnTo>
                    <a:pt x="256679" y="212750"/>
                  </a:lnTo>
                  <a:lnTo>
                    <a:pt x="258089" y="218630"/>
                  </a:lnTo>
                  <a:lnTo>
                    <a:pt x="259245" y="221780"/>
                  </a:lnTo>
                  <a:lnTo>
                    <a:pt x="292696" y="225666"/>
                  </a:lnTo>
                  <a:lnTo>
                    <a:pt x="294601" y="209765"/>
                  </a:lnTo>
                  <a:lnTo>
                    <a:pt x="283375" y="208457"/>
                  </a:lnTo>
                  <a:lnTo>
                    <a:pt x="282587" y="215061"/>
                  </a:lnTo>
                  <a:lnTo>
                    <a:pt x="269303" y="213512"/>
                  </a:lnTo>
                  <a:lnTo>
                    <a:pt x="268820" y="212686"/>
                  </a:lnTo>
                  <a:lnTo>
                    <a:pt x="268668" y="210870"/>
                  </a:lnTo>
                  <a:lnTo>
                    <a:pt x="268935" y="208648"/>
                  </a:lnTo>
                  <a:lnTo>
                    <a:pt x="270992" y="203377"/>
                  </a:lnTo>
                  <a:lnTo>
                    <a:pt x="275590" y="199605"/>
                  </a:lnTo>
                  <a:lnTo>
                    <a:pt x="282460" y="197612"/>
                  </a:lnTo>
                  <a:lnTo>
                    <a:pt x="291363" y="197637"/>
                  </a:lnTo>
                  <a:lnTo>
                    <a:pt x="300240" y="199758"/>
                  </a:lnTo>
                  <a:lnTo>
                    <a:pt x="306311" y="203479"/>
                  </a:lnTo>
                  <a:lnTo>
                    <a:pt x="309613" y="208394"/>
                  </a:lnTo>
                  <a:lnTo>
                    <a:pt x="310222" y="214147"/>
                  </a:lnTo>
                  <a:lnTo>
                    <a:pt x="309664" y="218833"/>
                  </a:lnTo>
                  <a:lnTo>
                    <a:pt x="308089" y="221602"/>
                  </a:lnTo>
                  <a:lnTo>
                    <a:pt x="306298" y="223774"/>
                  </a:lnTo>
                  <a:lnTo>
                    <a:pt x="317550" y="227139"/>
                  </a:lnTo>
                  <a:lnTo>
                    <a:pt x="319316" y="225221"/>
                  </a:lnTo>
                  <a:lnTo>
                    <a:pt x="321424" y="221170"/>
                  </a:lnTo>
                  <a:lnTo>
                    <a:pt x="322084" y="215658"/>
                  </a:lnTo>
                  <a:close/>
                </a:path>
                <a:path w="594359" h="542289">
                  <a:moveTo>
                    <a:pt x="345198" y="310565"/>
                  </a:moveTo>
                  <a:lnTo>
                    <a:pt x="343877" y="308838"/>
                  </a:lnTo>
                  <a:lnTo>
                    <a:pt x="340575" y="306374"/>
                  </a:lnTo>
                  <a:lnTo>
                    <a:pt x="335686" y="305054"/>
                  </a:lnTo>
                  <a:lnTo>
                    <a:pt x="326224" y="304787"/>
                  </a:lnTo>
                  <a:lnTo>
                    <a:pt x="317258" y="309118"/>
                  </a:lnTo>
                  <a:lnTo>
                    <a:pt x="309587" y="318020"/>
                  </a:lnTo>
                  <a:lnTo>
                    <a:pt x="303987" y="331470"/>
                  </a:lnTo>
                  <a:lnTo>
                    <a:pt x="302031" y="344030"/>
                  </a:lnTo>
                  <a:lnTo>
                    <a:pt x="303479" y="354888"/>
                  </a:lnTo>
                  <a:lnTo>
                    <a:pt x="308533" y="363194"/>
                  </a:lnTo>
                  <a:lnTo>
                    <a:pt x="317385" y="368109"/>
                  </a:lnTo>
                  <a:lnTo>
                    <a:pt x="322453" y="369493"/>
                  </a:lnTo>
                  <a:lnTo>
                    <a:pt x="326720" y="369189"/>
                  </a:lnTo>
                  <a:lnTo>
                    <a:pt x="328815" y="368376"/>
                  </a:lnTo>
                  <a:lnTo>
                    <a:pt x="330365" y="357149"/>
                  </a:lnTo>
                  <a:lnTo>
                    <a:pt x="328206" y="357746"/>
                  </a:lnTo>
                  <a:lnTo>
                    <a:pt x="324802" y="357797"/>
                  </a:lnTo>
                  <a:lnTo>
                    <a:pt x="321957" y="357022"/>
                  </a:lnTo>
                  <a:lnTo>
                    <a:pt x="316712" y="354088"/>
                  </a:lnTo>
                  <a:lnTo>
                    <a:pt x="313613" y="348932"/>
                  </a:lnTo>
                  <a:lnTo>
                    <a:pt x="312724" y="341909"/>
                  </a:lnTo>
                  <a:lnTo>
                    <a:pt x="314096" y="333349"/>
                  </a:lnTo>
                  <a:lnTo>
                    <a:pt x="317576" y="324688"/>
                  </a:lnTo>
                  <a:lnTo>
                    <a:pt x="322135" y="319100"/>
                  </a:lnTo>
                  <a:lnTo>
                    <a:pt x="327393" y="316471"/>
                  </a:lnTo>
                  <a:lnTo>
                    <a:pt x="332968" y="316649"/>
                  </a:lnTo>
                  <a:lnTo>
                    <a:pt x="336308" y="317550"/>
                  </a:lnTo>
                  <a:lnTo>
                    <a:pt x="338670" y="319366"/>
                  </a:lnTo>
                  <a:lnTo>
                    <a:pt x="340258" y="321068"/>
                  </a:lnTo>
                  <a:lnTo>
                    <a:pt x="345198" y="310565"/>
                  </a:lnTo>
                  <a:close/>
                </a:path>
                <a:path w="594359" h="542289">
                  <a:moveTo>
                    <a:pt x="362407" y="227482"/>
                  </a:moveTo>
                  <a:lnTo>
                    <a:pt x="360883" y="225933"/>
                  </a:lnTo>
                  <a:lnTo>
                    <a:pt x="357289" y="223888"/>
                  </a:lnTo>
                  <a:lnTo>
                    <a:pt x="352272" y="223189"/>
                  </a:lnTo>
                  <a:lnTo>
                    <a:pt x="342849" y="224116"/>
                  </a:lnTo>
                  <a:lnTo>
                    <a:pt x="334505" y="229527"/>
                  </a:lnTo>
                  <a:lnTo>
                    <a:pt x="328015" y="239331"/>
                  </a:lnTo>
                  <a:lnTo>
                    <a:pt x="324154" y="253377"/>
                  </a:lnTo>
                  <a:lnTo>
                    <a:pt x="323799" y="266077"/>
                  </a:lnTo>
                  <a:lnTo>
                    <a:pt x="326618" y="276669"/>
                  </a:lnTo>
                  <a:lnTo>
                    <a:pt x="332676" y="284276"/>
                  </a:lnTo>
                  <a:lnTo>
                    <a:pt x="342061" y="288048"/>
                  </a:lnTo>
                  <a:lnTo>
                    <a:pt x="347281" y="288798"/>
                  </a:lnTo>
                  <a:lnTo>
                    <a:pt x="351472" y="287947"/>
                  </a:lnTo>
                  <a:lnTo>
                    <a:pt x="353441" y="286893"/>
                  </a:lnTo>
                  <a:lnTo>
                    <a:pt x="353555" y="275564"/>
                  </a:lnTo>
                  <a:lnTo>
                    <a:pt x="351497" y="276415"/>
                  </a:lnTo>
                  <a:lnTo>
                    <a:pt x="348132" y="276885"/>
                  </a:lnTo>
                  <a:lnTo>
                    <a:pt x="345211" y="276479"/>
                  </a:lnTo>
                  <a:lnTo>
                    <a:pt x="339623" y="274218"/>
                  </a:lnTo>
                  <a:lnTo>
                    <a:pt x="335902" y="269494"/>
                  </a:lnTo>
                  <a:lnTo>
                    <a:pt x="334137" y="262636"/>
                  </a:lnTo>
                  <a:lnTo>
                    <a:pt x="334429" y="253961"/>
                  </a:lnTo>
                  <a:lnTo>
                    <a:pt x="336791" y="244932"/>
                  </a:lnTo>
                  <a:lnTo>
                    <a:pt x="340601" y="238836"/>
                  </a:lnTo>
                  <a:lnTo>
                    <a:pt x="345478" y="235559"/>
                  </a:lnTo>
                  <a:lnTo>
                    <a:pt x="351028" y="235038"/>
                  </a:lnTo>
                  <a:lnTo>
                    <a:pt x="354469" y="235521"/>
                  </a:lnTo>
                  <a:lnTo>
                    <a:pt x="357035" y="237020"/>
                  </a:lnTo>
                  <a:lnTo>
                    <a:pt x="358825" y="238518"/>
                  </a:lnTo>
                  <a:lnTo>
                    <a:pt x="362407" y="227482"/>
                  </a:lnTo>
                  <a:close/>
                </a:path>
                <a:path w="594359" h="542289">
                  <a:moveTo>
                    <a:pt x="366979" y="152158"/>
                  </a:moveTo>
                  <a:lnTo>
                    <a:pt x="364998" y="150469"/>
                  </a:lnTo>
                  <a:lnTo>
                    <a:pt x="360857" y="148513"/>
                  </a:lnTo>
                  <a:lnTo>
                    <a:pt x="355307" y="148043"/>
                  </a:lnTo>
                  <a:lnTo>
                    <a:pt x="345338" y="149428"/>
                  </a:lnTo>
                  <a:lnTo>
                    <a:pt x="337007" y="155219"/>
                  </a:lnTo>
                  <a:lnTo>
                    <a:pt x="330987" y="165176"/>
                  </a:lnTo>
                  <a:lnTo>
                    <a:pt x="327901" y="179095"/>
                  </a:lnTo>
                  <a:lnTo>
                    <a:pt x="327050" y="188404"/>
                  </a:lnTo>
                  <a:lnTo>
                    <a:pt x="328510" y="196875"/>
                  </a:lnTo>
                  <a:lnTo>
                    <a:pt x="335483" y="208648"/>
                  </a:lnTo>
                  <a:lnTo>
                    <a:pt x="340918" y="212051"/>
                  </a:lnTo>
                  <a:lnTo>
                    <a:pt x="354457" y="213194"/>
                  </a:lnTo>
                  <a:lnTo>
                    <a:pt x="360311" y="211607"/>
                  </a:lnTo>
                  <a:lnTo>
                    <a:pt x="355942" y="187337"/>
                  </a:lnTo>
                  <a:lnTo>
                    <a:pt x="354812" y="200621"/>
                  </a:lnTo>
                  <a:lnTo>
                    <a:pt x="353999" y="201117"/>
                  </a:lnTo>
                  <a:lnTo>
                    <a:pt x="352183" y="201345"/>
                  </a:lnTo>
                  <a:lnTo>
                    <a:pt x="349948" y="201155"/>
                  </a:lnTo>
                  <a:lnTo>
                    <a:pt x="344589" y="199275"/>
                  </a:lnTo>
                  <a:lnTo>
                    <a:pt x="340652" y="194830"/>
                  </a:lnTo>
                  <a:lnTo>
                    <a:pt x="338429" y="188061"/>
                  </a:lnTo>
                  <a:lnTo>
                    <a:pt x="338188" y="179209"/>
                  </a:lnTo>
                  <a:lnTo>
                    <a:pt x="340029" y="170294"/>
                  </a:lnTo>
                  <a:lnTo>
                    <a:pt x="343573" y="164134"/>
                  </a:lnTo>
                  <a:lnTo>
                    <a:pt x="348411" y="160693"/>
                  </a:lnTo>
                  <a:lnTo>
                    <a:pt x="354164" y="159893"/>
                  </a:lnTo>
                  <a:lnTo>
                    <a:pt x="358889" y="160299"/>
                  </a:lnTo>
                  <a:lnTo>
                    <a:pt x="361721" y="161759"/>
                  </a:lnTo>
                  <a:lnTo>
                    <a:pt x="363956" y="163474"/>
                  </a:lnTo>
                  <a:lnTo>
                    <a:pt x="366979" y="152158"/>
                  </a:lnTo>
                  <a:close/>
                </a:path>
                <a:path w="594359" h="542289">
                  <a:moveTo>
                    <a:pt x="372681" y="137896"/>
                  </a:moveTo>
                  <a:lnTo>
                    <a:pt x="370459" y="119316"/>
                  </a:lnTo>
                  <a:lnTo>
                    <a:pt x="369290" y="109550"/>
                  </a:lnTo>
                  <a:lnTo>
                    <a:pt x="366166" y="83426"/>
                  </a:lnTo>
                  <a:lnTo>
                    <a:pt x="364947" y="73291"/>
                  </a:lnTo>
                  <a:lnTo>
                    <a:pt x="359879" y="72847"/>
                  </a:lnTo>
                  <a:lnTo>
                    <a:pt x="359879" y="109550"/>
                  </a:lnTo>
                  <a:lnTo>
                    <a:pt x="350367" y="108712"/>
                  </a:lnTo>
                  <a:lnTo>
                    <a:pt x="355142" y="91871"/>
                  </a:lnTo>
                  <a:lnTo>
                    <a:pt x="356196" y="87134"/>
                  </a:lnTo>
                  <a:lnTo>
                    <a:pt x="357174" y="83426"/>
                  </a:lnTo>
                  <a:lnTo>
                    <a:pt x="357301" y="83426"/>
                  </a:lnTo>
                  <a:lnTo>
                    <a:pt x="357606" y="87249"/>
                  </a:lnTo>
                  <a:lnTo>
                    <a:pt x="357949" y="92024"/>
                  </a:lnTo>
                  <a:lnTo>
                    <a:pt x="358394" y="95859"/>
                  </a:lnTo>
                  <a:lnTo>
                    <a:pt x="359879" y="109550"/>
                  </a:lnTo>
                  <a:lnTo>
                    <a:pt x="359879" y="72847"/>
                  </a:lnTo>
                  <a:lnTo>
                    <a:pt x="352183" y="72161"/>
                  </a:lnTo>
                  <a:lnTo>
                    <a:pt x="333425" y="134442"/>
                  </a:lnTo>
                  <a:lnTo>
                    <a:pt x="343522" y="135331"/>
                  </a:lnTo>
                  <a:lnTo>
                    <a:pt x="348018" y="119316"/>
                  </a:lnTo>
                  <a:lnTo>
                    <a:pt x="360337" y="120408"/>
                  </a:lnTo>
                  <a:lnTo>
                    <a:pt x="362216" y="136969"/>
                  </a:lnTo>
                  <a:lnTo>
                    <a:pt x="372681" y="137896"/>
                  </a:lnTo>
                  <a:close/>
                </a:path>
                <a:path w="594359" h="542289">
                  <a:moveTo>
                    <a:pt x="388340" y="5168"/>
                  </a:moveTo>
                  <a:lnTo>
                    <a:pt x="386956" y="3492"/>
                  </a:lnTo>
                  <a:lnTo>
                    <a:pt x="383552" y="1143"/>
                  </a:lnTo>
                  <a:lnTo>
                    <a:pt x="378625" y="0"/>
                  </a:lnTo>
                  <a:lnTo>
                    <a:pt x="369163" y="101"/>
                  </a:lnTo>
                  <a:lnTo>
                    <a:pt x="360375" y="4762"/>
                  </a:lnTo>
                  <a:lnTo>
                    <a:pt x="353047" y="13944"/>
                  </a:lnTo>
                  <a:lnTo>
                    <a:pt x="347954" y="27597"/>
                  </a:lnTo>
                  <a:lnTo>
                    <a:pt x="346468" y="40220"/>
                  </a:lnTo>
                  <a:lnTo>
                    <a:pt x="348322" y="51015"/>
                  </a:lnTo>
                  <a:lnTo>
                    <a:pt x="353695" y="59131"/>
                  </a:lnTo>
                  <a:lnTo>
                    <a:pt x="362712" y="63715"/>
                  </a:lnTo>
                  <a:lnTo>
                    <a:pt x="367830" y="64897"/>
                  </a:lnTo>
                  <a:lnTo>
                    <a:pt x="372084" y="64439"/>
                  </a:lnTo>
                  <a:lnTo>
                    <a:pt x="374142" y="63550"/>
                  </a:lnTo>
                  <a:lnTo>
                    <a:pt x="375259" y="52273"/>
                  </a:lnTo>
                  <a:lnTo>
                    <a:pt x="373126" y="52946"/>
                  </a:lnTo>
                  <a:lnTo>
                    <a:pt x="369735" y="53124"/>
                  </a:lnTo>
                  <a:lnTo>
                    <a:pt x="366864" y="52451"/>
                  </a:lnTo>
                  <a:lnTo>
                    <a:pt x="361505" y="49720"/>
                  </a:lnTo>
                  <a:lnTo>
                    <a:pt x="358216" y="44691"/>
                  </a:lnTo>
                  <a:lnTo>
                    <a:pt x="357073" y="37706"/>
                  </a:lnTo>
                  <a:lnTo>
                    <a:pt x="358127" y="29083"/>
                  </a:lnTo>
                  <a:lnTo>
                    <a:pt x="361276" y="20307"/>
                  </a:lnTo>
                  <a:lnTo>
                    <a:pt x="365620" y="14554"/>
                  </a:lnTo>
                  <a:lnTo>
                    <a:pt x="370776" y="11734"/>
                  </a:lnTo>
                  <a:lnTo>
                    <a:pt x="376351" y="11696"/>
                  </a:lnTo>
                  <a:lnTo>
                    <a:pt x="379717" y="12484"/>
                  </a:lnTo>
                  <a:lnTo>
                    <a:pt x="382143" y="14211"/>
                  </a:lnTo>
                  <a:lnTo>
                    <a:pt x="383794" y="15849"/>
                  </a:lnTo>
                  <a:lnTo>
                    <a:pt x="388340" y="5168"/>
                  </a:lnTo>
                  <a:close/>
                </a:path>
                <a:path w="594359" h="542289">
                  <a:moveTo>
                    <a:pt x="442163" y="244386"/>
                  </a:moveTo>
                  <a:lnTo>
                    <a:pt x="411810" y="216395"/>
                  </a:lnTo>
                  <a:lnTo>
                    <a:pt x="399046" y="216039"/>
                  </a:lnTo>
                  <a:lnTo>
                    <a:pt x="388404" y="218821"/>
                  </a:lnTo>
                  <a:lnTo>
                    <a:pt x="380746" y="224840"/>
                  </a:lnTo>
                  <a:lnTo>
                    <a:pt x="376948" y="234188"/>
                  </a:lnTo>
                  <a:lnTo>
                    <a:pt x="376212" y="239356"/>
                  </a:lnTo>
                  <a:lnTo>
                    <a:pt x="377063" y="243535"/>
                  </a:lnTo>
                  <a:lnTo>
                    <a:pt x="378117" y="245491"/>
                  </a:lnTo>
                  <a:lnTo>
                    <a:pt x="389521" y="245618"/>
                  </a:lnTo>
                  <a:lnTo>
                    <a:pt x="388658" y="243560"/>
                  </a:lnTo>
                  <a:lnTo>
                    <a:pt x="388188" y="240207"/>
                  </a:lnTo>
                  <a:lnTo>
                    <a:pt x="388594" y="237312"/>
                  </a:lnTo>
                  <a:lnTo>
                    <a:pt x="390867" y="231775"/>
                  </a:lnTo>
                  <a:lnTo>
                    <a:pt x="395605" y="228079"/>
                  </a:lnTo>
                  <a:lnTo>
                    <a:pt x="402501" y="226326"/>
                  </a:lnTo>
                  <a:lnTo>
                    <a:pt x="411226" y="226618"/>
                  </a:lnTo>
                  <a:lnTo>
                    <a:pt x="420306" y="228968"/>
                  </a:lnTo>
                  <a:lnTo>
                    <a:pt x="426440" y="232765"/>
                  </a:lnTo>
                  <a:lnTo>
                    <a:pt x="429729" y="237617"/>
                  </a:lnTo>
                  <a:lnTo>
                    <a:pt x="430250" y="243141"/>
                  </a:lnTo>
                  <a:lnTo>
                    <a:pt x="429768" y="246545"/>
                  </a:lnTo>
                  <a:lnTo>
                    <a:pt x="428256" y="249097"/>
                  </a:lnTo>
                  <a:lnTo>
                    <a:pt x="426758" y="250888"/>
                  </a:lnTo>
                  <a:lnTo>
                    <a:pt x="437845" y="254457"/>
                  </a:lnTo>
                  <a:lnTo>
                    <a:pt x="439407" y="252933"/>
                  </a:lnTo>
                  <a:lnTo>
                    <a:pt x="441452" y="249364"/>
                  </a:lnTo>
                  <a:lnTo>
                    <a:pt x="442163" y="244386"/>
                  </a:lnTo>
                  <a:close/>
                </a:path>
                <a:path w="594359" h="542289">
                  <a:moveTo>
                    <a:pt x="517588" y="228993"/>
                  </a:moveTo>
                  <a:lnTo>
                    <a:pt x="505485" y="228231"/>
                  </a:lnTo>
                  <a:lnTo>
                    <a:pt x="504812" y="239750"/>
                  </a:lnTo>
                  <a:lnTo>
                    <a:pt x="453136" y="236499"/>
                  </a:lnTo>
                  <a:lnTo>
                    <a:pt x="452564" y="246253"/>
                  </a:lnTo>
                  <a:lnTo>
                    <a:pt x="504240" y="249504"/>
                  </a:lnTo>
                  <a:lnTo>
                    <a:pt x="503542" y="261213"/>
                  </a:lnTo>
                  <a:lnTo>
                    <a:pt x="515658" y="261975"/>
                  </a:lnTo>
                  <a:lnTo>
                    <a:pt x="517588" y="228993"/>
                  </a:lnTo>
                  <a:close/>
                </a:path>
                <a:path w="594359" h="542289">
                  <a:moveTo>
                    <a:pt x="594207" y="250266"/>
                  </a:moveTo>
                  <a:lnTo>
                    <a:pt x="558482" y="222834"/>
                  </a:lnTo>
                  <a:lnTo>
                    <a:pt x="549109" y="223494"/>
                  </a:lnTo>
                  <a:lnTo>
                    <a:pt x="540969" y="226301"/>
                  </a:lnTo>
                  <a:lnTo>
                    <a:pt x="530466" y="235051"/>
                  </a:lnTo>
                  <a:lnTo>
                    <a:pt x="527989" y="240931"/>
                  </a:lnTo>
                  <a:lnTo>
                    <a:pt x="529094" y="254419"/>
                  </a:lnTo>
                  <a:lnTo>
                    <a:pt x="531647" y="259918"/>
                  </a:lnTo>
                  <a:lnTo>
                    <a:pt x="533400" y="262788"/>
                  </a:lnTo>
                  <a:lnTo>
                    <a:pt x="566953" y="260184"/>
                  </a:lnTo>
                  <a:lnTo>
                    <a:pt x="565658" y="244233"/>
                  </a:lnTo>
                  <a:lnTo>
                    <a:pt x="554405" y="245097"/>
                  </a:lnTo>
                  <a:lnTo>
                    <a:pt x="554939" y="251714"/>
                  </a:lnTo>
                  <a:lnTo>
                    <a:pt x="541616" y="252742"/>
                  </a:lnTo>
                  <a:lnTo>
                    <a:pt x="540981" y="252031"/>
                  </a:lnTo>
                  <a:lnTo>
                    <a:pt x="540461" y="250278"/>
                  </a:lnTo>
                  <a:lnTo>
                    <a:pt x="540283" y="248056"/>
                  </a:lnTo>
                  <a:lnTo>
                    <a:pt x="541248" y="242481"/>
                  </a:lnTo>
                  <a:lnTo>
                    <a:pt x="544995" y="237909"/>
                  </a:lnTo>
                  <a:lnTo>
                    <a:pt x="551332" y="234619"/>
                  </a:lnTo>
                  <a:lnTo>
                    <a:pt x="560070" y="232956"/>
                  </a:lnTo>
                  <a:lnTo>
                    <a:pt x="569201" y="233337"/>
                  </a:lnTo>
                  <a:lnTo>
                    <a:pt x="575881" y="235813"/>
                  </a:lnTo>
                  <a:lnTo>
                    <a:pt x="580097" y="240017"/>
                  </a:lnTo>
                  <a:lnTo>
                    <a:pt x="581837" y="245541"/>
                  </a:lnTo>
                  <a:lnTo>
                    <a:pt x="582218" y="250240"/>
                  </a:lnTo>
                  <a:lnTo>
                    <a:pt x="581228" y="253263"/>
                  </a:lnTo>
                  <a:lnTo>
                    <a:pt x="579907" y="255727"/>
                  </a:lnTo>
                  <a:lnTo>
                    <a:pt x="591616" y="256870"/>
                  </a:lnTo>
                  <a:lnTo>
                    <a:pt x="592950" y="254647"/>
                  </a:lnTo>
                  <a:lnTo>
                    <a:pt x="594207" y="250266"/>
                  </a:lnTo>
                  <a:close/>
                </a:path>
              </a:pathLst>
            </a:custGeom>
            <a:solidFill>
              <a:srgbClr val="808285"/>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8" name="object 18"/>
            <p:cNvSpPr/>
            <p:nvPr/>
          </p:nvSpPr>
          <p:spPr>
            <a:xfrm>
              <a:off x="9718474" y="5627275"/>
              <a:ext cx="1870075" cy="246379"/>
            </a:xfrm>
            <a:custGeom>
              <a:avLst/>
              <a:gdLst/>
              <a:ahLst/>
              <a:cxnLst/>
              <a:rect l="l" t="t" r="r" b="b"/>
              <a:pathLst>
                <a:path w="1870075" h="246379">
                  <a:moveTo>
                    <a:pt x="1869748" y="0"/>
                  </a:moveTo>
                  <a:lnTo>
                    <a:pt x="0" y="0"/>
                  </a:lnTo>
                  <a:lnTo>
                    <a:pt x="0" y="245987"/>
                  </a:lnTo>
                  <a:lnTo>
                    <a:pt x="1869748" y="245987"/>
                  </a:lnTo>
                  <a:lnTo>
                    <a:pt x="1869748" y="0"/>
                  </a:lnTo>
                  <a:close/>
                </a:path>
              </a:pathLst>
            </a:custGeom>
            <a:solidFill>
              <a:srgbClr val="120D14"/>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9" name="object 19"/>
            <p:cNvPicPr/>
            <p:nvPr/>
          </p:nvPicPr>
          <p:blipFill>
            <a:blip r:embed="rId11" cstate="print"/>
            <a:stretch>
              <a:fillRect/>
            </a:stretch>
          </p:blipFill>
          <p:spPr>
            <a:xfrm>
              <a:off x="9757422" y="5658437"/>
              <a:ext cx="139843" cy="192120"/>
            </a:xfrm>
            <a:prstGeom prst="rect">
              <a:avLst/>
            </a:prstGeom>
          </p:spPr>
        </p:pic>
        <p:sp>
          <p:nvSpPr>
            <p:cNvPr id="20" name="object 20"/>
            <p:cNvSpPr/>
            <p:nvPr/>
          </p:nvSpPr>
          <p:spPr>
            <a:xfrm>
              <a:off x="9926358" y="5657849"/>
              <a:ext cx="609600" cy="193040"/>
            </a:xfrm>
            <a:custGeom>
              <a:avLst/>
              <a:gdLst/>
              <a:ahLst/>
              <a:cxnLst/>
              <a:rect l="l" t="t" r="r" b="b"/>
              <a:pathLst>
                <a:path w="609600" h="193039">
                  <a:moveTo>
                    <a:pt x="110083" y="157480"/>
                  </a:moveTo>
                  <a:lnTo>
                    <a:pt x="44805" y="157480"/>
                  </a:lnTo>
                  <a:lnTo>
                    <a:pt x="44805" y="0"/>
                  </a:lnTo>
                  <a:lnTo>
                    <a:pt x="0" y="0"/>
                  </a:lnTo>
                  <a:lnTo>
                    <a:pt x="0" y="157480"/>
                  </a:lnTo>
                  <a:lnTo>
                    <a:pt x="0" y="193040"/>
                  </a:lnTo>
                  <a:lnTo>
                    <a:pt x="110083" y="193040"/>
                  </a:lnTo>
                  <a:lnTo>
                    <a:pt x="110083" y="157480"/>
                  </a:lnTo>
                  <a:close/>
                </a:path>
                <a:path w="609600" h="193039">
                  <a:moveTo>
                    <a:pt x="337515" y="192709"/>
                  </a:moveTo>
                  <a:lnTo>
                    <a:pt x="318871" y="153136"/>
                  </a:lnTo>
                  <a:lnTo>
                    <a:pt x="302069" y="117487"/>
                  </a:lnTo>
                  <a:lnTo>
                    <a:pt x="270992" y="51536"/>
                  </a:lnTo>
                  <a:lnTo>
                    <a:pt x="255943" y="19608"/>
                  </a:lnTo>
                  <a:lnTo>
                    <a:pt x="255943" y="117487"/>
                  </a:lnTo>
                  <a:lnTo>
                    <a:pt x="192976" y="117487"/>
                  </a:lnTo>
                  <a:lnTo>
                    <a:pt x="224548" y="51536"/>
                  </a:lnTo>
                  <a:lnTo>
                    <a:pt x="255943" y="117487"/>
                  </a:lnTo>
                  <a:lnTo>
                    <a:pt x="255943" y="19608"/>
                  </a:lnTo>
                  <a:lnTo>
                    <a:pt x="246989" y="596"/>
                  </a:lnTo>
                  <a:lnTo>
                    <a:pt x="201549" y="596"/>
                  </a:lnTo>
                  <a:lnTo>
                    <a:pt x="110782" y="192709"/>
                  </a:lnTo>
                  <a:lnTo>
                    <a:pt x="157353" y="192709"/>
                  </a:lnTo>
                  <a:lnTo>
                    <a:pt x="176491" y="153136"/>
                  </a:lnTo>
                  <a:lnTo>
                    <a:pt x="272542" y="153136"/>
                  </a:lnTo>
                  <a:lnTo>
                    <a:pt x="290957" y="192709"/>
                  </a:lnTo>
                  <a:lnTo>
                    <a:pt x="337515" y="192709"/>
                  </a:lnTo>
                  <a:close/>
                </a:path>
                <a:path w="609600" h="193039">
                  <a:moveTo>
                    <a:pt x="464629" y="0"/>
                  </a:moveTo>
                  <a:lnTo>
                    <a:pt x="334530" y="0"/>
                  </a:lnTo>
                  <a:lnTo>
                    <a:pt x="334530" y="36830"/>
                  </a:lnTo>
                  <a:lnTo>
                    <a:pt x="376301" y="36830"/>
                  </a:lnTo>
                  <a:lnTo>
                    <a:pt x="376301" y="193040"/>
                  </a:lnTo>
                  <a:lnTo>
                    <a:pt x="421741" y="193040"/>
                  </a:lnTo>
                  <a:lnTo>
                    <a:pt x="421741" y="36830"/>
                  </a:lnTo>
                  <a:lnTo>
                    <a:pt x="464629" y="36830"/>
                  </a:lnTo>
                  <a:lnTo>
                    <a:pt x="464629" y="0"/>
                  </a:lnTo>
                  <a:close/>
                </a:path>
                <a:path w="609600" h="193039">
                  <a:moveTo>
                    <a:pt x="609561" y="0"/>
                  </a:moveTo>
                  <a:lnTo>
                    <a:pt x="481076" y="0"/>
                  </a:lnTo>
                  <a:lnTo>
                    <a:pt x="481076" y="36830"/>
                  </a:lnTo>
                  <a:lnTo>
                    <a:pt x="481076" y="71120"/>
                  </a:lnTo>
                  <a:lnTo>
                    <a:pt x="481076" y="106680"/>
                  </a:lnTo>
                  <a:lnTo>
                    <a:pt x="481076" y="156210"/>
                  </a:lnTo>
                  <a:lnTo>
                    <a:pt x="481076" y="193040"/>
                  </a:lnTo>
                  <a:lnTo>
                    <a:pt x="609561" y="193040"/>
                  </a:lnTo>
                  <a:lnTo>
                    <a:pt x="609561" y="156210"/>
                  </a:lnTo>
                  <a:lnTo>
                    <a:pt x="525564" y="156210"/>
                  </a:lnTo>
                  <a:lnTo>
                    <a:pt x="525564" y="106680"/>
                  </a:lnTo>
                  <a:lnTo>
                    <a:pt x="609561" y="106680"/>
                  </a:lnTo>
                  <a:lnTo>
                    <a:pt x="609561" y="71120"/>
                  </a:lnTo>
                  <a:lnTo>
                    <a:pt x="525564" y="71120"/>
                  </a:lnTo>
                  <a:lnTo>
                    <a:pt x="525564" y="36830"/>
                  </a:lnTo>
                  <a:lnTo>
                    <a:pt x="609561" y="36830"/>
                  </a:lnTo>
                  <a:lnTo>
                    <a:pt x="609561"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1" name="object 21"/>
            <p:cNvPicPr/>
            <p:nvPr/>
          </p:nvPicPr>
          <p:blipFill>
            <a:blip r:embed="rId12" cstate="print"/>
            <a:stretch>
              <a:fillRect/>
            </a:stretch>
          </p:blipFill>
          <p:spPr>
            <a:xfrm>
              <a:off x="10563588" y="5653607"/>
              <a:ext cx="375197" cy="201784"/>
            </a:xfrm>
            <a:prstGeom prst="rect">
              <a:avLst/>
            </a:prstGeom>
          </p:spPr>
        </p:pic>
        <p:pic>
          <p:nvPicPr>
            <p:cNvPr id="22" name="object 22"/>
            <p:cNvPicPr/>
            <p:nvPr/>
          </p:nvPicPr>
          <p:blipFill>
            <a:blip r:embed="rId13" cstate="print"/>
            <a:stretch>
              <a:fillRect/>
            </a:stretch>
          </p:blipFill>
          <p:spPr>
            <a:xfrm>
              <a:off x="10969649" y="5658437"/>
              <a:ext cx="150806" cy="192120"/>
            </a:xfrm>
            <a:prstGeom prst="rect">
              <a:avLst/>
            </a:prstGeom>
          </p:spPr>
        </p:pic>
        <p:sp>
          <p:nvSpPr>
            <p:cNvPr id="23" name="object 23"/>
            <p:cNvSpPr/>
            <p:nvPr/>
          </p:nvSpPr>
          <p:spPr>
            <a:xfrm>
              <a:off x="11124032" y="5657849"/>
              <a:ext cx="427355" cy="193040"/>
            </a:xfrm>
            <a:custGeom>
              <a:avLst/>
              <a:gdLst/>
              <a:ahLst/>
              <a:cxnLst/>
              <a:rect l="l" t="t" r="r" b="b"/>
              <a:pathLst>
                <a:path w="427354" h="193039">
                  <a:moveTo>
                    <a:pt x="277126" y="192709"/>
                  </a:moveTo>
                  <a:lnTo>
                    <a:pt x="237642" y="596"/>
                  </a:lnTo>
                  <a:lnTo>
                    <a:pt x="194017" y="596"/>
                  </a:lnTo>
                  <a:lnTo>
                    <a:pt x="138963" y="134594"/>
                  </a:lnTo>
                  <a:lnTo>
                    <a:pt x="84391" y="596"/>
                  </a:lnTo>
                  <a:lnTo>
                    <a:pt x="40741" y="596"/>
                  </a:lnTo>
                  <a:lnTo>
                    <a:pt x="0" y="192709"/>
                  </a:lnTo>
                  <a:lnTo>
                    <a:pt x="43675" y="192709"/>
                  </a:lnTo>
                  <a:lnTo>
                    <a:pt x="69507" y="71374"/>
                  </a:lnTo>
                  <a:lnTo>
                    <a:pt x="119075" y="192709"/>
                  </a:lnTo>
                  <a:lnTo>
                    <a:pt x="158559" y="192709"/>
                  </a:lnTo>
                  <a:lnTo>
                    <a:pt x="208559" y="71374"/>
                  </a:lnTo>
                  <a:lnTo>
                    <a:pt x="233794" y="192709"/>
                  </a:lnTo>
                  <a:lnTo>
                    <a:pt x="277126" y="192709"/>
                  </a:lnTo>
                  <a:close/>
                </a:path>
                <a:path w="427354" h="193039">
                  <a:moveTo>
                    <a:pt x="427037" y="0"/>
                  </a:moveTo>
                  <a:lnTo>
                    <a:pt x="298538" y="0"/>
                  </a:lnTo>
                  <a:lnTo>
                    <a:pt x="298538" y="36830"/>
                  </a:lnTo>
                  <a:lnTo>
                    <a:pt x="298538" y="71120"/>
                  </a:lnTo>
                  <a:lnTo>
                    <a:pt x="298538" y="106680"/>
                  </a:lnTo>
                  <a:lnTo>
                    <a:pt x="298538" y="156210"/>
                  </a:lnTo>
                  <a:lnTo>
                    <a:pt x="298538" y="193040"/>
                  </a:lnTo>
                  <a:lnTo>
                    <a:pt x="427037" y="193040"/>
                  </a:lnTo>
                  <a:lnTo>
                    <a:pt x="427037" y="156210"/>
                  </a:lnTo>
                  <a:lnTo>
                    <a:pt x="343027" y="156210"/>
                  </a:lnTo>
                  <a:lnTo>
                    <a:pt x="343027" y="106680"/>
                  </a:lnTo>
                  <a:lnTo>
                    <a:pt x="427037" y="106680"/>
                  </a:lnTo>
                  <a:lnTo>
                    <a:pt x="427037" y="71120"/>
                  </a:lnTo>
                  <a:lnTo>
                    <a:pt x="343027" y="71120"/>
                  </a:lnTo>
                  <a:lnTo>
                    <a:pt x="343027" y="36830"/>
                  </a:lnTo>
                  <a:lnTo>
                    <a:pt x="427037" y="36830"/>
                  </a:lnTo>
                  <a:lnTo>
                    <a:pt x="427037"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4" name="object 24"/>
            <p:cNvPicPr/>
            <p:nvPr/>
          </p:nvPicPr>
          <p:blipFill>
            <a:blip r:embed="rId14" cstate="print"/>
            <a:stretch>
              <a:fillRect/>
            </a:stretch>
          </p:blipFill>
          <p:spPr>
            <a:xfrm>
              <a:off x="9194925" y="6395408"/>
              <a:ext cx="2360395" cy="87577"/>
            </a:xfrm>
            <a:prstGeom prst="rect">
              <a:avLst/>
            </a:prstGeom>
          </p:spPr>
        </p:pic>
      </p:grpSp>
      <p:sp>
        <p:nvSpPr>
          <p:cNvPr id="26" name="ZoneTexte 25">
            <a:extLst>
              <a:ext uri="{FF2B5EF4-FFF2-40B4-BE49-F238E27FC236}">
                <a16:creationId xmlns:a16="http://schemas.microsoft.com/office/drawing/2014/main" id="{54DF7118-C12A-5EE3-5C5E-178B70136023}"/>
              </a:ext>
            </a:extLst>
          </p:cNvPr>
          <p:cNvSpPr txBox="1"/>
          <p:nvPr/>
        </p:nvSpPr>
        <p:spPr>
          <a:xfrm>
            <a:off x="3081013" y="3243178"/>
            <a:ext cx="4572000" cy="307777"/>
          </a:xfrm>
          <a:prstGeom prst="rect">
            <a:avLst/>
          </a:prstGeom>
          <a:noFill/>
        </p:spPr>
        <p:txBody>
          <a:bodyPr wrap="square">
            <a:spAutoFit/>
          </a:bodyPr>
          <a:lstStyle/>
          <a:p>
            <a:r>
              <a:rPr lang="fr-FR" spc="-8" dirty="0" err="1">
                <a:latin typeface="+mn-lt"/>
              </a:rPr>
              <a:t>GenomEast</a:t>
            </a:r>
            <a:r>
              <a:rPr lang="fr-FR" spc="-11" dirty="0">
                <a:latin typeface="+mn-lt"/>
              </a:rPr>
              <a:t> Platform,</a:t>
            </a:r>
            <a:r>
              <a:rPr lang="fr-FR" spc="-8" dirty="0">
                <a:latin typeface="+mn-lt"/>
              </a:rPr>
              <a:t> Illkirch,</a:t>
            </a:r>
            <a:r>
              <a:rPr lang="fr-FR" spc="-4" dirty="0">
                <a:latin typeface="+mn-lt"/>
              </a:rPr>
              <a:t> </a:t>
            </a:r>
            <a:r>
              <a:rPr lang="fr-FR" spc="-11" dirty="0">
                <a:latin typeface="+mn-lt"/>
              </a:rPr>
              <a:t>France</a:t>
            </a:r>
            <a:endParaRPr lang="fr-FR"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4788218" cy="506870"/>
          </a:xfrm>
          <a:prstGeom prst="rect">
            <a:avLst/>
          </a:prstGeom>
        </p:spPr>
        <p:txBody>
          <a:bodyPr vert="horz" wrap="square" lIns="0" tIns="10478" rIns="0" bIns="0" rtlCol="0">
            <a:spAutoFit/>
          </a:bodyPr>
          <a:lstStyle/>
          <a:p>
            <a:pPr marL="9525">
              <a:spcBef>
                <a:spcPts val="83"/>
              </a:spcBef>
            </a:pPr>
            <a:r>
              <a:rPr b="1" spc="23" dirty="0"/>
              <a:t>Library</a:t>
            </a:r>
            <a:r>
              <a:rPr b="1" spc="8" dirty="0"/>
              <a:t> </a:t>
            </a:r>
            <a:r>
              <a:rPr b="1" spc="23" dirty="0"/>
              <a:t>prep</a:t>
            </a:r>
            <a:r>
              <a:rPr b="1" spc="8" dirty="0"/>
              <a:t> </a:t>
            </a:r>
            <a:r>
              <a:rPr b="1" spc="34" dirty="0"/>
              <a:t>and</a:t>
            </a:r>
            <a:r>
              <a:rPr b="1" spc="8" dirty="0"/>
              <a:t> </a:t>
            </a:r>
            <a:r>
              <a:rPr b="1" spc="30" dirty="0"/>
              <a:t>sequencing</a:t>
            </a:r>
          </a:p>
        </p:txBody>
      </p:sp>
      <p:grpSp>
        <p:nvGrpSpPr>
          <p:cNvPr id="3" name="object 3"/>
          <p:cNvGrpSpPr/>
          <p:nvPr/>
        </p:nvGrpSpPr>
        <p:grpSpPr>
          <a:xfrm>
            <a:off x="1197864" y="1497329"/>
            <a:ext cx="6737033" cy="1232535"/>
            <a:chOff x="1597152" y="1996439"/>
            <a:chExt cx="8982710" cy="1643380"/>
          </a:xfrm>
        </p:grpSpPr>
        <p:pic>
          <p:nvPicPr>
            <p:cNvPr id="4" name="object 4"/>
            <p:cNvPicPr/>
            <p:nvPr/>
          </p:nvPicPr>
          <p:blipFill>
            <a:blip r:embed="rId2" cstate="print"/>
            <a:stretch>
              <a:fillRect/>
            </a:stretch>
          </p:blipFill>
          <p:spPr>
            <a:xfrm>
              <a:off x="1597152" y="1996439"/>
              <a:ext cx="2740152" cy="1642872"/>
            </a:xfrm>
            <a:prstGeom prst="rect">
              <a:avLst/>
            </a:prstGeom>
          </p:spPr>
        </p:pic>
        <p:pic>
          <p:nvPicPr>
            <p:cNvPr id="5" name="object 5"/>
            <p:cNvPicPr/>
            <p:nvPr/>
          </p:nvPicPr>
          <p:blipFill>
            <a:blip r:embed="rId3" cstate="print"/>
            <a:stretch>
              <a:fillRect/>
            </a:stretch>
          </p:blipFill>
          <p:spPr>
            <a:xfrm>
              <a:off x="1656080" y="2037079"/>
              <a:ext cx="2621280" cy="1524000"/>
            </a:xfrm>
            <a:prstGeom prst="rect">
              <a:avLst/>
            </a:prstGeom>
          </p:spPr>
        </p:pic>
        <p:pic>
          <p:nvPicPr>
            <p:cNvPr id="6" name="object 6"/>
            <p:cNvPicPr/>
            <p:nvPr/>
          </p:nvPicPr>
          <p:blipFill>
            <a:blip r:embed="rId4" cstate="print"/>
            <a:stretch>
              <a:fillRect/>
            </a:stretch>
          </p:blipFill>
          <p:spPr>
            <a:xfrm>
              <a:off x="3974591" y="1996439"/>
              <a:ext cx="3502152" cy="1642872"/>
            </a:xfrm>
            <a:prstGeom prst="rect">
              <a:avLst/>
            </a:prstGeom>
          </p:spPr>
        </p:pic>
        <p:pic>
          <p:nvPicPr>
            <p:cNvPr id="7" name="object 7"/>
            <p:cNvPicPr/>
            <p:nvPr/>
          </p:nvPicPr>
          <p:blipFill>
            <a:blip r:embed="rId5" cstate="print"/>
            <a:stretch>
              <a:fillRect/>
            </a:stretch>
          </p:blipFill>
          <p:spPr>
            <a:xfrm>
              <a:off x="4033519" y="2037079"/>
              <a:ext cx="3383280" cy="1524000"/>
            </a:xfrm>
            <a:prstGeom prst="rect">
              <a:avLst/>
            </a:prstGeom>
          </p:spPr>
        </p:pic>
        <p:pic>
          <p:nvPicPr>
            <p:cNvPr id="8" name="object 8"/>
            <p:cNvPicPr/>
            <p:nvPr/>
          </p:nvPicPr>
          <p:blipFill>
            <a:blip r:embed="rId6" cstate="print"/>
            <a:stretch>
              <a:fillRect/>
            </a:stretch>
          </p:blipFill>
          <p:spPr>
            <a:xfrm>
              <a:off x="7077455" y="1996439"/>
              <a:ext cx="3502152" cy="1642872"/>
            </a:xfrm>
            <a:prstGeom prst="rect">
              <a:avLst/>
            </a:prstGeom>
          </p:spPr>
        </p:pic>
        <p:pic>
          <p:nvPicPr>
            <p:cNvPr id="9" name="object 9"/>
            <p:cNvPicPr/>
            <p:nvPr/>
          </p:nvPicPr>
          <p:blipFill>
            <a:blip r:embed="rId7" cstate="print"/>
            <a:stretch>
              <a:fillRect/>
            </a:stretch>
          </p:blipFill>
          <p:spPr>
            <a:xfrm>
              <a:off x="7137401" y="2037079"/>
              <a:ext cx="3383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8" cstate="print"/>
          <a:stretch>
            <a:fillRect/>
          </a:stretch>
        </p:blipFill>
        <p:spPr>
          <a:xfrm>
            <a:off x="1081848" y="2804399"/>
            <a:ext cx="1688244" cy="921781"/>
          </a:xfrm>
          <a:prstGeom prst="rect">
            <a:avLst/>
          </a:prstGeom>
        </p:spPr>
      </p:pic>
      <p:pic>
        <p:nvPicPr>
          <p:cNvPr id="14" name="object 14"/>
          <p:cNvPicPr/>
          <p:nvPr/>
        </p:nvPicPr>
        <p:blipFill>
          <a:blip r:embed="rId9" cstate="print"/>
          <a:stretch>
            <a:fillRect/>
          </a:stretch>
        </p:blipFill>
        <p:spPr>
          <a:xfrm>
            <a:off x="3348091" y="2804399"/>
            <a:ext cx="1540793" cy="1045152"/>
          </a:xfrm>
          <a:prstGeom prst="rect">
            <a:avLst/>
          </a:prstGeom>
        </p:spPr>
      </p:pic>
      <p:pic>
        <p:nvPicPr>
          <p:cNvPr id="15" name="object 15"/>
          <p:cNvPicPr/>
          <p:nvPr/>
        </p:nvPicPr>
        <p:blipFill>
          <a:blip r:embed="rId10" cstate="print"/>
          <a:stretch>
            <a:fillRect/>
          </a:stretch>
        </p:blipFill>
        <p:spPr>
          <a:xfrm>
            <a:off x="5112067" y="3065263"/>
            <a:ext cx="2957513" cy="395288"/>
          </a:xfrm>
          <a:prstGeom prst="rect">
            <a:avLst/>
          </a:prstGeom>
        </p:spPr>
      </p:pic>
      <p:sp>
        <p:nvSpPr>
          <p:cNvPr id="16" name="object 16"/>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a:spcBef>
                <a:spcPts val="30"/>
              </a:spcBef>
            </a:pPr>
            <a:fld id="{81D60167-4931-47E6-BA6A-407CBD079E47}" type="slidenum">
              <a:rPr dirty="0"/>
              <a:pPr marL="28575">
                <a:spcBef>
                  <a:spcPts val="30"/>
                </a:spcBef>
              </a:pPr>
              <a:t>10</a:t>
            </a:fld>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48"/>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Regulatory sequence Analysis Tools (rsat.eu)</a:t>
            </a:r>
            <a:endParaRPr>
              <a:latin typeface="Trebuchet MS"/>
              <a:ea typeface="Trebuchet MS"/>
              <a:cs typeface="Trebuchet MS"/>
              <a:sym typeface="Trebuchet MS"/>
            </a:endParaRPr>
          </a:p>
        </p:txBody>
      </p:sp>
      <p:sp>
        <p:nvSpPr>
          <p:cNvPr id="1896" name="Google Shape;1896;p148"/>
          <p:cNvSpPr txBox="1">
            <a:spLocks noGrp="1"/>
          </p:cNvSpPr>
          <p:nvPr>
            <p:ph type="body" idx="4294967295"/>
          </p:nvPr>
        </p:nvSpPr>
        <p:spPr>
          <a:xfrm>
            <a:off x="1739564" y="1165196"/>
            <a:ext cx="5434500" cy="855300"/>
          </a:xfrm>
          <a:prstGeom prst="rect">
            <a:avLst/>
          </a:prstGeom>
          <a:noFill/>
          <a:ln>
            <a:noFill/>
          </a:ln>
        </p:spPr>
        <p:txBody>
          <a:bodyPr spcFirstLastPara="1" wrap="square" lIns="34275" tIns="34275" rIns="34275" bIns="34275" anchor="t" anchorCtr="0">
            <a:noAutofit/>
          </a:bodyPr>
          <a:lstStyle/>
          <a:p>
            <a:pPr marL="257175" marR="0" lvl="0" indent="-257175" algn="l"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Arial"/>
              <a:ea typeface="Arial"/>
              <a:cs typeface="Arial"/>
              <a:sym typeface="Arial"/>
            </a:endParaRPr>
          </a:p>
        </p:txBody>
      </p:sp>
      <p:pic>
        <p:nvPicPr>
          <p:cNvPr id="1897" name="Google Shape;1897;p148" descr="Screen Shot 2015-04-13 at 08.14.34.png"/>
          <p:cNvPicPr preferRelativeResize="0"/>
          <p:nvPr/>
        </p:nvPicPr>
        <p:blipFill rotWithShape="1">
          <a:blip r:embed="rId3">
            <a:alphaModFix/>
          </a:blip>
          <a:srcRect/>
          <a:stretch/>
        </p:blipFill>
        <p:spPr>
          <a:xfrm>
            <a:off x="1597200" y="1114776"/>
            <a:ext cx="5694600" cy="3881400"/>
          </a:xfrm>
          <a:prstGeom prst="rect">
            <a:avLst/>
          </a:prstGeom>
          <a:noFill/>
          <a:ln>
            <a:noFill/>
          </a:ln>
        </p:spPr>
      </p:pic>
      <p:grpSp>
        <p:nvGrpSpPr>
          <p:cNvPr id="1898" name="Google Shape;1898;p148"/>
          <p:cNvGrpSpPr/>
          <p:nvPr/>
        </p:nvGrpSpPr>
        <p:grpSpPr>
          <a:xfrm>
            <a:off x="2246736" y="2939805"/>
            <a:ext cx="807647" cy="211503"/>
            <a:chOff x="-1" y="-1"/>
            <a:chExt cx="972600" cy="254700"/>
          </a:xfrm>
        </p:grpSpPr>
        <p:sp>
          <p:nvSpPr>
            <p:cNvPr id="1899" name="Google Shape;1899;p148"/>
            <p:cNvSpPr/>
            <p:nvPr/>
          </p:nvSpPr>
          <p:spPr>
            <a:xfrm>
              <a:off x="-1" y="-1"/>
              <a:ext cx="9726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48"/>
            <p:cNvSpPr/>
            <p:nvPr/>
          </p:nvSpPr>
          <p:spPr>
            <a:xfrm>
              <a:off x="-1" y="-1"/>
              <a:ext cx="9726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990033"/>
                </a:buClr>
                <a:buFont typeface="Arial"/>
                <a:buNone/>
              </a:pPr>
              <a:r>
                <a:rPr lang="en" sz="1200" b="1" i="1">
                  <a:solidFill>
                    <a:srgbClr val="990033"/>
                  </a:solidFill>
                </a:rPr>
                <a:t>243</a:t>
              </a:r>
              <a:r>
                <a:rPr lang="en" sz="1200" b="1" i="1" u="none" strike="noStrike" cap="none">
                  <a:solidFill>
                    <a:srgbClr val="990033"/>
                  </a:solidFill>
                  <a:latin typeface="Arial"/>
                  <a:ea typeface="Arial"/>
                  <a:cs typeface="Arial"/>
                  <a:sym typeface="Arial"/>
                </a:rPr>
                <a:t> Fungi</a:t>
              </a:r>
              <a:endParaRPr/>
            </a:p>
          </p:txBody>
        </p:sp>
      </p:grpSp>
      <p:grpSp>
        <p:nvGrpSpPr>
          <p:cNvPr id="1901" name="Google Shape;1901;p148"/>
          <p:cNvGrpSpPr/>
          <p:nvPr/>
        </p:nvGrpSpPr>
        <p:grpSpPr>
          <a:xfrm>
            <a:off x="3547787" y="2939805"/>
            <a:ext cx="1883347" cy="211503"/>
            <a:chOff x="-1" y="-1"/>
            <a:chExt cx="2268000" cy="254700"/>
          </a:xfrm>
        </p:grpSpPr>
        <p:sp>
          <p:nvSpPr>
            <p:cNvPr id="1902" name="Google Shape;1902;p148"/>
            <p:cNvSpPr/>
            <p:nvPr/>
          </p:nvSpPr>
          <p:spPr>
            <a:xfrm>
              <a:off x="-1" y="-1"/>
              <a:ext cx="22680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48"/>
            <p:cNvSpPr/>
            <p:nvPr/>
          </p:nvSpPr>
          <p:spPr>
            <a:xfrm>
              <a:off x="-1" y="-1"/>
              <a:ext cx="22680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8000"/>
                </a:buClr>
                <a:buFont typeface="Arial"/>
                <a:buNone/>
              </a:pPr>
              <a:r>
                <a:rPr lang="en" sz="1200" b="1" i="1">
                  <a:solidFill>
                    <a:srgbClr val="008000"/>
                  </a:solidFill>
                </a:rPr>
                <a:t>9638</a:t>
              </a:r>
              <a:r>
                <a:rPr lang="en" sz="1200" b="1" i="1" u="none" strike="noStrike" cap="none">
                  <a:solidFill>
                    <a:srgbClr val="008000"/>
                  </a:solidFill>
                  <a:latin typeface="Arial"/>
                  <a:ea typeface="Arial"/>
                  <a:cs typeface="Arial"/>
                  <a:sym typeface="Arial"/>
                </a:rPr>
                <a:t> Bacteria + Archaea</a:t>
              </a:r>
              <a:endParaRPr/>
            </a:p>
          </p:txBody>
        </p:sp>
      </p:grpSp>
      <p:grpSp>
        <p:nvGrpSpPr>
          <p:cNvPr id="1904" name="Google Shape;1904;p148"/>
          <p:cNvGrpSpPr/>
          <p:nvPr/>
        </p:nvGrpSpPr>
        <p:grpSpPr>
          <a:xfrm>
            <a:off x="2157747" y="3659525"/>
            <a:ext cx="1345248" cy="211513"/>
            <a:chOff x="-15" y="-13"/>
            <a:chExt cx="1620000" cy="254712"/>
          </a:xfrm>
        </p:grpSpPr>
        <p:sp>
          <p:nvSpPr>
            <p:cNvPr id="1905" name="Google Shape;1905;p148"/>
            <p:cNvSpPr/>
            <p:nvPr/>
          </p:nvSpPr>
          <p:spPr>
            <a:xfrm>
              <a:off x="0" y="-1"/>
              <a:ext cx="12417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48"/>
            <p:cNvSpPr/>
            <p:nvPr/>
          </p:nvSpPr>
          <p:spPr>
            <a:xfrm>
              <a:off x="-15" y="-13"/>
              <a:ext cx="16200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129DEA"/>
                </a:buClr>
                <a:buFont typeface="Arial"/>
                <a:buNone/>
              </a:pPr>
              <a:r>
                <a:rPr lang="en" sz="1200" b="1" i="1">
                  <a:solidFill>
                    <a:srgbClr val="129DEA"/>
                  </a:solidFill>
                </a:rPr>
                <a:t>186</a:t>
              </a:r>
              <a:r>
                <a:rPr lang="en" sz="1200" b="1" i="1" u="none" strike="noStrike" cap="none">
                  <a:solidFill>
                    <a:srgbClr val="129DEA"/>
                  </a:solidFill>
                  <a:latin typeface="Arial"/>
                  <a:ea typeface="Arial"/>
                  <a:cs typeface="Arial"/>
                  <a:sym typeface="Arial"/>
                </a:rPr>
                <a:t> Protists</a:t>
              </a:r>
              <a:endParaRPr/>
            </a:p>
          </p:txBody>
        </p:sp>
      </p:grpSp>
      <p:grpSp>
        <p:nvGrpSpPr>
          <p:cNvPr id="1907" name="Google Shape;1907;p148"/>
          <p:cNvGrpSpPr/>
          <p:nvPr/>
        </p:nvGrpSpPr>
        <p:grpSpPr>
          <a:xfrm>
            <a:off x="5879994" y="2939805"/>
            <a:ext cx="1095381" cy="211503"/>
            <a:chOff x="-1" y="-1"/>
            <a:chExt cx="1319100" cy="254700"/>
          </a:xfrm>
        </p:grpSpPr>
        <p:sp>
          <p:nvSpPr>
            <p:cNvPr id="1908" name="Google Shape;1908;p148"/>
            <p:cNvSpPr/>
            <p:nvPr/>
          </p:nvSpPr>
          <p:spPr>
            <a:xfrm>
              <a:off x="-1" y="-1"/>
              <a:ext cx="13191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48"/>
            <p:cNvSpPr/>
            <p:nvPr/>
          </p:nvSpPr>
          <p:spPr>
            <a:xfrm>
              <a:off x="-1" y="-1"/>
              <a:ext cx="13191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800000"/>
                </a:buClr>
                <a:buFont typeface="Arial"/>
                <a:buNone/>
              </a:pPr>
              <a:r>
                <a:rPr lang="en" sz="1200" b="1" i="1">
                  <a:solidFill>
                    <a:srgbClr val="800000"/>
                  </a:solidFill>
                </a:rPr>
                <a:t>92</a:t>
              </a:r>
              <a:r>
                <a:rPr lang="en" sz="1200" b="1" i="1" u="none" strike="noStrike" cap="none">
                  <a:solidFill>
                    <a:srgbClr val="800000"/>
                  </a:solidFill>
                  <a:latin typeface="Arial"/>
                  <a:ea typeface="Arial"/>
                  <a:cs typeface="Arial"/>
                  <a:sym typeface="Arial"/>
                </a:rPr>
                <a:t> Metazoa</a:t>
              </a:r>
              <a:endParaRPr/>
            </a:p>
          </p:txBody>
        </p:sp>
      </p:grpSp>
      <p:grpSp>
        <p:nvGrpSpPr>
          <p:cNvPr id="1910" name="Google Shape;1910;p148"/>
          <p:cNvGrpSpPr/>
          <p:nvPr/>
        </p:nvGrpSpPr>
        <p:grpSpPr>
          <a:xfrm>
            <a:off x="3995644" y="3659535"/>
            <a:ext cx="852240" cy="211503"/>
            <a:chOff x="0" y="-1"/>
            <a:chExt cx="1026300" cy="254700"/>
          </a:xfrm>
        </p:grpSpPr>
        <p:sp>
          <p:nvSpPr>
            <p:cNvPr id="1911" name="Google Shape;1911;p148"/>
            <p:cNvSpPr/>
            <p:nvPr/>
          </p:nvSpPr>
          <p:spPr>
            <a:xfrm>
              <a:off x="0" y="-1"/>
              <a:ext cx="1026300" cy="2547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48"/>
            <p:cNvSpPr/>
            <p:nvPr/>
          </p:nvSpPr>
          <p:spPr>
            <a:xfrm>
              <a:off x="0" y="-1"/>
              <a:ext cx="1026300" cy="2415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66B334"/>
                </a:buClr>
                <a:buFont typeface="Arial"/>
                <a:buNone/>
              </a:pPr>
              <a:r>
                <a:rPr lang="en" sz="1200" b="1" i="1" u="none" strike="noStrike" cap="none">
                  <a:solidFill>
                    <a:srgbClr val="66B334"/>
                  </a:solidFill>
                  <a:latin typeface="Arial"/>
                  <a:ea typeface="Arial"/>
                  <a:cs typeface="Arial"/>
                  <a:sym typeface="Arial"/>
                </a:rPr>
                <a:t>39 Plants</a:t>
              </a:r>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149"/>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Peak-motifs</a:t>
            </a:r>
            <a:endParaRPr>
              <a:latin typeface="Trebuchet MS"/>
              <a:ea typeface="Trebuchet MS"/>
              <a:cs typeface="Trebuchet MS"/>
              <a:sym typeface="Trebuchet MS"/>
            </a:endParaRPr>
          </a:p>
        </p:txBody>
      </p:sp>
      <p:pic>
        <p:nvPicPr>
          <p:cNvPr id="1918" name="Google Shape;1918;p149"/>
          <p:cNvPicPr preferRelativeResize="0"/>
          <p:nvPr/>
        </p:nvPicPr>
        <p:blipFill rotWithShape="1">
          <a:blip r:embed="rId3">
            <a:alphaModFix/>
          </a:blip>
          <a:srcRect/>
          <a:stretch/>
        </p:blipFill>
        <p:spPr>
          <a:xfrm>
            <a:off x="3402350" y="390600"/>
            <a:ext cx="4267200" cy="4362300"/>
          </a:xfrm>
          <a:prstGeom prst="rect">
            <a:avLst/>
          </a:prstGeom>
          <a:noFill/>
          <a:ln>
            <a:noFill/>
          </a:ln>
        </p:spPr>
      </p:pic>
      <p:sp>
        <p:nvSpPr>
          <p:cNvPr id="1919" name="Google Shape;1919;p149"/>
          <p:cNvSpPr txBox="1"/>
          <p:nvPr/>
        </p:nvSpPr>
        <p:spPr>
          <a:xfrm>
            <a:off x="153900" y="1474850"/>
            <a:ext cx="7335600" cy="8559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fast and scalable</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treat full-size datasets</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complete pipeline</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web interface</a:t>
            </a:r>
            <a:endParaRPr sz="1800" b="1">
              <a:solidFill>
                <a:srgbClr val="595959"/>
              </a:solidFill>
              <a:latin typeface="Trebuchet MS"/>
              <a:ea typeface="Trebuchet MS"/>
              <a:cs typeface="Trebuchet MS"/>
              <a:sym typeface="Trebuchet MS"/>
            </a:endParaRPr>
          </a:p>
          <a:p>
            <a:pPr marL="0" lvl="0" indent="0" algn="l" rtl="0">
              <a:lnSpc>
                <a:spcPct val="95000"/>
              </a:lnSpc>
              <a:spcBef>
                <a:spcPts val="500"/>
              </a:spcBef>
              <a:spcAft>
                <a:spcPts val="0"/>
              </a:spcAft>
              <a:buClr>
                <a:schemeClr val="dk1"/>
              </a:buClr>
              <a:buSzPts val="1100"/>
              <a:buFont typeface="Arial"/>
              <a:buNone/>
            </a:pPr>
            <a:r>
              <a:rPr lang="en" sz="1800">
                <a:solidFill>
                  <a:srgbClr val="1F497D"/>
                </a:solidFill>
                <a:latin typeface="Trebuchet MS"/>
                <a:ea typeface="Trebuchet MS"/>
                <a:cs typeface="Trebuchet MS"/>
                <a:sym typeface="Trebuchet MS"/>
              </a:rPr>
              <a:t>•</a:t>
            </a:r>
            <a:r>
              <a:rPr lang="en" sz="1800" b="1">
                <a:solidFill>
                  <a:srgbClr val="595959"/>
                </a:solidFill>
                <a:latin typeface="Trebuchet MS"/>
                <a:ea typeface="Trebuchet MS"/>
                <a:cs typeface="Trebuchet MS"/>
                <a:sym typeface="Trebuchet MS"/>
              </a:rPr>
              <a:t>accessible to non-specialists</a:t>
            </a:r>
            <a:endParaRPr sz="1800" b="1">
              <a:solidFill>
                <a:srgbClr val="595959"/>
              </a:solidFill>
              <a:latin typeface="Trebuchet MS"/>
              <a:ea typeface="Trebuchet MS"/>
              <a:cs typeface="Trebuchet MS"/>
              <a:sym typeface="Trebuchet MS"/>
            </a:endParaRPr>
          </a:p>
          <a:p>
            <a:pPr marL="0" lvl="0" indent="0" algn="l" rtl="0">
              <a:spcBef>
                <a:spcPts val="0"/>
              </a:spcBef>
              <a:spcAft>
                <a:spcPts val="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pic>
        <p:nvPicPr>
          <p:cNvPr id="1924" name="Google Shape;1924;p150" descr="Figure_2_timeplot.pdf"/>
          <p:cNvPicPr preferRelativeResize="0"/>
          <p:nvPr/>
        </p:nvPicPr>
        <p:blipFill rotWithShape="1">
          <a:blip r:embed="rId3">
            <a:alphaModFix/>
          </a:blip>
          <a:srcRect/>
          <a:stretch/>
        </p:blipFill>
        <p:spPr>
          <a:xfrm>
            <a:off x="3810000" y="1000125"/>
            <a:ext cx="3833700" cy="3611100"/>
          </a:xfrm>
          <a:prstGeom prst="rect">
            <a:avLst/>
          </a:prstGeom>
          <a:noFill/>
          <a:ln>
            <a:noFill/>
          </a:ln>
        </p:spPr>
      </p:pic>
      <p:sp>
        <p:nvSpPr>
          <p:cNvPr id="1925" name="Google Shape;1925;p150"/>
          <p:cNvSpPr/>
          <p:nvPr/>
        </p:nvSpPr>
        <p:spPr>
          <a:xfrm>
            <a:off x="4724400" y="4695825"/>
            <a:ext cx="1696500" cy="2040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r>
              <a:rPr lang="en" sz="1000" b="1" i="0" u="none" strike="noStrike" cap="none">
                <a:solidFill>
                  <a:srgbClr val="000000"/>
                </a:solidFill>
                <a:latin typeface="Arial"/>
                <a:ea typeface="Arial"/>
                <a:cs typeface="Arial"/>
                <a:sym typeface="Arial"/>
              </a:rPr>
              <a:t>typical ChIP-seq dataset</a:t>
            </a:r>
            <a:endParaRPr/>
          </a:p>
        </p:txBody>
      </p:sp>
      <p:cxnSp>
        <p:nvCxnSpPr>
          <p:cNvPr id="1926" name="Google Shape;1926;p150"/>
          <p:cNvCxnSpPr/>
          <p:nvPr/>
        </p:nvCxnSpPr>
        <p:spPr>
          <a:xfrm rot="10800000">
            <a:off x="5123972" y="4334276"/>
            <a:ext cx="0" cy="390600"/>
          </a:xfrm>
          <a:prstGeom prst="straightConnector1">
            <a:avLst/>
          </a:prstGeom>
          <a:noFill/>
          <a:ln w="12700" cap="flat" cmpd="sng">
            <a:solidFill>
              <a:srgbClr val="404040"/>
            </a:solidFill>
            <a:prstDash val="solid"/>
            <a:miter lim="8000"/>
            <a:headEnd type="none" w="sm" len="sm"/>
            <a:tailEnd type="triangle" w="med" len="med"/>
          </a:ln>
          <a:effectLst>
            <a:outerShdw blurRad="38100" dist="12700" dir="5400000" rotWithShape="0">
              <a:srgbClr val="808080">
                <a:alpha val="37250"/>
              </a:srgbClr>
            </a:outerShdw>
          </a:effectLst>
        </p:spPr>
      </p:cxnSp>
      <p:cxnSp>
        <p:nvCxnSpPr>
          <p:cNvPr id="1927" name="Google Shape;1927;p150"/>
          <p:cNvCxnSpPr/>
          <p:nvPr/>
        </p:nvCxnSpPr>
        <p:spPr>
          <a:xfrm rot="10800000" flipH="1">
            <a:off x="4229100" y="1923975"/>
            <a:ext cx="3352800" cy="9600"/>
          </a:xfrm>
          <a:prstGeom prst="straightConnector1">
            <a:avLst/>
          </a:prstGeom>
          <a:noFill/>
          <a:ln w="12700" cap="flat" cmpd="sng">
            <a:solidFill>
              <a:srgbClr val="FF0000"/>
            </a:solidFill>
            <a:prstDash val="solid"/>
            <a:miter lim="8000"/>
            <a:headEnd type="none" w="sm" len="sm"/>
            <a:tailEnd type="none" w="sm" len="sm"/>
          </a:ln>
        </p:spPr>
      </p:cxnSp>
      <p:sp>
        <p:nvSpPr>
          <p:cNvPr id="1928" name="Google Shape;1928;p150"/>
          <p:cNvSpPr/>
          <p:nvPr/>
        </p:nvSpPr>
        <p:spPr>
          <a:xfrm>
            <a:off x="3810000" y="1752600"/>
            <a:ext cx="330900" cy="2415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FF0000"/>
              </a:buClr>
              <a:buFont typeface="Arial"/>
              <a:buNone/>
            </a:pPr>
            <a:r>
              <a:rPr lang="en" sz="1200" b="0" i="0" u="none" strike="noStrike" cap="none">
                <a:solidFill>
                  <a:srgbClr val="FF0000"/>
                </a:solidFill>
                <a:latin typeface="Arial"/>
                <a:ea typeface="Arial"/>
                <a:cs typeface="Arial"/>
                <a:sym typeface="Arial"/>
              </a:rPr>
              <a:t>1h</a:t>
            </a:r>
            <a:endParaRPr/>
          </a:p>
        </p:txBody>
      </p:sp>
      <p:sp>
        <p:nvSpPr>
          <p:cNvPr id="1929" name="Google Shape;1929;p150"/>
          <p:cNvSpPr/>
          <p:nvPr/>
        </p:nvSpPr>
        <p:spPr>
          <a:xfrm>
            <a:off x="1924050" y="4924425"/>
            <a:ext cx="5181600" cy="191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4677B5"/>
              </a:buClr>
              <a:buFont typeface="Arial"/>
              <a:buNone/>
            </a:pPr>
            <a:r>
              <a:rPr lang="en" sz="900" b="0" i="1" u="none" strike="noStrike" cap="none">
                <a:solidFill>
                  <a:srgbClr val="4677B5"/>
                </a:solidFill>
                <a:latin typeface="Arial"/>
                <a:ea typeface="Arial"/>
                <a:cs typeface="Arial"/>
                <a:sym typeface="Arial"/>
              </a:rPr>
              <a:t>Thomas-Chollier, Herrmann, Defrance, Sand, Thieffry, van Helden </a:t>
            </a:r>
            <a:r>
              <a:rPr lang="en" sz="900" b="1" i="1" u="none" strike="noStrike" cap="none">
                <a:solidFill>
                  <a:srgbClr val="4677B5"/>
                </a:solidFill>
                <a:latin typeface="Arial"/>
                <a:ea typeface="Arial"/>
                <a:cs typeface="Arial"/>
                <a:sym typeface="Arial"/>
              </a:rPr>
              <a:t>Nucleic Acids Research</a:t>
            </a:r>
            <a:r>
              <a:rPr lang="en" sz="900" b="0" i="1" u="none" strike="noStrike" cap="none">
                <a:solidFill>
                  <a:srgbClr val="4677B5"/>
                </a:solidFill>
                <a:latin typeface="Arial"/>
                <a:ea typeface="Arial"/>
                <a:cs typeface="Arial"/>
                <a:sym typeface="Arial"/>
              </a:rPr>
              <a:t>, 2012 </a:t>
            </a:r>
            <a:endParaRPr/>
          </a:p>
        </p:txBody>
      </p:sp>
      <p:cxnSp>
        <p:nvCxnSpPr>
          <p:cNvPr id="1930" name="Google Shape;1930;p150"/>
          <p:cNvCxnSpPr/>
          <p:nvPr/>
        </p:nvCxnSpPr>
        <p:spPr>
          <a:xfrm rot="10800000">
            <a:off x="4447697" y="4324751"/>
            <a:ext cx="0" cy="390600"/>
          </a:xfrm>
          <a:prstGeom prst="straightConnector1">
            <a:avLst/>
          </a:prstGeom>
          <a:noFill/>
          <a:ln w="12700" cap="flat" cmpd="sng">
            <a:solidFill>
              <a:srgbClr val="404040"/>
            </a:solidFill>
            <a:prstDash val="solid"/>
            <a:miter lim="8000"/>
            <a:headEnd type="none" w="sm" len="sm"/>
            <a:tailEnd type="triangle" w="med" len="med"/>
          </a:ln>
          <a:effectLst>
            <a:outerShdw blurRad="38100" dist="12700" dir="5400000" rotWithShape="0">
              <a:srgbClr val="808080">
                <a:alpha val="37250"/>
              </a:srgbClr>
            </a:outerShdw>
          </a:effectLst>
        </p:spPr>
      </p:cxnSp>
      <p:sp>
        <p:nvSpPr>
          <p:cNvPr id="1931" name="Google Shape;1931;p150"/>
          <p:cNvSpPr/>
          <p:nvPr/>
        </p:nvSpPr>
        <p:spPr>
          <a:xfrm>
            <a:off x="2705100" y="4714875"/>
            <a:ext cx="1851300" cy="2040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r>
              <a:rPr lang="en" sz="1000" b="1" i="0" u="none" strike="noStrike" cap="none">
                <a:solidFill>
                  <a:srgbClr val="000000"/>
                </a:solidFill>
                <a:latin typeface="Arial"/>
                <a:ea typeface="Arial"/>
                <a:cs typeface="Arial"/>
                <a:sym typeface="Arial"/>
              </a:rPr>
              <a:t>size limit of other websites</a:t>
            </a:r>
            <a:endParaRPr/>
          </a:p>
        </p:txBody>
      </p:sp>
      <p:sp>
        <p:nvSpPr>
          <p:cNvPr id="1932" name="Google Shape;1932;p150"/>
          <p:cNvSpPr/>
          <p:nvPr/>
        </p:nvSpPr>
        <p:spPr>
          <a:xfrm>
            <a:off x="152899" y="1481275"/>
            <a:ext cx="3428400" cy="577200"/>
          </a:xfrm>
          <a:prstGeom prst="rect">
            <a:avLst/>
          </a:prstGeom>
          <a:noFill/>
          <a:ln>
            <a:noFill/>
          </a:ln>
        </p:spPr>
        <p:txBody>
          <a:bodyPr spcFirstLastPara="1" wrap="square" lIns="34275" tIns="34275" rIns="34275" bIns="34275" anchor="t" anchorCtr="0">
            <a:noAutofit/>
          </a:bodyPr>
          <a:lstStyle/>
          <a:p>
            <a:pPr marL="249381" marR="0" lvl="0" indent="-249381" algn="l" rtl="0">
              <a:lnSpc>
                <a:spcPct val="95000"/>
              </a:lnSpc>
              <a:spcBef>
                <a:spcPts val="0"/>
              </a:spcBef>
              <a:spcAft>
                <a:spcPts val="0"/>
              </a:spcAft>
              <a:buClr>
                <a:srgbClr val="00338E"/>
              </a:buClr>
              <a:buSzPts val="960"/>
              <a:buFont typeface="Arial"/>
              <a:buChar char="•"/>
            </a:pPr>
            <a:r>
              <a:rPr lang="en" sz="1600" b="1" i="0" u="none" strike="noStrike" cap="none">
                <a:solidFill>
                  <a:srgbClr val="00338E"/>
                </a:solidFill>
                <a:latin typeface="Calibri"/>
                <a:ea typeface="Calibri"/>
                <a:cs typeface="Calibri"/>
                <a:sym typeface="Calibri"/>
              </a:rPr>
              <a:t>fast and scalable </a:t>
            </a:r>
            <a:endParaRPr/>
          </a:p>
          <a:p>
            <a:pPr marL="249381" marR="0" lvl="0" indent="-249381" algn="l" rtl="0">
              <a:lnSpc>
                <a:spcPct val="95000"/>
              </a:lnSpc>
              <a:spcBef>
                <a:spcPts val="300"/>
              </a:spcBef>
              <a:spcAft>
                <a:spcPts val="0"/>
              </a:spcAft>
              <a:buClr>
                <a:srgbClr val="00338E"/>
              </a:buClr>
              <a:buSzPts val="960"/>
              <a:buFont typeface="Arial"/>
              <a:buChar char="•"/>
            </a:pPr>
            <a:r>
              <a:rPr lang="en" sz="1600" b="1" i="0" u="none" strike="noStrike" cap="none">
                <a:solidFill>
                  <a:srgbClr val="00338E"/>
                </a:solidFill>
                <a:latin typeface="Calibri"/>
                <a:ea typeface="Calibri"/>
                <a:cs typeface="Calibri"/>
                <a:sym typeface="Calibri"/>
              </a:rPr>
              <a:t>treat full-size datasets</a:t>
            </a:r>
            <a:endParaRPr sz="1600" b="1" i="0" u="none" strike="noStrike" cap="none">
              <a:solidFill>
                <a:srgbClr val="00338E"/>
              </a:solidFill>
              <a:latin typeface="Calibri"/>
              <a:ea typeface="Calibri"/>
              <a:cs typeface="Calibri"/>
              <a:sym typeface="Calibri"/>
            </a:endParaRPr>
          </a:p>
          <a:p>
            <a:pPr marL="249381" lvl="0" indent="-249381" algn="l" rtl="0">
              <a:lnSpc>
                <a:spcPct val="95000"/>
              </a:lnSpc>
              <a:spcBef>
                <a:spcPts val="300"/>
              </a:spcBef>
              <a:spcAft>
                <a:spcPts val="0"/>
              </a:spcAft>
              <a:buClr>
                <a:srgbClr val="585858"/>
              </a:buClr>
              <a:buSzPts val="960"/>
              <a:buFont typeface="Arial"/>
              <a:buChar char="•"/>
            </a:pPr>
            <a:r>
              <a:rPr lang="en" sz="1600" b="1">
                <a:solidFill>
                  <a:srgbClr val="585858"/>
                </a:solidFill>
                <a:latin typeface="Calibri"/>
                <a:ea typeface="Calibri"/>
                <a:cs typeface="Calibri"/>
                <a:sym typeface="Calibri"/>
              </a:rPr>
              <a:t>using 4 complementary algorithms</a:t>
            </a:r>
            <a:endParaRPr sz="1000">
              <a:solidFill>
                <a:schemeClr val="dk1"/>
              </a:solidFill>
            </a:endParaRPr>
          </a:p>
          <a:p>
            <a:pPr marL="914400" lvl="1" indent="-270509" algn="l" rtl="0">
              <a:lnSpc>
                <a:spcPct val="95000"/>
              </a:lnSpc>
              <a:spcBef>
                <a:spcPts val="200"/>
              </a:spcBef>
              <a:spcAft>
                <a:spcPts val="0"/>
              </a:spcAft>
              <a:buClr>
                <a:srgbClr val="404040"/>
              </a:buClr>
              <a:buSzPts val="660"/>
              <a:buChar char="○"/>
            </a:pPr>
            <a:r>
              <a:rPr lang="en" sz="1200" b="1">
                <a:solidFill>
                  <a:srgbClr val="404040"/>
                </a:solidFill>
              </a:rPr>
              <a:t>Global over-representation</a:t>
            </a:r>
            <a:endParaRPr sz="1000">
              <a:solidFill>
                <a:schemeClr val="dk1"/>
              </a:solidFill>
            </a:endParaRPr>
          </a:p>
          <a:p>
            <a:pPr marL="1828800" lvl="3" indent="-270509" algn="l" rtl="0">
              <a:lnSpc>
                <a:spcPct val="95000"/>
              </a:lnSpc>
              <a:spcBef>
                <a:spcPts val="0"/>
              </a:spcBef>
              <a:spcAft>
                <a:spcPts val="0"/>
              </a:spcAft>
              <a:buClr>
                <a:schemeClr val="hlink"/>
              </a:buClr>
              <a:buSzPts val="660"/>
              <a:buFont typeface="Helvetica Neue"/>
              <a:buChar char="●"/>
            </a:pPr>
            <a:r>
              <a:rPr lang="en" sz="1200" b="1">
                <a:solidFill>
                  <a:schemeClr val="hlink"/>
                </a:solidFill>
              </a:rPr>
              <a:t>oligo-analysis</a:t>
            </a:r>
            <a:endParaRPr sz="1000">
              <a:solidFill>
                <a:schemeClr val="dk1"/>
              </a:solidFill>
            </a:endParaRPr>
          </a:p>
          <a:p>
            <a:pPr marL="1828800" lvl="3" indent="-270509" algn="l" rtl="0">
              <a:lnSpc>
                <a:spcPct val="95000"/>
              </a:lnSpc>
              <a:spcBef>
                <a:spcPts val="0"/>
              </a:spcBef>
              <a:spcAft>
                <a:spcPts val="0"/>
              </a:spcAft>
              <a:buClr>
                <a:srgbClr val="008000"/>
              </a:buClr>
              <a:buSzPts val="660"/>
              <a:buFont typeface="Helvetica Neue"/>
              <a:buChar char="●"/>
            </a:pPr>
            <a:r>
              <a:rPr lang="en" sz="1200" b="1">
                <a:solidFill>
                  <a:srgbClr val="008000"/>
                </a:solidFill>
              </a:rPr>
              <a:t>dyad-analysis (spaced motifs)</a:t>
            </a:r>
            <a:endParaRPr sz="1000">
              <a:solidFill>
                <a:schemeClr val="dk1"/>
              </a:solidFill>
            </a:endParaRPr>
          </a:p>
          <a:p>
            <a:pPr marL="914400" lvl="1" indent="-270509" algn="l" rtl="0">
              <a:lnSpc>
                <a:spcPct val="95000"/>
              </a:lnSpc>
              <a:spcBef>
                <a:spcPts val="200"/>
              </a:spcBef>
              <a:spcAft>
                <a:spcPts val="0"/>
              </a:spcAft>
              <a:buClr>
                <a:srgbClr val="404040"/>
              </a:buClr>
              <a:buSzPts val="660"/>
              <a:buChar char="○"/>
            </a:pPr>
            <a:r>
              <a:rPr lang="en" sz="1200" b="1">
                <a:solidFill>
                  <a:srgbClr val="404040"/>
                </a:solidFill>
              </a:rPr>
              <a:t>Positional bias</a:t>
            </a:r>
            <a:endParaRPr sz="1000">
              <a:solidFill>
                <a:schemeClr val="dk1"/>
              </a:solidFill>
            </a:endParaRPr>
          </a:p>
          <a:p>
            <a:pPr marL="1828800" lvl="3" indent="-270509" algn="l" rtl="0">
              <a:lnSpc>
                <a:spcPct val="95000"/>
              </a:lnSpc>
              <a:spcBef>
                <a:spcPts val="0"/>
              </a:spcBef>
              <a:spcAft>
                <a:spcPts val="0"/>
              </a:spcAft>
              <a:buClr>
                <a:srgbClr val="FF6699"/>
              </a:buClr>
              <a:buSzPts val="660"/>
              <a:buFont typeface="Helvetica Neue"/>
              <a:buChar char="●"/>
            </a:pPr>
            <a:r>
              <a:rPr lang="en" sz="1200" b="1">
                <a:solidFill>
                  <a:srgbClr val="FF6699"/>
                </a:solidFill>
              </a:rPr>
              <a:t>position-analysis</a:t>
            </a:r>
            <a:endParaRPr sz="1000">
              <a:solidFill>
                <a:schemeClr val="dk1"/>
              </a:solidFill>
            </a:endParaRPr>
          </a:p>
          <a:p>
            <a:pPr marL="1828800" lvl="3" indent="-270509" algn="l" rtl="0">
              <a:lnSpc>
                <a:spcPct val="95000"/>
              </a:lnSpc>
              <a:spcBef>
                <a:spcPts val="0"/>
              </a:spcBef>
              <a:spcAft>
                <a:spcPts val="0"/>
              </a:spcAft>
              <a:buClr>
                <a:srgbClr val="00CCFF"/>
              </a:buClr>
              <a:buSzPts val="660"/>
              <a:buFont typeface="Helvetica Neue"/>
              <a:buChar char="●"/>
            </a:pPr>
            <a:r>
              <a:rPr lang="en" sz="1200" b="1">
                <a:solidFill>
                  <a:srgbClr val="00CCFF"/>
                </a:solidFill>
              </a:rPr>
              <a:t>local-words</a:t>
            </a:r>
            <a:endParaRPr sz="1600" b="1">
              <a:solidFill>
                <a:srgbClr val="00338E"/>
              </a:solidFill>
              <a:latin typeface="Calibri"/>
              <a:ea typeface="Calibri"/>
              <a:cs typeface="Calibri"/>
              <a:sym typeface="Calibri"/>
            </a:endParaRPr>
          </a:p>
        </p:txBody>
      </p:sp>
      <p:sp>
        <p:nvSpPr>
          <p:cNvPr id="1933" name="Google Shape;1933;p150"/>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Peak-motifs: why providing yet another tool?</a:t>
            </a:r>
            <a:endParaRPr>
              <a:latin typeface="Trebuchet MS"/>
              <a:ea typeface="Trebuchet MS"/>
              <a:cs typeface="Trebuchet MS"/>
              <a:sym typeface="Trebuchet M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151"/>
          <p:cNvSpPr/>
          <p:nvPr/>
        </p:nvSpPr>
        <p:spPr>
          <a:xfrm>
            <a:off x="4890648" y="1519694"/>
            <a:ext cx="1474473" cy="252525"/>
          </a:xfrm>
          <a:prstGeom prst="rect">
            <a:avLst/>
          </a:prstGeom>
          <a:solidFill>
            <a:srgbClr val="FFFFFF"/>
          </a:solid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51"/>
          <p:cNvSpPr/>
          <p:nvPr/>
        </p:nvSpPr>
        <p:spPr>
          <a:xfrm>
            <a:off x="4647432" y="1460141"/>
            <a:ext cx="375900" cy="185400"/>
          </a:xfrm>
          <a:prstGeom prst="rightArrow">
            <a:avLst>
              <a:gd name="adj1" fmla="val 16275"/>
              <a:gd name="adj2" fmla="val 50000"/>
            </a:avLst>
          </a:prstGeom>
          <a:solidFill>
            <a:srgbClr val="40404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151"/>
          <p:cNvSpPr/>
          <p:nvPr/>
        </p:nvSpPr>
        <p:spPr>
          <a:xfrm>
            <a:off x="5069441" y="1460006"/>
            <a:ext cx="1136400" cy="185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r>
              <a:rPr lang="en" sz="1000" b="1" i="0" u="none" strike="noStrike" cap="none">
                <a:solidFill>
                  <a:srgbClr val="000000"/>
                </a:solidFill>
                <a:latin typeface="Arial"/>
                <a:ea typeface="Arial"/>
                <a:cs typeface="Arial"/>
                <a:sym typeface="Arial"/>
              </a:rPr>
              <a:t>1. Get sequences</a:t>
            </a:r>
            <a:endParaRPr/>
          </a:p>
        </p:txBody>
      </p:sp>
      <p:sp>
        <p:nvSpPr>
          <p:cNvPr id="1941" name="Google Shape;1941;p151"/>
          <p:cNvSpPr/>
          <p:nvPr/>
        </p:nvSpPr>
        <p:spPr>
          <a:xfrm>
            <a:off x="4696707" y="2495892"/>
            <a:ext cx="375900" cy="185400"/>
          </a:xfrm>
          <a:prstGeom prst="rightArrow">
            <a:avLst>
              <a:gd name="adj1" fmla="val 16275"/>
              <a:gd name="adj2" fmla="val 50000"/>
            </a:avLst>
          </a:prstGeom>
          <a:solidFill>
            <a:srgbClr val="40404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151"/>
          <p:cNvSpPr/>
          <p:nvPr/>
        </p:nvSpPr>
        <p:spPr>
          <a:xfrm>
            <a:off x="4647432" y="3158824"/>
            <a:ext cx="375900" cy="185400"/>
          </a:xfrm>
          <a:prstGeom prst="rightArrow">
            <a:avLst>
              <a:gd name="adj1" fmla="val 16275"/>
              <a:gd name="adj2" fmla="val 50000"/>
            </a:avLst>
          </a:prstGeom>
          <a:solidFill>
            <a:srgbClr val="40404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151"/>
          <p:cNvSpPr/>
          <p:nvPr/>
        </p:nvSpPr>
        <p:spPr>
          <a:xfrm>
            <a:off x="5124676" y="2481808"/>
            <a:ext cx="1236000" cy="212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000" b="1" i="0" u="none" strike="noStrike" cap="none">
                <a:solidFill>
                  <a:srgbClr val="000000"/>
                </a:solidFill>
                <a:latin typeface="Calibri"/>
                <a:ea typeface="Calibri"/>
                <a:cs typeface="Calibri"/>
                <a:sym typeface="Calibri"/>
              </a:rPr>
              <a:t>2. Run the analysis</a:t>
            </a:r>
            <a:endParaRPr/>
          </a:p>
        </p:txBody>
      </p:sp>
      <p:sp>
        <p:nvSpPr>
          <p:cNvPr id="1944" name="Google Shape;1944;p151"/>
          <p:cNvSpPr/>
          <p:nvPr/>
        </p:nvSpPr>
        <p:spPr>
          <a:xfrm>
            <a:off x="5069418" y="3110765"/>
            <a:ext cx="1008600" cy="212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000" b="1" i="0" u="none" strike="noStrike" cap="none">
                <a:solidFill>
                  <a:srgbClr val="000000"/>
                </a:solidFill>
                <a:latin typeface="Calibri"/>
                <a:ea typeface="Calibri"/>
                <a:cs typeface="Calibri"/>
                <a:sym typeface="Calibri"/>
              </a:rPr>
              <a:t>3. Visualization</a:t>
            </a:r>
            <a:endParaRPr/>
          </a:p>
        </p:txBody>
      </p:sp>
      <p:cxnSp>
        <p:nvCxnSpPr>
          <p:cNvPr id="1945" name="Google Shape;1945;p151"/>
          <p:cNvCxnSpPr/>
          <p:nvPr/>
        </p:nvCxnSpPr>
        <p:spPr>
          <a:xfrm>
            <a:off x="4703925" y="2042000"/>
            <a:ext cx="9000" cy="955500"/>
          </a:xfrm>
          <a:prstGeom prst="straightConnector1">
            <a:avLst/>
          </a:prstGeom>
          <a:noFill/>
          <a:ln w="38100" cap="flat" cmpd="sng">
            <a:solidFill>
              <a:srgbClr val="404040"/>
            </a:solidFill>
            <a:prstDash val="solid"/>
            <a:miter lim="8000"/>
            <a:headEnd type="none" w="sm" len="sm"/>
            <a:tailEnd type="none" w="sm" len="sm"/>
          </a:ln>
        </p:spPr>
      </p:cxnSp>
      <p:sp>
        <p:nvSpPr>
          <p:cNvPr id="1946" name="Google Shape;1946;p151"/>
          <p:cNvSpPr/>
          <p:nvPr/>
        </p:nvSpPr>
        <p:spPr>
          <a:xfrm>
            <a:off x="4647414" y="3835400"/>
            <a:ext cx="375900" cy="185400"/>
          </a:xfrm>
          <a:prstGeom prst="rightArrow">
            <a:avLst>
              <a:gd name="adj1" fmla="val 16275"/>
              <a:gd name="adj2" fmla="val 50000"/>
            </a:avLst>
          </a:prstGeom>
          <a:solidFill>
            <a:srgbClr val="FF6600"/>
          </a:solidFill>
          <a:ln w="9525" cap="flat" cmpd="sng">
            <a:solidFill>
              <a:srgbClr val="00000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151"/>
          <p:cNvSpPr/>
          <p:nvPr/>
        </p:nvSpPr>
        <p:spPr>
          <a:xfrm>
            <a:off x="4601329" y="3821749"/>
            <a:ext cx="1365300" cy="2127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FF0000"/>
              </a:buClr>
              <a:buFont typeface="Calibri"/>
              <a:buNone/>
            </a:pPr>
            <a:r>
              <a:rPr lang="en" sz="1000" b="1" i="0" u="none" strike="noStrike" cap="none">
                <a:solidFill>
                  <a:srgbClr val="FF0000"/>
                </a:solidFill>
                <a:latin typeface="Calibri"/>
                <a:ea typeface="Calibri"/>
                <a:cs typeface="Calibri"/>
                <a:sym typeface="Calibri"/>
              </a:rPr>
              <a:t>Help</a:t>
            </a:r>
            <a:r>
              <a:rPr lang="en" sz="1000" b="1" i="0" u="none" strike="noStrike" cap="none">
                <a:solidFill>
                  <a:srgbClr val="000000"/>
                </a:solidFill>
                <a:latin typeface="Calibri"/>
                <a:ea typeface="Calibri"/>
                <a:cs typeface="Calibri"/>
                <a:sym typeface="Calibri"/>
              </a:rPr>
              <a:t>: tutorials,</a:t>
            </a:r>
            <a:endParaRPr/>
          </a:p>
        </p:txBody>
      </p:sp>
      <p:sp>
        <p:nvSpPr>
          <p:cNvPr id="1948" name="Google Shape;1948;p151"/>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RSAT menu</a:t>
            </a:r>
            <a:endParaRPr>
              <a:latin typeface="Trebuchet MS"/>
              <a:ea typeface="Trebuchet MS"/>
              <a:cs typeface="Trebuchet MS"/>
              <a:sym typeface="Trebuchet MS"/>
            </a:endParaRPr>
          </a:p>
        </p:txBody>
      </p:sp>
      <p:pic>
        <p:nvPicPr>
          <p:cNvPr id="1949" name="Google Shape;1949;p151"/>
          <p:cNvPicPr preferRelativeResize="0"/>
          <p:nvPr/>
        </p:nvPicPr>
        <p:blipFill>
          <a:blip r:embed="rId3">
            <a:alphaModFix/>
          </a:blip>
          <a:stretch>
            <a:fillRect/>
          </a:stretch>
        </p:blipFill>
        <p:spPr>
          <a:xfrm>
            <a:off x="3464924" y="174679"/>
            <a:ext cx="1136400" cy="482784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pic>
        <p:nvPicPr>
          <p:cNvPr id="1954" name="Google Shape;1954;p152"/>
          <p:cNvPicPr preferRelativeResize="0"/>
          <p:nvPr/>
        </p:nvPicPr>
        <p:blipFill rotWithShape="1">
          <a:blip r:embed="rId3">
            <a:alphaModFix/>
          </a:blip>
          <a:srcRect/>
          <a:stretch/>
        </p:blipFill>
        <p:spPr>
          <a:xfrm>
            <a:off x="1909798" y="1014400"/>
            <a:ext cx="3730500" cy="3894300"/>
          </a:xfrm>
          <a:prstGeom prst="rect">
            <a:avLst/>
          </a:prstGeom>
          <a:noFill/>
          <a:ln>
            <a:noFill/>
          </a:ln>
        </p:spPr>
      </p:pic>
      <p:cxnSp>
        <p:nvCxnSpPr>
          <p:cNvPr id="1955" name="Google Shape;1955;p152"/>
          <p:cNvCxnSpPr/>
          <p:nvPr/>
        </p:nvCxnSpPr>
        <p:spPr>
          <a:xfrm flipH="1">
            <a:off x="4585585" y="1195816"/>
            <a:ext cx="1451400" cy="8400"/>
          </a:xfrm>
          <a:prstGeom prst="straightConnector1">
            <a:avLst/>
          </a:prstGeom>
          <a:noFill/>
          <a:ln w="9525" cap="flat" cmpd="sng">
            <a:solidFill>
              <a:srgbClr val="000000"/>
            </a:solidFill>
            <a:prstDash val="solid"/>
            <a:miter lim="8000"/>
            <a:headEnd type="none" w="sm" len="sm"/>
            <a:tailEnd type="triangle" w="med" len="med"/>
          </a:ln>
        </p:spPr>
      </p:cxnSp>
      <p:sp>
        <p:nvSpPr>
          <p:cNvPr id="1956" name="Google Shape;1956;p152"/>
          <p:cNvSpPr/>
          <p:nvPr/>
        </p:nvSpPr>
        <p:spPr>
          <a:xfrm>
            <a:off x="6087613" y="1069247"/>
            <a:ext cx="7941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Tool name</a:t>
            </a:r>
            <a:endParaRPr/>
          </a:p>
        </p:txBody>
      </p:sp>
      <p:cxnSp>
        <p:nvCxnSpPr>
          <p:cNvPr id="1957" name="Google Shape;1957;p152"/>
          <p:cNvCxnSpPr/>
          <p:nvPr/>
        </p:nvCxnSpPr>
        <p:spPr>
          <a:xfrm flipH="1">
            <a:off x="4965461" y="1406763"/>
            <a:ext cx="1088400" cy="8400"/>
          </a:xfrm>
          <a:prstGeom prst="straightConnector1">
            <a:avLst/>
          </a:prstGeom>
          <a:noFill/>
          <a:ln w="9525" cap="flat" cmpd="sng">
            <a:solidFill>
              <a:srgbClr val="000000"/>
            </a:solidFill>
            <a:prstDash val="solid"/>
            <a:miter lim="8000"/>
            <a:headEnd type="none" w="sm" len="sm"/>
            <a:tailEnd type="triangle" w="med" len="med"/>
          </a:ln>
        </p:spPr>
      </p:cxnSp>
      <p:sp>
        <p:nvSpPr>
          <p:cNvPr id="1958" name="Google Shape;1958;p152"/>
          <p:cNvSpPr/>
          <p:nvPr/>
        </p:nvSpPr>
        <p:spPr>
          <a:xfrm>
            <a:off x="6087613" y="1280195"/>
            <a:ext cx="11727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Tool description</a:t>
            </a:r>
            <a:endParaRPr/>
          </a:p>
        </p:txBody>
      </p:sp>
      <p:cxnSp>
        <p:nvCxnSpPr>
          <p:cNvPr id="1959" name="Google Shape;1959;p152"/>
          <p:cNvCxnSpPr/>
          <p:nvPr/>
        </p:nvCxnSpPr>
        <p:spPr>
          <a:xfrm flipH="1">
            <a:off x="5100468" y="2993091"/>
            <a:ext cx="1088400" cy="8400"/>
          </a:xfrm>
          <a:prstGeom prst="straightConnector1">
            <a:avLst/>
          </a:prstGeom>
          <a:noFill/>
          <a:ln w="9525" cap="flat" cmpd="sng">
            <a:solidFill>
              <a:srgbClr val="000000"/>
            </a:solidFill>
            <a:prstDash val="solid"/>
            <a:miter lim="8000"/>
            <a:headEnd type="none" w="sm" len="sm"/>
            <a:tailEnd type="triangle" w="med" len="med"/>
          </a:ln>
        </p:spPr>
      </p:cxnSp>
      <p:sp>
        <p:nvSpPr>
          <p:cNvPr id="1960" name="Google Shape;1960;p152"/>
          <p:cNvSpPr/>
          <p:nvPr/>
        </p:nvSpPr>
        <p:spPr>
          <a:xfrm>
            <a:off x="1882375" y="1690486"/>
            <a:ext cx="3184500" cy="2737200"/>
          </a:xfrm>
          <a:prstGeom prst="rect">
            <a:avLst/>
          </a:prstGeom>
          <a:noFill/>
          <a:ln w="25400" cap="flat" cmpd="sng">
            <a:solidFill>
              <a:srgbClr val="404040"/>
            </a:solidFill>
            <a:prstDash val="solid"/>
            <a:round/>
            <a:headEnd type="none" w="sm" len="sm"/>
            <a:tailEnd type="none" w="sm" len="sm"/>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52"/>
          <p:cNvSpPr/>
          <p:nvPr/>
        </p:nvSpPr>
        <p:spPr>
          <a:xfrm>
            <a:off x="6214181" y="2883398"/>
            <a:ext cx="11727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Tool parameters</a:t>
            </a:r>
            <a:endParaRPr/>
          </a:p>
        </p:txBody>
      </p:sp>
      <p:cxnSp>
        <p:nvCxnSpPr>
          <p:cNvPr id="1962" name="Google Shape;1962;p152"/>
          <p:cNvCxnSpPr/>
          <p:nvPr/>
        </p:nvCxnSpPr>
        <p:spPr>
          <a:xfrm flipH="1">
            <a:off x="4476028" y="3882236"/>
            <a:ext cx="1147500" cy="646800"/>
          </a:xfrm>
          <a:prstGeom prst="straightConnector1">
            <a:avLst/>
          </a:prstGeom>
          <a:noFill/>
          <a:ln w="9525" cap="flat" cmpd="sng">
            <a:solidFill>
              <a:srgbClr val="000000"/>
            </a:solidFill>
            <a:prstDash val="solid"/>
            <a:miter lim="8000"/>
            <a:headEnd type="none" w="sm" len="sm"/>
            <a:tailEnd type="triangle" w="med" len="med"/>
          </a:ln>
        </p:spPr>
      </p:cxnSp>
      <p:sp>
        <p:nvSpPr>
          <p:cNvPr id="1963" name="Google Shape;1963;p152"/>
          <p:cNvSpPr/>
          <p:nvPr/>
        </p:nvSpPr>
        <p:spPr>
          <a:xfrm>
            <a:off x="5623528" y="3769379"/>
            <a:ext cx="569400" cy="218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Output</a:t>
            </a:r>
            <a:endParaRPr/>
          </a:p>
        </p:txBody>
      </p:sp>
      <p:cxnSp>
        <p:nvCxnSpPr>
          <p:cNvPr id="1964" name="Google Shape;1964;p152"/>
          <p:cNvCxnSpPr/>
          <p:nvPr/>
        </p:nvCxnSpPr>
        <p:spPr>
          <a:xfrm flipH="1">
            <a:off x="3387281" y="4458123"/>
            <a:ext cx="2025300" cy="298500"/>
          </a:xfrm>
          <a:prstGeom prst="straightConnector1">
            <a:avLst/>
          </a:prstGeom>
          <a:noFill/>
          <a:ln w="9525" cap="flat" cmpd="sng">
            <a:solidFill>
              <a:srgbClr val="000000"/>
            </a:solidFill>
            <a:prstDash val="solid"/>
            <a:miter lim="8000"/>
            <a:headEnd type="none" w="sm" len="sm"/>
            <a:tailEnd type="triangle" w="med" len="med"/>
          </a:ln>
        </p:spPr>
      </p:cxnSp>
      <p:sp>
        <p:nvSpPr>
          <p:cNvPr id="1965" name="Google Shape;1965;p152"/>
          <p:cNvSpPr/>
          <p:nvPr/>
        </p:nvSpPr>
        <p:spPr>
          <a:xfrm>
            <a:off x="5412581" y="4182837"/>
            <a:ext cx="2362500" cy="5334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Go button (launches the analysis)</a:t>
            </a:r>
            <a:endParaRPr/>
          </a:p>
          <a:p>
            <a:pPr marL="0" marR="0" lvl="0" indent="0" algn="r" rtl="0">
              <a:lnSpc>
                <a:spcPct val="100000"/>
              </a:lnSpc>
              <a:spcBef>
                <a:spcPts val="0"/>
              </a:spcBef>
              <a:spcAft>
                <a:spcPts val="0"/>
              </a:spcAft>
              <a:buClr>
                <a:srgbClr val="266E9F"/>
              </a:buClr>
              <a:buFont typeface="Calibri"/>
              <a:buNone/>
            </a:pPr>
            <a:r>
              <a:rPr lang="en" sz="1200" b="1" i="0" u="none" strike="noStrike" cap="none">
                <a:solidFill>
                  <a:srgbClr val="266E9F"/>
                </a:solidFill>
                <a:latin typeface="Calibri"/>
                <a:ea typeface="Calibri"/>
                <a:cs typeface="Calibri"/>
                <a:sym typeface="Calibri"/>
              </a:rPr>
              <a:t>Demo button (fill in the form for test purposes)</a:t>
            </a:r>
            <a:endParaRPr/>
          </a:p>
        </p:txBody>
      </p:sp>
      <p:sp>
        <p:nvSpPr>
          <p:cNvPr id="1966" name="Google Shape;1966;p152"/>
          <p:cNvSpPr/>
          <p:nvPr/>
        </p:nvSpPr>
        <p:spPr>
          <a:xfrm>
            <a:off x="5429457" y="4737629"/>
            <a:ext cx="380700" cy="2070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FF0000"/>
              </a:buClr>
              <a:buFont typeface="Calibri"/>
              <a:buNone/>
            </a:pPr>
            <a:r>
              <a:rPr lang="en" sz="1000" b="1" i="0" u="none" strike="noStrike" cap="none">
                <a:solidFill>
                  <a:srgbClr val="FF0000"/>
                </a:solidFill>
                <a:latin typeface="Calibri"/>
                <a:ea typeface="Calibri"/>
                <a:cs typeface="Calibri"/>
                <a:sym typeface="Calibri"/>
              </a:rPr>
              <a:t>Help</a:t>
            </a:r>
            <a:endParaRPr/>
          </a:p>
        </p:txBody>
      </p:sp>
      <p:cxnSp>
        <p:nvCxnSpPr>
          <p:cNvPr id="1967" name="Google Shape;1967;p152"/>
          <p:cNvCxnSpPr/>
          <p:nvPr/>
        </p:nvCxnSpPr>
        <p:spPr>
          <a:xfrm flipH="1">
            <a:off x="4172271" y="4832557"/>
            <a:ext cx="1282500" cy="8400"/>
          </a:xfrm>
          <a:prstGeom prst="straightConnector1">
            <a:avLst/>
          </a:prstGeom>
          <a:noFill/>
          <a:ln w="9525" cap="flat" cmpd="sng">
            <a:solidFill>
              <a:srgbClr val="FF6600"/>
            </a:solidFill>
            <a:prstDash val="solid"/>
            <a:miter lim="8000"/>
            <a:headEnd type="none" w="sm" len="sm"/>
            <a:tailEnd type="triangle" w="med" len="med"/>
          </a:ln>
        </p:spPr>
      </p:cxnSp>
      <p:sp>
        <p:nvSpPr>
          <p:cNvPr id="1968" name="Google Shape;1968;p152"/>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RSAT Web forms</a:t>
            </a:r>
            <a:endParaRPr>
              <a:latin typeface="Trebuchet MS"/>
              <a:ea typeface="Trebuchet MS"/>
              <a:cs typeface="Trebuchet MS"/>
              <a:sym typeface="Trebuchet M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15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974" name="Google Shape;1974;p15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975" name="Google Shape;1975;p15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976" name="Google Shape;1976;p153"/>
          <p:cNvSpPr/>
          <p:nvPr/>
        </p:nvSpPr>
        <p:spPr>
          <a:xfrm>
            <a:off x="7069300" y="3912062"/>
            <a:ext cx="1894600" cy="317325"/>
          </a:xfrm>
          <a:prstGeom prst="flowChartProcess">
            <a:avLst/>
          </a:prstGeom>
          <a:no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Annotation</a:t>
            </a:r>
            <a:endParaRPr sz="1300">
              <a:solidFill>
                <a:srgbClr val="980000"/>
              </a:solidFill>
              <a:latin typeface="Century Schoolbook"/>
              <a:ea typeface="Century Schoolbook"/>
              <a:cs typeface="Century Schoolbook"/>
              <a:sym typeface="Century Schoolbook"/>
            </a:endParaRPr>
          </a:p>
        </p:txBody>
      </p:sp>
      <p:sp>
        <p:nvSpPr>
          <p:cNvPr id="1977" name="Google Shape;1977;p153"/>
          <p:cNvSpPr/>
          <p:nvPr/>
        </p:nvSpPr>
        <p:spPr>
          <a:xfrm>
            <a:off x="5169113" y="4534375"/>
            <a:ext cx="1894600" cy="317325"/>
          </a:xfrm>
          <a:prstGeom prst="flowChartProcess">
            <a:avLst/>
          </a:prstGeom>
          <a:solidFill>
            <a:schemeClr val="accent1"/>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lt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978" name="Google Shape;1978;p153"/>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1979" name="Google Shape;1979;p15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980" name="Google Shape;1980;p15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5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53"/>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Peak calling (bed)</a:t>
            </a:r>
            <a:endParaRPr sz="1300">
              <a:solidFill>
                <a:srgbClr val="980000"/>
              </a:solidFill>
              <a:latin typeface="Century Schoolbook"/>
              <a:ea typeface="Century Schoolbook"/>
              <a:cs typeface="Century Schoolbook"/>
              <a:sym typeface="Century Schoolbook"/>
            </a:endParaRPr>
          </a:p>
        </p:txBody>
      </p:sp>
      <p:sp>
        <p:nvSpPr>
          <p:cNvPr id="1983" name="Google Shape;1983;p15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53"/>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985" name="Google Shape;1985;p153"/>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53"/>
          <p:cNvSpPr/>
          <p:nvPr/>
        </p:nvSpPr>
        <p:spPr>
          <a:xfrm rot="10800000">
            <a:off x="5630875" y="3985075"/>
            <a:ext cx="971100" cy="497400"/>
          </a:xfrm>
          <a:prstGeom prst="leftRightUpArrow">
            <a:avLst>
              <a:gd name="adj1" fmla="val 25000"/>
              <a:gd name="adj2" fmla="val 25000"/>
              <a:gd name="adj3" fmla="val 25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7" name="Google Shape;1987;p153"/>
          <p:cNvSpPr/>
          <p:nvPr/>
        </p:nvSpPr>
        <p:spPr>
          <a:xfrm rot="10800000">
            <a:off x="6004613" y="3658537"/>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5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989" name="Google Shape;1989;p15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53"/>
          <p:cNvSpPr txBox="1">
            <a:spLocks noGrp="1"/>
          </p:cNvSpPr>
          <p:nvPr>
            <p:ph type="body" idx="1"/>
          </p:nvPr>
        </p:nvSpPr>
        <p:spPr>
          <a:xfrm>
            <a:off x="0" y="1373450"/>
            <a:ext cx="5047500" cy="11085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Motif analysis</a:t>
            </a:r>
            <a:endParaRPr/>
          </a:p>
        </p:txBody>
      </p:sp>
      <p:sp>
        <p:nvSpPr>
          <p:cNvPr id="1991" name="Google Shape;1991;p15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154"/>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Motif discovery: frequency</a:t>
            </a:r>
            <a:endParaRPr>
              <a:latin typeface="Trebuchet MS"/>
              <a:ea typeface="Trebuchet MS"/>
              <a:cs typeface="Trebuchet MS"/>
              <a:sym typeface="Trebuchet MS"/>
            </a:endParaRPr>
          </a:p>
        </p:txBody>
      </p:sp>
      <p:pic>
        <p:nvPicPr>
          <p:cNvPr id="1997" name="Google Shape;1997;p154"/>
          <p:cNvPicPr preferRelativeResize="0"/>
          <p:nvPr/>
        </p:nvPicPr>
        <p:blipFill>
          <a:blip r:embed="rId3">
            <a:alphaModFix/>
          </a:blip>
          <a:stretch>
            <a:fillRect/>
          </a:stretch>
        </p:blipFill>
        <p:spPr>
          <a:xfrm>
            <a:off x="1266175" y="1315488"/>
            <a:ext cx="6419850" cy="34956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155"/>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Motif discovery: positional bias</a:t>
            </a:r>
            <a:endParaRPr>
              <a:latin typeface="Trebuchet MS"/>
              <a:ea typeface="Trebuchet MS"/>
              <a:cs typeface="Trebuchet MS"/>
              <a:sym typeface="Trebuchet MS"/>
            </a:endParaRPr>
          </a:p>
        </p:txBody>
      </p:sp>
      <p:pic>
        <p:nvPicPr>
          <p:cNvPr id="2003" name="Google Shape;2003;p155"/>
          <p:cNvPicPr preferRelativeResize="0"/>
          <p:nvPr/>
        </p:nvPicPr>
        <p:blipFill>
          <a:blip r:embed="rId3">
            <a:alphaModFix/>
          </a:blip>
          <a:stretch>
            <a:fillRect/>
          </a:stretch>
        </p:blipFill>
        <p:spPr>
          <a:xfrm>
            <a:off x="1386238" y="1153400"/>
            <a:ext cx="6467475" cy="37719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156"/>
          <p:cNvSpPr txBox="1">
            <a:spLocks noGrp="1"/>
          </p:cNvSpPr>
          <p:nvPr>
            <p:ph type="body" idx="4294967295"/>
          </p:nvPr>
        </p:nvSpPr>
        <p:spPr>
          <a:xfrm>
            <a:off x="1143000" y="1377550"/>
            <a:ext cx="6758100" cy="33945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None/>
            </a:pPr>
            <a:r>
              <a:rPr lang="en" sz="2000" b="0" i="0" u="none" strike="noStrike" cap="none">
                <a:solidFill>
                  <a:srgbClr val="000000"/>
                </a:solidFill>
                <a:latin typeface="Arial"/>
                <a:ea typeface="Arial"/>
                <a:cs typeface="Arial"/>
                <a:sym typeface="Arial"/>
              </a:rPr>
              <a:t>ChIP-seq does not necessarily reveal </a:t>
            </a:r>
            <a:r>
              <a:rPr lang="en" sz="2000" b="1" i="0" u="none" strike="noStrike" cap="none">
                <a:solidFill>
                  <a:srgbClr val="000000"/>
                </a:solidFill>
                <a:latin typeface="Arial"/>
                <a:ea typeface="Arial"/>
                <a:cs typeface="Arial"/>
                <a:sym typeface="Arial"/>
              </a:rPr>
              <a:t>direct binding: </a:t>
            </a:r>
            <a:r>
              <a:rPr lang="en" sz="2000" i="0" u="none" strike="noStrike" cap="none">
                <a:solidFill>
                  <a:srgbClr val="000000"/>
                </a:solidFill>
                <a:latin typeface="Arial"/>
                <a:ea typeface="Arial"/>
                <a:cs typeface="Arial"/>
                <a:sym typeface="Arial"/>
              </a:rPr>
              <a:t>The motif of the targeted TF is not always found in</a:t>
            </a:r>
            <a:r>
              <a:rPr lang="en" sz="2000">
                <a:solidFill>
                  <a:srgbClr val="000000"/>
                </a:solidFill>
                <a:latin typeface="Arial"/>
                <a:ea typeface="Arial"/>
                <a:cs typeface="Arial"/>
                <a:sym typeface="Arial"/>
              </a:rPr>
              <a:t> </a:t>
            </a:r>
            <a:r>
              <a:rPr lang="en" sz="2000" i="0" u="none" strike="noStrike" cap="none">
                <a:solidFill>
                  <a:srgbClr val="000000"/>
                </a:solidFill>
                <a:latin typeface="Arial"/>
                <a:ea typeface="Arial"/>
                <a:cs typeface="Arial"/>
                <a:sym typeface="Arial"/>
              </a:rPr>
              <a:t>peaks!</a:t>
            </a:r>
            <a:endParaRPr sz="2000">
              <a:solidFill>
                <a:srgbClr val="000000"/>
              </a:solidFill>
              <a:latin typeface="Arial"/>
              <a:ea typeface="Arial"/>
              <a:cs typeface="Arial"/>
              <a:sym typeface="Arial"/>
            </a:endParaRPr>
          </a:p>
        </p:txBody>
      </p:sp>
      <p:sp>
        <p:nvSpPr>
          <p:cNvPr id="2009" name="Google Shape;2009;p156"/>
          <p:cNvSpPr/>
          <p:nvPr/>
        </p:nvSpPr>
        <p:spPr>
          <a:xfrm>
            <a:off x="1696640" y="3615927"/>
            <a:ext cx="5388900" cy="81000"/>
          </a:xfrm>
          <a:prstGeom prst="rect">
            <a:avLst/>
          </a:prstGeom>
          <a:solidFill>
            <a:srgbClr val="BFBFBF"/>
          </a:solidFill>
          <a:ln w="25400" cap="flat" cmpd="sng">
            <a:solidFill>
              <a:srgbClr val="585858"/>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56"/>
          <p:cNvSpPr/>
          <p:nvPr/>
        </p:nvSpPr>
        <p:spPr>
          <a:xfrm>
            <a:off x="2496739" y="3615927"/>
            <a:ext cx="457200" cy="81000"/>
          </a:xfrm>
          <a:prstGeom prst="rect">
            <a:avLst/>
          </a:prstGeom>
          <a:solidFill>
            <a:srgbClr val="8585FF"/>
          </a:solidFill>
          <a:ln w="25400" cap="flat" cmpd="sng">
            <a:solidFill>
              <a:srgbClr val="0000CC"/>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56"/>
          <p:cNvSpPr/>
          <p:nvPr/>
        </p:nvSpPr>
        <p:spPr>
          <a:xfrm>
            <a:off x="2496739" y="3215876"/>
            <a:ext cx="457200" cy="400200"/>
          </a:xfrm>
          <a:prstGeom prst="triangle">
            <a:avLst>
              <a:gd name="adj" fmla="val 50000"/>
            </a:avLst>
          </a:prstGeom>
          <a:solidFill>
            <a:srgbClr val="FFFFFF"/>
          </a:solidFill>
          <a:ln w="12700" cap="flat" cmpd="sng">
            <a:solidFill>
              <a:srgbClr val="002465"/>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56"/>
          <p:cNvSpPr/>
          <p:nvPr/>
        </p:nvSpPr>
        <p:spPr>
          <a:xfrm>
            <a:off x="4791075" y="3215876"/>
            <a:ext cx="429900" cy="400200"/>
          </a:xfrm>
          <a:prstGeom prst="ellipse">
            <a:avLst/>
          </a:prstGeom>
          <a:solidFill>
            <a:srgbClr val="0000CC"/>
          </a:solidFill>
          <a:ln w="12700" cap="flat" cmpd="sng">
            <a:solidFill>
              <a:srgbClr val="002465"/>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56"/>
          <p:cNvSpPr/>
          <p:nvPr/>
        </p:nvSpPr>
        <p:spPr>
          <a:xfrm>
            <a:off x="4763690" y="2815826"/>
            <a:ext cx="457200" cy="400200"/>
          </a:xfrm>
          <a:prstGeom prst="triangle">
            <a:avLst>
              <a:gd name="adj" fmla="val 50000"/>
            </a:avLst>
          </a:prstGeom>
          <a:solidFill>
            <a:srgbClr val="FFFFFF"/>
          </a:solidFill>
          <a:ln w="12700" cap="flat" cmpd="sng">
            <a:solidFill>
              <a:srgbClr val="002465"/>
            </a:solidFill>
            <a:prstDash val="solid"/>
            <a:round/>
            <a:headEnd type="none" w="sm" len="sm"/>
            <a:tailEnd type="none" w="sm" len="sm"/>
          </a:ln>
        </p:spPr>
        <p:txBody>
          <a:bodyPr spcFirstLastPara="1" wrap="square" lIns="34275" tIns="34275" rIns="34275" bIns="34275" anchor="ctr"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56"/>
          <p:cNvSpPr/>
          <p:nvPr/>
        </p:nvSpPr>
        <p:spPr>
          <a:xfrm>
            <a:off x="2178843" y="3912393"/>
            <a:ext cx="1158600" cy="2463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200" b="1" i="0" u="none" strike="noStrike" cap="none">
                <a:solidFill>
                  <a:srgbClr val="000000"/>
                </a:solidFill>
                <a:latin typeface="Calibri"/>
                <a:ea typeface="Calibri"/>
                <a:cs typeface="Calibri"/>
                <a:sym typeface="Calibri"/>
              </a:rPr>
              <a:t>Direct binding</a:t>
            </a:r>
            <a:endParaRPr/>
          </a:p>
        </p:txBody>
      </p:sp>
      <p:sp>
        <p:nvSpPr>
          <p:cNvPr id="2015" name="Google Shape;2015;p156"/>
          <p:cNvSpPr/>
          <p:nvPr/>
        </p:nvSpPr>
        <p:spPr>
          <a:xfrm>
            <a:off x="4529137" y="3924300"/>
            <a:ext cx="1272900" cy="2463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Calibri"/>
              <a:buNone/>
            </a:pPr>
            <a:r>
              <a:rPr lang="en" sz="1200" b="1" i="0" u="none" strike="noStrike" cap="none">
                <a:solidFill>
                  <a:srgbClr val="000000"/>
                </a:solidFill>
                <a:latin typeface="Calibri"/>
                <a:ea typeface="Calibri"/>
                <a:cs typeface="Calibri"/>
                <a:sym typeface="Calibri"/>
              </a:rPr>
              <a:t>Indirect binding</a:t>
            </a:r>
            <a:endParaRPr/>
          </a:p>
        </p:txBody>
      </p:sp>
      <p:cxnSp>
        <p:nvCxnSpPr>
          <p:cNvPr id="2016" name="Google Shape;2016;p156"/>
          <p:cNvCxnSpPr/>
          <p:nvPr/>
        </p:nvCxnSpPr>
        <p:spPr>
          <a:xfrm rot="10800000" flipH="1">
            <a:off x="2496739" y="2996877"/>
            <a:ext cx="1953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17" name="Google Shape;2017;p156"/>
          <p:cNvCxnSpPr/>
          <p:nvPr/>
        </p:nvCxnSpPr>
        <p:spPr>
          <a:xfrm rot="10800000">
            <a:off x="2692096" y="2996877"/>
            <a:ext cx="1404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18" name="Google Shape;2018;p156"/>
          <p:cNvCxnSpPr/>
          <p:nvPr/>
        </p:nvCxnSpPr>
        <p:spPr>
          <a:xfrm rot="10800000">
            <a:off x="2692954" y="2629002"/>
            <a:ext cx="0" cy="367800"/>
          </a:xfrm>
          <a:prstGeom prst="straightConnector1">
            <a:avLst/>
          </a:prstGeom>
          <a:noFill/>
          <a:ln w="38100" cap="flat" cmpd="sng">
            <a:solidFill>
              <a:srgbClr val="002465"/>
            </a:solidFill>
            <a:prstDash val="solid"/>
            <a:miter lim="8000"/>
            <a:headEnd type="none" w="sm" len="sm"/>
            <a:tailEnd type="none" w="sm" len="sm"/>
          </a:ln>
        </p:spPr>
      </p:cxnSp>
      <p:cxnSp>
        <p:nvCxnSpPr>
          <p:cNvPr id="2019" name="Google Shape;2019;p156"/>
          <p:cNvCxnSpPr/>
          <p:nvPr/>
        </p:nvCxnSpPr>
        <p:spPr>
          <a:xfrm rot="10800000" flipH="1">
            <a:off x="4801790" y="2673027"/>
            <a:ext cx="1953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20" name="Google Shape;2020;p156"/>
          <p:cNvCxnSpPr/>
          <p:nvPr/>
        </p:nvCxnSpPr>
        <p:spPr>
          <a:xfrm rot="10800000">
            <a:off x="4997146" y="2673027"/>
            <a:ext cx="140400" cy="219000"/>
          </a:xfrm>
          <a:prstGeom prst="straightConnector1">
            <a:avLst/>
          </a:prstGeom>
          <a:noFill/>
          <a:ln w="38100" cap="flat" cmpd="sng">
            <a:solidFill>
              <a:srgbClr val="002465"/>
            </a:solidFill>
            <a:prstDash val="solid"/>
            <a:miter lim="8000"/>
            <a:headEnd type="none" w="sm" len="sm"/>
            <a:tailEnd type="none" w="sm" len="sm"/>
          </a:ln>
        </p:spPr>
      </p:cxnSp>
      <p:cxnSp>
        <p:nvCxnSpPr>
          <p:cNvPr id="2021" name="Google Shape;2021;p156"/>
          <p:cNvCxnSpPr/>
          <p:nvPr/>
        </p:nvCxnSpPr>
        <p:spPr>
          <a:xfrm rot="10800000">
            <a:off x="4998005" y="2305153"/>
            <a:ext cx="0" cy="367800"/>
          </a:xfrm>
          <a:prstGeom prst="straightConnector1">
            <a:avLst/>
          </a:prstGeom>
          <a:noFill/>
          <a:ln w="38100" cap="flat" cmpd="sng">
            <a:solidFill>
              <a:srgbClr val="002465"/>
            </a:solidFill>
            <a:prstDash val="solid"/>
            <a:miter lim="8000"/>
            <a:headEnd type="none" w="sm" len="sm"/>
            <a:tailEnd type="none" w="sm" len="sm"/>
          </a:ln>
        </p:spPr>
      </p:cxnSp>
      <p:sp>
        <p:nvSpPr>
          <p:cNvPr id="2022" name="Google Shape;2022;p156"/>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Direct versus indirect binding</a:t>
            </a:r>
            <a:endParaRPr>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2023" name="Google Shape;2023;p156"/>
          <p:cNvPicPr preferRelativeResize="0"/>
          <p:nvPr/>
        </p:nvPicPr>
        <p:blipFill>
          <a:blip r:embed="rId3">
            <a:alphaModFix/>
          </a:blip>
          <a:stretch>
            <a:fillRect/>
          </a:stretch>
        </p:blipFill>
        <p:spPr>
          <a:xfrm>
            <a:off x="4797038" y="3575450"/>
            <a:ext cx="390525" cy="1619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157"/>
          <p:cNvSpPr txBox="1">
            <a:spLocks noGrp="1"/>
          </p:cNvSpPr>
          <p:nvPr>
            <p:ph type="title"/>
          </p:nvPr>
        </p:nvSpPr>
        <p:spPr>
          <a:xfrm>
            <a:off x="793300" y="1846050"/>
            <a:ext cx="786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Annotating peaks</a:t>
            </a:r>
            <a:endParaRPr>
              <a:latin typeface="Trebuchet MS"/>
              <a:ea typeface="Trebuchet MS"/>
              <a:cs typeface="Trebuchet MS"/>
              <a:sym typeface="Trebuchet MS"/>
            </a:endParaRPr>
          </a:p>
        </p:txBody>
      </p:sp>
      <p:sp>
        <p:nvSpPr>
          <p:cNvPr id="2029" name="Google Shape;2029;p157"/>
          <p:cNvSpPr/>
          <p:nvPr/>
        </p:nvSpPr>
        <p:spPr>
          <a:xfrm>
            <a:off x="7479001" y="4191268"/>
            <a:ext cx="1510200" cy="822900"/>
          </a:xfrm>
          <a:custGeom>
            <a:avLst/>
            <a:gdLst/>
            <a:ahLst/>
            <a:cxnLst/>
            <a:rect l="l" t="t" r="r" b="b"/>
            <a:pathLst>
              <a:path w="120000" h="120000" extrusionOk="0">
                <a:moveTo>
                  <a:pt x="11012" y="0"/>
                </a:moveTo>
                <a:cubicBezTo>
                  <a:pt x="5506" y="0"/>
                  <a:pt x="0" y="9976"/>
                  <a:pt x="0" y="19953"/>
                </a:cubicBezTo>
                <a:lnTo>
                  <a:pt x="0" y="99953"/>
                </a:lnTo>
                <a:cubicBezTo>
                  <a:pt x="0" y="109929"/>
                  <a:pt x="5506" y="119953"/>
                  <a:pt x="11012" y="119953"/>
                </a:cubicBezTo>
                <a:lnTo>
                  <a:pt x="108935" y="119953"/>
                </a:lnTo>
                <a:cubicBezTo>
                  <a:pt x="114442" y="119953"/>
                  <a:pt x="119974" y="109929"/>
                  <a:pt x="119974" y="99953"/>
                </a:cubicBezTo>
                <a:lnTo>
                  <a:pt x="119974" y="19953"/>
                </a:lnTo>
                <a:cubicBezTo>
                  <a:pt x="119974" y="9976"/>
                  <a:pt x="114442" y="0"/>
                  <a:pt x="108935" y="0"/>
                </a:cubicBezTo>
                <a:lnTo>
                  <a:pt x="11012" y="0"/>
                </a:lnTo>
              </a:path>
            </a:pathLst>
          </a:custGeom>
          <a:solidFill>
            <a:srgbClr val="FFD320"/>
          </a:solidFill>
          <a:ln>
            <a:noFill/>
          </a:ln>
        </p:spPr>
        <p:txBody>
          <a:bodyPr spcFirstLastPara="1" wrap="square" lIns="90000" tIns="45000" rIns="90000" bIns="45000" anchor="ctr" anchorCtr="0">
            <a:noAutofit/>
          </a:bodyPr>
          <a:lstStyle/>
          <a:p>
            <a:pPr marL="0" marR="0" lvl="0" indent="0" algn="ctr" rtl="0">
              <a:spcBef>
                <a:spcPts val="0"/>
              </a:spcBef>
              <a:spcAft>
                <a:spcPts val="0"/>
              </a:spcAft>
              <a:buNone/>
            </a:pPr>
            <a:r>
              <a:rPr lang="en" sz="1600" b="1" strike="noStrike">
                <a:solidFill>
                  <a:srgbClr val="4C4C4C"/>
                </a:solidFill>
                <a:latin typeface="Century Schoolbook"/>
                <a:ea typeface="Century Schoolbook"/>
                <a:cs typeface="Century Schoolbook"/>
                <a:sym typeface="Century Schoolbook"/>
              </a:rPr>
              <a:t>Annotations</a:t>
            </a:r>
            <a:endParaRPr sz="1600" b="0" strike="noStrike">
              <a:solidFill>
                <a:srgbClr val="4C4C4C"/>
              </a:solidFill>
              <a:latin typeface="Century Schoolbook"/>
              <a:ea typeface="Century Schoolbook"/>
              <a:cs typeface="Century Schoolbook"/>
              <a:sym typeface="Century Schoolboo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5"/>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Experimental design</a:t>
            </a:r>
            <a:endParaRPr>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158"/>
          <p:cNvSpPr txBox="1">
            <a:spLocks noGrp="1"/>
          </p:cNvSpPr>
          <p:nvPr>
            <p:ph type="body" idx="1"/>
          </p:nvPr>
        </p:nvSpPr>
        <p:spPr>
          <a:xfrm>
            <a:off x="374675" y="1333875"/>
            <a:ext cx="8737500" cy="3069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How are the peaks distributed on the chromosomes?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600">
              <a:solidFill>
                <a:schemeClr val="dk1"/>
              </a:solidFill>
              <a:latin typeface="Trebuchet MS"/>
              <a:ea typeface="Trebuchet MS"/>
              <a:cs typeface="Trebuchet MS"/>
              <a:sym typeface="Trebuchet MS"/>
            </a:endParaRPr>
          </a:p>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Are there genomic features (promoters, intergenic, intronic, exonic regions) enriched in the peaks?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600">
              <a:solidFill>
                <a:schemeClr val="dk1"/>
              </a:solidFill>
              <a:latin typeface="Trebuchet MS"/>
              <a:ea typeface="Trebuchet MS"/>
              <a:cs typeface="Trebuchet MS"/>
              <a:sym typeface="Trebuchet MS"/>
            </a:endParaRPr>
          </a:p>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How are the peaks distributed compared to gene structures (TSS, TTS, introns, exons)?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600">
              <a:solidFill>
                <a:schemeClr val="dk1"/>
              </a:solidFill>
              <a:latin typeface="Trebuchet MS"/>
              <a:ea typeface="Trebuchet MS"/>
              <a:cs typeface="Trebuchet MS"/>
              <a:sym typeface="Trebuchet MS"/>
            </a:endParaRPr>
          </a:p>
          <a:p>
            <a:pPr marL="457200" lvl="0" indent="-330200" algn="l" rtl="0">
              <a:spcBef>
                <a:spcPts val="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How are they distributed compared to the genes?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600">
              <a:solidFill>
                <a:schemeClr val="dk1"/>
              </a:solidFill>
              <a:latin typeface="Helvetica Neue"/>
              <a:ea typeface="Helvetica Neue"/>
              <a:cs typeface="Helvetica Neue"/>
              <a:sym typeface="Helvetica Neue"/>
            </a:endParaRPr>
          </a:p>
        </p:txBody>
      </p:sp>
      <p:sp>
        <p:nvSpPr>
          <p:cNvPr id="2035" name="Google Shape;2035;p158"/>
          <p:cNvSpPr txBox="1">
            <a:spLocks noGrp="1"/>
          </p:cNvSpPr>
          <p:nvPr>
            <p:ph type="title"/>
          </p:nvPr>
        </p:nvSpPr>
        <p:spPr>
          <a:xfrm>
            <a:off x="563825" y="445025"/>
            <a:ext cx="83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Are peaks biased towards any genomic features?</a:t>
            </a:r>
            <a:endParaRPr>
              <a:latin typeface="Trebuchet MS"/>
              <a:ea typeface="Trebuchet MS"/>
              <a:cs typeface="Trebuchet MS"/>
              <a:sym typeface="Trebuchet MS"/>
            </a:endParaRPr>
          </a:p>
        </p:txBody>
      </p:sp>
      <p:pic>
        <p:nvPicPr>
          <p:cNvPr id="2036" name="Google Shape;2036;p158"/>
          <p:cNvPicPr preferRelativeResize="0"/>
          <p:nvPr/>
        </p:nvPicPr>
        <p:blipFill rotWithShape="1">
          <a:blip r:embed="rId3">
            <a:alphaModFix/>
          </a:blip>
          <a:srcRect/>
          <a:stretch/>
        </p:blipFill>
        <p:spPr>
          <a:xfrm>
            <a:off x="6070175" y="3752600"/>
            <a:ext cx="1683000" cy="1441200"/>
          </a:xfrm>
          <a:prstGeom prst="rect">
            <a:avLst/>
          </a:prstGeom>
          <a:noFill/>
          <a:ln>
            <a:noFill/>
          </a:ln>
        </p:spPr>
      </p:pic>
      <p:pic>
        <p:nvPicPr>
          <p:cNvPr id="2037" name="Google Shape;2037;p158" descr="Screen Shot 2016-11-16 at 17.28.10.jpg"/>
          <p:cNvPicPr preferRelativeResize="0"/>
          <p:nvPr/>
        </p:nvPicPr>
        <p:blipFill>
          <a:blip r:embed="rId4">
            <a:alphaModFix/>
          </a:blip>
          <a:stretch>
            <a:fillRect/>
          </a:stretch>
        </p:blipFill>
        <p:spPr>
          <a:xfrm>
            <a:off x="563825" y="3880100"/>
            <a:ext cx="4290301" cy="11862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1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rebuchet MS"/>
              <a:buChar char="●"/>
            </a:pPr>
            <a:r>
              <a:rPr lang="en" b="1">
                <a:latin typeface="Trebuchet MS"/>
                <a:ea typeface="Trebuchet MS"/>
                <a:cs typeface="Trebuchet MS"/>
                <a:sym typeface="Trebuchet MS"/>
              </a:rPr>
              <a:t>ChIPseeker </a:t>
            </a:r>
            <a:r>
              <a:rPr lang="en">
                <a:latin typeface="Trebuchet MS"/>
                <a:ea typeface="Trebuchet MS"/>
                <a:cs typeface="Trebuchet MS"/>
                <a:sym typeface="Trebuchet MS"/>
              </a:rPr>
              <a:t>(Bioconductor) https://goo.gl/BemEsw</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b="1">
                <a:latin typeface="Trebuchet MS"/>
                <a:ea typeface="Trebuchet MS"/>
                <a:cs typeface="Trebuchet MS"/>
                <a:sym typeface="Trebuchet MS"/>
              </a:rPr>
              <a:t>bedtools</a:t>
            </a:r>
            <a:r>
              <a:rPr lang="en">
                <a:latin typeface="Trebuchet MS"/>
                <a:ea typeface="Trebuchet MS"/>
                <a:cs typeface="Trebuchet MS"/>
                <a:sym typeface="Trebuchet MS"/>
              </a:rPr>
              <a:t> </a:t>
            </a:r>
            <a:r>
              <a:rPr lang="en" b="1">
                <a:latin typeface="Trebuchet MS"/>
                <a:ea typeface="Trebuchet MS"/>
                <a:cs typeface="Trebuchet MS"/>
                <a:sym typeface="Trebuchet MS"/>
              </a:rPr>
              <a:t>annotate</a:t>
            </a:r>
            <a:r>
              <a:rPr lang="en">
                <a:latin typeface="Trebuchet MS"/>
                <a:ea typeface="Trebuchet MS"/>
                <a:cs typeface="Trebuchet MS"/>
                <a:sym typeface="Trebuchet MS"/>
              </a:rPr>
              <a:t> : </a:t>
            </a:r>
            <a:r>
              <a:rPr lang="en" u="sng">
                <a:solidFill>
                  <a:schemeClr val="hlink"/>
                </a:solidFill>
                <a:latin typeface="Trebuchet MS"/>
                <a:ea typeface="Trebuchet MS"/>
                <a:cs typeface="Trebuchet MS"/>
                <a:sym typeface="Trebuchet MS"/>
                <a:hlinkClick r:id="rId3"/>
              </a:rPr>
              <a:t>http://bedtools.readthedocs.io</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b="1">
                <a:latin typeface="Trebuchet MS"/>
                <a:ea typeface="Trebuchet MS"/>
                <a:cs typeface="Trebuchet MS"/>
                <a:sym typeface="Trebuchet MS"/>
              </a:rPr>
              <a:t>HOMER</a:t>
            </a:r>
            <a:r>
              <a:rPr lang="en">
                <a:latin typeface="Trebuchet MS"/>
                <a:ea typeface="Trebuchet MS"/>
                <a:cs typeface="Trebuchet MS"/>
                <a:sym typeface="Trebuchet MS"/>
              </a:rPr>
              <a:t> annotatePeaks.pl</a:t>
            </a:r>
            <a:endParaRPr>
              <a:latin typeface="Trebuchet MS"/>
              <a:ea typeface="Trebuchet MS"/>
              <a:cs typeface="Trebuchet MS"/>
              <a:sym typeface="Trebuchet MS"/>
            </a:endParaRPr>
          </a:p>
          <a:p>
            <a:pPr marL="0" lvl="0" indent="0" algn="l" rtl="0">
              <a:spcBef>
                <a:spcPts val="1600"/>
              </a:spcBef>
              <a:spcAft>
                <a:spcPts val="0"/>
              </a:spcAft>
              <a:buNone/>
            </a:pPr>
            <a:r>
              <a:rPr lang="en">
                <a:latin typeface="Trebuchet MS"/>
                <a:ea typeface="Trebuchet MS"/>
                <a:cs typeface="Trebuchet MS"/>
                <a:sym typeface="Trebuchet MS"/>
              </a:rPr>
              <a:t>Warning : rely on the organism annotation and assembly version</a:t>
            </a:r>
            <a:endParaRPr>
              <a:latin typeface="Trebuchet MS"/>
              <a:ea typeface="Trebuchet MS"/>
              <a:cs typeface="Trebuchet MS"/>
              <a:sym typeface="Trebuchet MS"/>
            </a:endParaRPr>
          </a:p>
          <a:p>
            <a:pPr marL="0" lvl="0" indent="0" algn="l" rtl="0">
              <a:spcBef>
                <a:spcPts val="1600"/>
              </a:spcBef>
              <a:spcAft>
                <a:spcPts val="1600"/>
              </a:spcAft>
              <a:buNone/>
            </a:pPr>
            <a:r>
              <a:rPr lang="en">
                <a:latin typeface="Trebuchet MS"/>
                <a:ea typeface="Trebuchet MS"/>
                <a:cs typeface="Trebuchet MS"/>
                <a:sym typeface="Trebuchet MS"/>
              </a:rPr>
              <a:t>=&gt; not all organisms supported by all programs !</a:t>
            </a:r>
            <a:endParaRPr>
              <a:latin typeface="Trebuchet MS"/>
              <a:ea typeface="Trebuchet MS"/>
              <a:cs typeface="Trebuchet MS"/>
              <a:sym typeface="Trebuchet MS"/>
            </a:endParaRPr>
          </a:p>
        </p:txBody>
      </p:sp>
      <p:sp>
        <p:nvSpPr>
          <p:cNvPr id="2043" name="Google Shape;2043;p159"/>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Various tools available</a:t>
            </a:r>
            <a:endParaRPr>
              <a:latin typeface="Trebuchet MS"/>
              <a:ea typeface="Trebuchet MS"/>
              <a:cs typeface="Trebuchet MS"/>
              <a:sym typeface="Trebuchet M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60"/>
          <p:cNvSpPr txBox="1">
            <a:spLocks noGrp="1"/>
          </p:cNvSpPr>
          <p:nvPr>
            <p:ph type="title"/>
          </p:nvPr>
        </p:nvSpPr>
        <p:spPr>
          <a:xfrm>
            <a:off x="563825" y="445025"/>
            <a:ext cx="83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Which are the closest genes? </a:t>
            </a:r>
            <a:endParaRPr>
              <a:latin typeface="Trebuchet MS"/>
              <a:ea typeface="Trebuchet MS"/>
              <a:cs typeface="Trebuchet MS"/>
              <a:sym typeface="Trebuchet MS"/>
            </a:endParaRPr>
          </a:p>
        </p:txBody>
      </p:sp>
      <p:pic>
        <p:nvPicPr>
          <p:cNvPr id="2049" name="Google Shape;2049;p160"/>
          <p:cNvPicPr preferRelativeResize="0"/>
          <p:nvPr/>
        </p:nvPicPr>
        <p:blipFill>
          <a:blip r:embed="rId3">
            <a:alphaModFix/>
          </a:blip>
          <a:stretch>
            <a:fillRect/>
          </a:stretch>
        </p:blipFill>
        <p:spPr>
          <a:xfrm>
            <a:off x="498550" y="1108473"/>
            <a:ext cx="5829724" cy="1576725"/>
          </a:xfrm>
          <a:prstGeom prst="rect">
            <a:avLst/>
          </a:prstGeom>
          <a:noFill/>
          <a:ln>
            <a:noFill/>
          </a:ln>
        </p:spPr>
      </p:pic>
      <p:sp>
        <p:nvSpPr>
          <p:cNvPr id="2050" name="Google Shape;2050;p160"/>
          <p:cNvSpPr txBox="1"/>
          <p:nvPr/>
        </p:nvSpPr>
        <p:spPr>
          <a:xfrm>
            <a:off x="371675" y="2685200"/>
            <a:ext cx="8692500" cy="1151400"/>
          </a:xfrm>
          <a:prstGeom prst="rect">
            <a:avLst/>
          </a:prstGeom>
          <a:noFill/>
          <a:ln>
            <a:noFill/>
          </a:ln>
        </p:spPr>
        <p:txBody>
          <a:bodyPr spcFirstLastPara="1" wrap="square" lIns="91425" tIns="91425" rIns="91425" bIns="91425" anchor="ctr" anchorCtr="0">
            <a:noAutofit/>
          </a:bodyPr>
          <a:lstStyle/>
          <a:p>
            <a:pPr marL="0" lvl="0" indent="0" algn="l" rtl="0">
              <a:lnSpc>
                <a:spcPct val="9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9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95000"/>
              </a:lnSpc>
              <a:spcBef>
                <a:spcPts val="0"/>
              </a:spcBef>
              <a:spcAft>
                <a:spcPts val="0"/>
              </a:spcAft>
              <a:buNone/>
            </a:pPr>
            <a:r>
              <a:rPr lang="en" sz="1800">
                <a:solidFill>
                  <a:schemeClr val="dk1"/>
                </a:solidFill>
                <a:latin typeface="Trebuchet MS"/>
                <a:ea typeface="Trebuchet MS"/>
                <a:cs typeface="Trebuchet MS"/>
                <a:sym typeface="Trebuchet MS"/>
              </a:rPr>
              <a:t>HOMER is a well-maintained suite of tools for functional genomics sequencing data sets. It can perform peak-calling and motif analysis, but we will use it for annotation of the peaks only.</a:t>
            </a:r>
            <a:endParaRPr sz="1800">
              <a:solidFill>
                <a:schemeClr val="dk1"/>
              </a:solidFill>
              <a:latin typeface="Trebuchet MS"/>
              <a:ea typeface="Trebuchet MS"/>
              <a:cs typeface="Trebuchet MS"/>
              <a:sym typeface="Trebuchet MS"/>
            </a:endParaRPr>
          </a:p>
          <a:p>
            <a:pPr marL="0" lvl="0" indent="0" algn="l" rtl="0">
              <a:lnSpc>
                <a:spcPct val="95000"/>
              </a:lnSpc>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61892"/>
            <a:ext cx="2753201" cy="519694"/>
          </a:xfrm>
          <a:prstGeom prst="rect">
            <a:avLst/>
          </a:prstGeom>
        </p:spPr>
        <p:txBody>
          <a:bodyPr spcFirstLastPara="1" vert="horz" wrap="square" lIns="0" tIns="10478" rIns="0" bIns="0" rtlCol="0" anchor="t" anchorCtr="0">
            <a:spAutoFit/>
          </a:bodyPr>
          <a:lstStyle/>
          <a:p>
            <a:pPr marL="9525">
              <a:spcBef>
                <a:spcPts val="83"/>
              </a:spcBef>
            </a:pPr>
            <a:r>
              <a:rPr b="1" spc="15" dirty="0">
                <a:solidFill>
                  <a:srgbClr val="000000"/>
                </a:solidFill>
              </a:rPr>
              <a:t>Peak</a:t>
            </a:r>
            <a:r>
              <a:rPr b="1" spc="-19" dirty="0">
                <a:solidFill>
                  <a:srgbClr val="000000"/>
                </a:solidFill>
              </a:rPr>
              <a:t> </a:t>
            </a:r>
            <a:r>
              <a:rPr b="1" spc="23" dirty="0"/>
              <a:t>annotation</a:t>
            </a:r>
          </a:p>
        </p:txBody>
      </p:sp>
      <p:sp>
        <p:nvSpPr>
          <p:cNvPr id="3" name="object 3"/>
          <p:cNvSpPr txBox="1"/>
          <p:nvPr/>
        </p:nvSpPr>
        <p:spPr>
          <a:xfrm>
            <a:off x="687705" y="1307210"/>
            <a:ext cx="7753826" cy="2024465"/>
          </a:xfrm>
          <a:prstGeom prst="rect">
            <a:avLst/>
          </a:prstGeom>
        </p:spPr>
        <p:txBody>
          <a:bodyPr vert="horz" wrap="square" lIns="0" tIns="91440" rIns="0" bIns="0" rtlCol="0">
            <a:spAutoFit/>
          </a:bodyPr>
          <a:lstStyle/>
          <a:p>
            <a:pPr marL="180975" marR="106204" indent="-171450">
              <a:lnSpc>
                <a:spcPct val="70000"/>
              </a:lnSpc>
              <a:spcBef>
                <a:spcPts val="720"/>
              </a:spcBef>
              <a:buFont typeface="Arial"/>
              <a:buChar char="•"/>
              <a:tabLst>
                <a:tab pos="180975" algn="l"/>
              </a:tabLst>
            </a:pPr>
            <a:r>
              <a:rPr sz="1800" spc="-4" dirty="0">
                <a:latin typeface="Calibri"/>
                <a:cs typeface="Calibri"/>
              </a:rPr>
              <a:t>Goal:</a:t>
            </a:r>
            <a:r>
              <a:rPr sz="1800" spc="-8" dirty="0">
                <a:latin typeface="Calibri"/>
                <a:cs typeface="Calibri"/>
              </a:rPr>
              <a:t> </a:t>
            </a:r>
            <a:r>
              <a:rPr sz="1800" spc="-4" dirty="0">
                <a:latin typeface="Calibri"/>
                <a:cs typeface="Calibri"/>
              </a:rPr>
              <a:t>assigning </a:t>
            </a:r>
            <a:r>
              <a:rPr sz="1800" dirty="0">
                <a:latin typeface="Calibri"/>
                <a:cs typeface="Calibri"/>
              </a:rPr>
              <a:t>a</a:t>
            </a:r>
            <a:r>
              <a:rPr sz="1800" spc="-4" dirty="0">
                <a:latin typeface="Calibri"/>
                <a:cs typeface="Calibri"/>
              </a:rPr>
              <a:t> </a:t>
            </a:r>
            <a:r>
              <a:rPr sz="1800" dirty="0">
                <a:latin typeface="Calibri"/>
                <a:cs typeface="Calibri"/>
              </a:rPr>
              <a:t>peak</a:t>
            </a:r>
            <a:r>
              <a:rPr sz="1800" spc="-4" dirty="0">
                <a:latin typeface="Calibri"/>
                <a:cs typeface="Calibri"/>
              </a:rPr>
              <a:t> </a:t>
            </a:r>
            <a:r>
              <a:rPr sz="1800" spc="-11" dirty="0">
                <a:latin typeface="Calibri"/>
                <a:cs typeface="Calibri"/>
              </a:rPr>
              <a:t>to</a:t>
            </a:r>
            <a:r>
              <a:rPr sz="1800" spc="-4" dirty="0">
                <a:latin typeface="Calibri"/>
                <a:cs typeface="Calibri"/>
              </a:rPr>
              <a:t> one</a:t>
            </a:r>
            <a:r>
              <a:rPr sz="1800" dirty="0">
                <a:latin typeface="Calibri"/>
                <a:cs typeface="Calibri"/>
              </a:rPr>
              <a:t> </a:t>
            </a:r>
            <a:r>
              <a:rPr sz="1800" spc="-4" dirty="0">
                <a:latin typeface="Calibri"/>
                <a:cs typeface="Calibri"/>
              </a:rPr>
              <a:t>or</a:t>
            </a:r>
            <a:r>
              <a:rPr sz="1800" dirty="0">
                <a:latin typeface="Calibri"/>
                <a:cs typeface="Calibri"/>
              </a:rPr>
              <a:t> </a:t>
            </a:r>
            <a:r>
              <a:rPr sz="1800" spc="-11" dirty="0">
                <a:latin typeface="Calibri"/>
                <a:cs typeface="Calibri"/>
              </a:rPr>
              <a:t>many</a:t>
            </a:r>
            <a:r>
              <a:rPr sz="1800" dirty="0">
                <a:latin typeface="Calibri"/>
                <a:cs typeface="Calibri"/>
              </a:rPr>
              <a:t> </a:t>
            </a:r>
            <a:r>
              <a:rPr sz="1800" spc="-4" dirty="0">
                <a:latin typeface="Calibri"/>
                <a:cs typeface="Calibri"/>
              </a:rPr>
              <a:t>genome</a:t>
            </a:r>
            <a:r>
              <a:rPr sz="1800" dirty="0">
                <a:latin typeface="Calibri"/>
                <a:cs typeface="Calibri"/>
              </a:rPr>
              <a:t> </a:t>
            </a:r>
            <a:r>
              <a:rPr sz="1800" spc="-11" dirty="0">
                <a:latin typeface="Calibri"/>
                <a:cs typeface="Calibri"/>
              </a:rPr>
              <a:t>features</a:t>
            </a:r>
            <a:r>
              <a:rPr sz="1800" spc="-4" dirty="0">
                <a:latin typeface="Calibri"/>
                <a:cs typeface="Calibri"/>
              </a:rPr>
              <a:t> </a:t>
            </a:r>
            <a:r>
              <a:rPr sz="1800" spc="-8" dirty="0">
                <a:latin typeface="Calibri"/>
                <a:cs typeface="Calibri"/>
              </a:rPr>
              <a:t>(genes/transcripts)</a:t>
            </a:r>
            <a:r>
              <a:rPr sz="1800" spc="-4" dirty="0">
                <a:latin typeface="Calibri"/>
                <a:cs typeface="Calibri"/>
              </a:rPr>
              <a:t> </a:t>
            </a:r>
            <a:r>
              <a:rPr sz="1800" spc="-11" dirty="0">
                <a:latin typeface="Calibri"/>
                <a:cs typeface="Calibri"/>
              </a:rPr>
              <a:t>to </a:t>
            </a:r>
            <a:r>
              <a:rPr sz="1800" spc="-8" dirty="0">
                <a:latin typeface="Calibri"/>
                <a:cs typeface="Calibri"/>
              </a:rPr>
              <a:t> </a:t>
            </a:r>
            <a:r>
              <a:rPr sz="1800" spc="-11" dirty="0">
                <a:latin typeface="Calibri"/>
                <a:cs typeface="Calibri"/>
              </a:rPr>
              <a:t>understand</a:t>
            </a:r>
            <a:r>
              <a:rPr sz="1800" dirty="0">
                <a:latin typeface="Calibri"/>
                <a:cs typeface="Calibri"/>
              </a:rPr>
              <a:t> </a:t>
            </a:r>
            <a:r>
              <a:rPr sz="1800" spc="-4" dirty="0">
                <a:latin typeface="Calibri"/>
                <a:cs typeface="Calibri"/>
              </a:rPr>
              <a:t>which</a:t>
            </a:r>
            <a:r>
              <a:rPr sz="1800" spc="4" dirty="0">
                <a:latin typeface="Calibri"/>
                <a:cs typeface="Calibri"/>
              </a:rPr>
              <a:t> </a:t>
            </a:r>
            <a:r>
              <a:rPr sz="1800" spc="-4" dirty="0">
                <a:latin typeface="Calibri"/>
                <a:cs typeface="Calibri"/>
              </a:rPr>
              <a:t>genes </a:t>
            </a:r>
            <a:r>
              <a:rPr sz="1800" spc="-11" dirty="0">
                <a:latin typeface="Calibri"/>
                <a:cs typeface="Calibri"/>
              </a:rPr>
              <a:t>are</a:t>
            </a:r>
            <a:r>
              <a:rPr sz="1800" spc="8" dirty="0">
                <a:latin typeface="Calibri"/>
                <a:cs typeface="Calibri"/>
              </a:rPr>
              <a:t> </a:t>
            </a:r>
            <a:r>
              <a:rPr sz="1800" spc="-4" dirty="0">
                <a:latin typeface="Calibri"/>
                <a:cs typeface="Calibri"/>
              </a:rPr>
              <a:t>possibly</a:t>
            </a:r>
            <a:r>
              <a:rPr sz="1800" dirty="0">
                <a:latin typeface="Calibri"/>
                <a:cs typeface="Calibri"/>
              </a:rPr>
              <a:t> </a:t>
            </a:r>
            <a:r>
              <a:rPr sz="1800" spc="-11" dirty="0">
                <a:latin typeface="Calibri"/>
                <a:cs typeface="Calibri"/>
              </a:rPr>
              <a:t>regulated</a:t>
            </a:r>
            <a:r>
              <a:rPr sz="1800" spc="4" dirty="0">
                <a:latin typeface="Calibri"/>
                <a:cs typeface="Calibri"/>
              </a:rPr>
              <a:t> </a:t>
            </a:r>
            <a:r>
              <a:rPr sz="1800" spc="-8" dirty="0">
                <a:latin typeface="Calibri"/>
                <a:cs typeface="Calibri"/>
              </a:rPr>
              <a:t>by</a:t>
            </a:r>
            <a:r>
              <a:rPr sz="1800" spc="4" dirty="0">
                <a:latin typeface="Calibri"/>
                <a:cs typeface="Calibri"/>
              </a:rPr>
              <a:t> </a:t>
            </a:r>
            <a:r>
              <a:rPr sz="1800" spc="-4" dirty="0">
                <a:latin typeface="Calibri"/>
                <a:cs typeface="Calibri"/>
              </a:rPr>
              <a:t>the</a:t>
            </a:r>
            <a:r>
              <a:rPr sz="1800" dirty="0">
                <a:latin typeface="Calibri"/>
                <a:cs typeface="Calibri"/>
              </a:rPr>
              <a:t> </a:t>
            </a:r>
            <a:r>
              <a:rPr sz="1800" spc="-11" dirty="0">
                <a:latin typeface="Calibri"/>
                <a:cs typeface="Calibri"/>
              </a:rPr>
              <a:t>protein</a:t>
            </a:r>
            <a:r>
              <a:rPr sz="1800" spc="4" dirty="0">
                <a:latin typeface="Calibri"/>
                <a:cs typeface="Calibri"/>
              </a:rPr>
              <a:t> </a:t>
            </a:r>
            <a:r>
              <a:rPr sz="1800" spc="-4" dirty="0">
                <a:latin typeface="Calibri"/>
                <a:cs typeface="Calibri"/>
              </a:rPr>
              <a:t>of</a:t>
            </a:r>
            <a:r>
              <a:rPr sz="1800" dirty="0">
                <a:latin typeface="Calibri"/>
                <a:cs typeface="Calibri"/>
              </a:rPr>
              <a:t> </a:t>
            </a:r>
            <a:r>
              <a:rPr sz="1800" spc="-11" dirty="0">
                <a:latin typeface="Calibri"/>
                <a:cs typeface="Calibri"/>
              </a:rPr>
              <a:t>interest</a:t>
            </a:r>
            <a:r>
              <a:rPr sz="1800" dirty="0">
                <a:latin typeface="Calibri"/>
                <a:cs typeface="Calibri"/>
              </a:rPr>
              <a:t> </a:t>
            </a:r>
            <a:r>
              <a:rPr sz="1800" spc="-4" dirty="0">
                <a:latin typeface="Calibri"/>
                <a:cs typeface="Calibri"/>
              </a:rPr>
              <a:t>binding</a:t>
            </a:r>
            <a:endParaRPr sz="1800">
              <a:latin typeface="Calibri"/>
              <a:cs typeface="Calibri"/>
            </a:endParaRPr>
          </a:p>
          <a:p>
            <a:pPr marL="180975" marR="188119" indent="-171450">
              <a:lnSpc>
                <a:spcPct val="72500"/>
              </a:lnSpc>
              <a:spcBef>
                <a:spcPts val="686"/>
              </a:spcBef>
              <a:buFont typeface="Arial"/>
              <a:buChar char="•"/>
              <a:tabLst>
                <a:tab pos="180975" algn="l"/>
              </a:tabLst>
            </a:pPr>
            <a:r>
              <a:rPr sz="1800" dirty="0">
                <a:latin typeface="Calibri"/>
                <a:cs typeface="Calibri"/>
              </a:rPr>
              <a:t>The </a:t>
            </a:r>
            <a:r>
              <a:rPr sz="1800" spc="-4" dirty="0">
                <a:latin typeface="Calibri"/>
                <a:cs typeface="Calibri"/>
              </a:rPr>
              <a:t>name</a:t>
            </a:r>
            <a:r>
              <a:rPr sz="1800" spc="4" dirty="0">
                <a:latin typeface="Calibri"/>
                <a:cs typeface="Calibri"/>
              </a:rPr>
              <a:t> </a:t>
            </a:r>
            <a:r>
              <a:rPr sz="1800" spc="-4" dirty="0">
                <a:latin typeface="Calibri"/>
                <a:cs typeface="Calibri"/>
              </a:rPr>
              <a:t>of</a:t>
            </a:r>
            <a:r>
              <a:rPr sz="1800" dirty="0">
                <a:latin typeface="Calibri"/>
                <a:cs typeface="Calibri"/>
              </a:rPr>
              <a:t> </a:t>
            </a:r>
            <a:r>
              <a:rPr sz="1800" spc="-4" dirty="0">
                <a:latin typeface="Calibri"/>
                <a:cs typeface="Calibri"/>
              </a:rPr>
              <a:t>the</a:t>
            </a:r>
            <a:r>
              <a:rPr sz="1800" spc="4" dirty="0">
                <a:latin typeface="Calibri"/>
                <a:cs typeface="Calibri"/>
              </a:rPr>
              <a:t> </a:t>
            </a:r>
            <a:r>
              <a:rPr sz="1800" spc="-4" dirty="0">
                <a:latin typeface="Calibri"/>
                <a:cs typeface="Calibri"/>
              </a:rPr>
              <a:t>gene</a:t>
            </a:r>
            <a:r>
              <a:rPr sz="1800" spc="4" dirty="0">
                <a:latin typeface="Calibri"/>
                <a:cs typeface="Calibri"/>
              </a:rPr>
              <a:t> </a:t>
            </a:r>
            <a:r>
              <a:rPr sz="1800" spc="-4" dirty="0">
                <a:latin typeface="Calibri"/>
                <a:cs typeface="Calibri"/>
              </a:rPr>
              <a:t>is</a:t>
            </a:r>
            <a:r>
              <a:rPr sz="1800" spc="-8" dirty="0">
                <a:latin typeface="Calibri"/>
                <a:cs typeface="Calibri"/>
              </a:rPr>
              <a:t> important</a:t>
            </a:r>
            <a:r>
              <a:rPr sz="1800" spc="-4" dirty="0">
                <a:latin typeface="Calibri"/>
                <a:cs typeface="Calibri"/>
              </a:rPr>
              <a:t> </a:t>
            </a:r>
            <a:r>
              <a:rPr sz="1800" dirty="0">
                <a:latin typeface="Calibri"/>
                <a:cs typeface="Calibri"/>
              </a:rPr>
              <a:t>as</a:t>
            </a:r>
            <a:r>
              <a:rPr sz="1800" spc="-8" dirty="0">
                <a:latin typeface="Calibri"/>
                <a:cs typeface="Calibri"/>
              </a:rPr>
              <a:t> well</a:t>
            </a:r>
            <a:r>
              <a:rPr sz="1800" spc="-4" dirty="0">
                <a:latin typeface="Calibri"/>
                <a:cs typeface="Calibri"/>
              </a:rPr>
              <a:t> </a:t>
            </a:r>
            <a:r>
              <a:rPr sz="1800" dirty="0">
                <a:latin typeface="Calibri"/>
                <a:cs typeface="Calibri"/>
              </a:rPr>
              <a:t>as</a:t>
            </a:r>
            <a:r>
              <a:rPr sz="1800" spc="-4" dirty="0">
                <a:latin typeface="Calibri"/>
                <a:cs typeface="Calibri"/>
              </a:rPr>
              <a:t> the</a:t>
            </a:r>
            <a:r>
              <a:rPr sz="1800" dirty="0">
                <a:latin typeface="Calibri"/>
                <a:cs typeface="Calibri"/>
              </a:rPr>
              <a:t> </a:t>
            </a:r>
            <a:r>
              <a:rPr sz="1800" spc="-8" dirty="0">
                <a:latin typeface="Calibri"/>
                <a:cs typeface="Calibri"/>
              </a:rPr>
              <a:t>genic</a:t>
            </a:r>
            <a:r>
              <a:rPr sz="1800" spc="-4" dirty="0">
                <a:latin typeface="Calibri"/>
                <a:cs typeface="Calibri"/>
              </a:rPr>
              <a:t> </a:t>
            </a:r>
            <a:r>
              <a:rPr sz="1800" spc="-8" dirty="0">
                <a:latin typeface="Calibri"/>
                <a:cs typeface="Calibri"/>
              </a:rPr>
              <a:t>region</a:t>
            </a:r>
            <a:r>
              <a:rPr sz="1800" dirty="0">
                <a:latin typeface="Calibri"/>
                <a:cs typeface="Calibri"/>
              </a:rPr>
              <a:t> </a:t>
            </a:r>
            <a:r>
              <a:rPr sz="1800" spc="-8" dirty="0">
                <a:latin typeface="Calibri"/>
                <a:cs typeface="Calibri"/>
              </a:rPr>
              <a:t>where</a:t>
            </a:r>
            <a:r>
              <a:rPr sz="1800" dirty="0">
                <a:latin typeface="Calibri"/>
                <a:cs typeface="Calibri"/>
              </a:rPr>
              <a:t> </a:t>
            </a:r>
            <a:r>
              <a:rPr sz="1800" spc="-4" dirty="0">
                <a:latin typeface="Calibri"/>
                <a:cs typeface="Calibri"/>
              </a:rPr>
              <a:t>the</a:t>
            </a:r>
            <a:r>
              <a:rPr sz="1800" spc="4" dirty="0">
                <a:latin typeface="Calibri"/>
                <a:cs typeface="Calibri"/>
              </a:rPr>
              <a:t> </a:t>
            </a:r>
            <a:r>
              <a:rPr sz="1800" dirty="0">
                <a:latin typeface="Calibri"/>
                <a:cs typeface="Calibri"/>
              </a:rPr>
              <a:t>peak</a:t>
            </a:r>
            <a:r>
              <a:rPr sz="1800" spc="-8" dirty="0">
                <a:latin typeface="Calibri"/>
                <a:cs typeface="Calibri"/>
              </a:rPr>
              <a:t> </a:t>
            </a:r>
            <a:r>
              <a:rPr sz="1800" spc="-4" dirty="0">
                <a:latin typeface="Calibri"/>
                <a:cs typeface="Calibri"/>
              </a:rPr>
              <a:t>is </a:t>
            </a:r>
            <a:r>
              <a:rPr sz="1800" spc="-394" dirty="0">
                <a:latin typeface="Calibri"/>
                <a:cs typeface="Calibri"/>
              </a:rPr>
              <a:t> </a:t>
            </a:r>
            <a:r>
              <a:rPr sz="1800" spc="-11" dirty="0">
                <a:latin typeface="Calibri"/>
                <a:cs typeface="Calibri"/>
              </a:rPr>
              <a:t>located</a:t>
            </a:r>
            <a:endParaRPr sz="1800">
              <a:latin typeface="Calibri"/>
              <a:cs typeface="Calibri"/>
            </a:endParaRPr>
          </a:p>
          <a:p>
            <a:pPr marL="180975" indent="-171450">
              <a:lnSpc>
                <a:spcPts val="2059"/>
              </a:lnSpc>
              <a:spcBef>
                <a:spcPts val="90"/>
              </a:spcBef>
              <a:buFont typeface="Arial"/>
              <a:buChar char="•"/>
              <a:tabLst>
                <a:tab pos="180975" algn="l"/>
              </a:tabLst>
            </a:pPr>
            <a:r>
              <a:rPr sz="1800" spc="-8" dirty="0">
                <a:latin typeface="Calibri"/>
                <a:cs typeface="Calibri"/>
              </a:rPr>
              <a:t>Example</a:t>
            </a:r>
            <a:r>
              <a:rPr sz="1800" spc="-15" dirty="0">
                <a:latin typeface="Calibri"/>
                <a:cs typeface="Calibri"/>
              </a:rPr>
              <a:t> </a:t>
            </a:r>
            <a:r>
              <a:rPr sz="1800" spc="-4" dirty="0">
                <a:latin typeface="Calibri"/>
                <a:cs typeface="Calibri"/>
              </a:rPr>
              <a:t>of</a:t>
            </a:r>
            <a:r>
              <a:rPr sz="1800" spc="-8" dirty="0">
                <a:latin typeface="Calibri"/>
                <a:cs typeface="Calibri"/>
              </a:rPr>
              <a:t> </a:t>
            </a:r>
            <a:r>
              <a:rPr sz="1800" spc="-4" dirty="0">
                <a:latin typeface="Calibri"/>
                <a:cs typeface="Calibri"/>
              </a:rPr>
              <a:t>Homer</a:t>
            </a:r>
            <a:r>
              <a:rPr sz="1800" spc="-11" dirty="0">
                <a:latin typeface="Calibri"/>
                <a:cs typeface="Calibri"/>
              </a:rPr>
              <a:t> </a:t>
            </a:r>
            <a:r>
              <a:rPr sz="1800" spc="-8" dirty="0">
                <a:latin typeface="Calibri"/>
                <a:cs typeface="Calibri"/>
              </a:rPr>
              <a:t>tools:</a:t>
            </a:r>
            <a:endParaRPr sz="1800">
              <a:latin typeface="Calibri"/>
              <a:cs typeface="Calibri"/>
            </a:endParaRPr>
          </a:p>
          <a:p>
            <a:pPr marL="523875" marR="116205" lvl="1" indent="-171450">
              <a:lnSpc>
                <a:spcPct val="71000"/>
              </a:lnSpc>
              <a:spcBef>
                <a:spcPts val="420"/>
              </a:spcBef>
              <a:buFont typeface="Arial"/>
              <a:buChar char="•"/>
              <a:tabLst>
                <a:tab pos="523399" algn="l"/>
                <a:tab pos="523875" algn="l"/>
              </a:tabLst>
            </a:pPr>
            <a:r>
              <a:rPr sz="1500" spc="-4" dirty="0">
                <a:latin typeface="Calibri"/>
                <a:cs typeface="Calibri"/>
              </a:rPr>
              <a:t>Determines</a:t>
            </a:r>
            <a:r>
              <a:rPr sz="1500" dirty="0">
                <a:latin typeface="Calibri"/>
                <a:cs typeface="Calibri"/>
              </a:rPr>
              <a:t> the </a:t>
            </a:r>
            <a:r>
              <a:rPr sz="1500" spc="-8" dirty="0">
                <a:latin typeface="Calibri"/>
                <a:cs typeface="Calibri"/>
              </a:rPr>
              <a:t>distance</a:t>
            </a:r>
            <a:r>
              <a:rPr sz="1500" spc="4" dirty="0">
                <a:latin typeface="Calibri"/>
                <a:cs typeface="Calibri"/>
              </a:rPr>
              <a:t> </a:t>
            </a:r>
            <a:r>
              <a:rPr sz="1500" spc="-8" dirty="0">
                <a:latin typeface="Calibri"/>
                <a:cs typeface="Calibri"/>
              </a:rPr>
              <a:t>to </a:t>
            </a:r>
            <a:r>
              <a:rPr sz="1500" dirty="0">
                <a:latin typeface="Calibri"/>
                <a:cs typeface="Calibri"/>
              </a:rPr>
              <a:t>the </a:t>
            </a:r>
            <a:r>
              <a:rPr sz="1500" spc="-8" dirty="0">
                <a:latin typeface="Calibri"/>
                <a:cs typeface="Calibri"/>
              </a:rPr>
              <a:t>nearest</a:t>
            </a:r>
            <a:r>
              <a:rPr sz="1500" spc="4" dirty="0">
                <a:latin typeface="Calibri"/>
                <a:cs typeface="Calibri"/>
              </a:rPr>
              <a:t> </a:t>
            </a:r>
            <a:r>
              <a:rPr sz="1500" spc="-11" dirty="0">
                <a:latin typeface="Calibri"/>
                <a:cs typeface="Calibri"/>
              </a:rPr>
              <a:t>Transcription</a:t>
            </a:r>
            <a:r>
              <a:rPr sz="1500" spc="-4" dirty="0">
                <a:latin typeface="Calibri"/>
                <a:cs typeface="Calibri"/>
              </a:rPr>
              <a:t> Start</a:t>
            </a:r>
            <a:r>
              <a:rPr sz="1500" dirty="0">
                <a:latin typeface="Calibri"/>
                <a:cs typeface="Calibri"/>
              </a:rPr>
              <a:t> </a:t>
            </a:r>
            <a:r>
              <a:rPr sz="1500" spc="-4" dirty="0">
                <a:latin typeface="Calibri"/>
                <a:cs typeface="Calibri"/>
              </a:rPr>
              <a:t>Site</a:t>
            </a:r>
            <a:r>
              <a:rPr sz="1500" spc="4" dirty="0">
                <a:latin typeface="Calibri"/>
                <a:cs typeface="Calibri"/>
              </a:rPr>
              <a:t> </a:t>
            </a:r>
            <a:r>
              <a:rPr sz="1500" dirty="0">
                <a:latin typeface="Calibri"/>
                <a:cs typeface="Calibri"/>
              </a:rPr>
              <a:t>(TSS) </a:t>
            </a:r>
            <a:r>
              <a:rPr sz="1500" spc="-4" dirty="0">
                <a:latin typeface="Calibri"/>
                <a:cs typeface="Calibri"/>
              </a:rPr>
              <a:t>and </a:t>
            </a:r>
            <a:r>
              <a:rPr sz="1500" dirty="0">
                <a:latin typeface="Calibri"/>
                <a:cs typeface="Calibri"/>
              </a:rPr>
              <a:t>assigns</a:t>
            </a:r>
            <a:r>
              <a:rPr sz="1500" spc="4" dirty="0">
                <a:latin typeface="Calibri"/>
                <a:cs typeface="Calibri"/>
              </a:rPr>
              <a:t> </a:t>
            </a:r>
            <a:r>
              <a:rPr sz="1500" dirty="0">
                <a:latin typeface="Calibri"/>
                <a:cs typeface="Calibri"/>
              </a:rPr>
              <a:t>the </a:t>
            </a:r>
            <a:r>
              <a:rPr sz="1500" spc="-4" dirty="0">
                <a:latin typeface="Calibri"/>
                <a:cs typeface="Calibri"/>
              </a:rPr>
              <a:t>peak</a:t>
            </a:r>
            <a:r>
              <a:rPr sz="1500" dirty="0">
                <a:latin typeface="Calibri"/>
                <a:cs typeface="Calibri"/>
              </a:rPr>
              <a:t> </a:t>
            </a:r>
            <a:r>
              <a:rPr sz="1500" spc="-8" dirty="0">
                <a:latin typeface="Calibri"/>
                <a:cs typeface="Calibri"/>
              </a:rPr>
              <a:t>to </a:t>
            </a:r>
            <a:r>
              <a:rPr sz="1500" spc="-326" dirty="0">
                <a:latin typeface="Calibri"/>
                <a:cs typeface="Calibri"/>
              </a:rPr>
              <a:t> </a:t>
            </a:r>
            <a:r>
              <a:rPr sz="1500" spc="-4" dirty="0">
                <a:latin typeface="Calibri"/>
                <a:cs typeface="Calibri"/>
              </a:rPr>
              <a:t>that </a:t>
            </a:r>
            <a:r>
              <a:rPr sz="1500" spc="-8" dirty="0">
                <a:latin typeface="Calibri"/>
                <a:cs typeface="Calibri"/>
              </a:rPr>
              <a:t>gene</a:t>
            </a:r>
            <a:endParaRPr sz="1500">
              <a:latin typeface="Calibri"/>
              <a:cs typeface="Calibri"/>
            </a:endParaRPr>
          </a:p>
          <a:p>
            <a:pPr marL="523875" marR="3810" lvl="1" indent="-171450">
              <a:lnSpc>
                <a:spcPct val="71000"/>
              </a:lnSpc>
              <a:spcBef>
                <a:spcPts val="360"/>
              </a:spcBef>
              <a:buFont typeface="Arial"/>
              <a:buChar char="•"/>
              <a:tabLst>
                <a:tab pos="523399" algn="l"/>
                <a:tab pos="523875" algn="l"/>
              </a:tabLst>
            </a:pPr>
            <a:r>
              <a:rPr sz="1500" spc="-4" dirty="0">
                <a:latin typeface="Calibri"/>
                <a:cs typeface="Calibri"/>
              </a:rPr>
              <a:t>Determines</a:t>
            </a:r>
            <a:r>
              <a:rPr sz="1500" dirty="0">
                <a:latin typeface="Calibri"/>
                <a:cs typeface="Calibri"/>
              </a:rPr>
              <a:t> the </a:t>
            </a:r>
            <a:r>
              <a:rPr sz="1500" spc="-4" dirty="0">
                <a:latin typeface="Calibri"/>
                <a:cs typeface="Calibri"/>
              </a:rPr>
              <a:t>genomic</a:t>
            </a:r>
            <a:r>
              <a:rPr sz="1500" dirty="0">
                <a:latin typeface="Calibri"/>
                <a:cs typeface="Calibri"/>
              </a:rPr>
              <a:t> </a:t>
            </a:r>
            <a:r>
              <a:rPr sz="1500" spc="-4" dirty="0">
                <a:latin typeface="Calibri"/>
                <a:cs typeface="Calibri"/>
              </a:rPr>
              <a:t>annotation of</a:t>
            </a:r>
            <a:r>
              <a:rPr sz="1500" dirty="0">
                <a:latin typeface="Calibri"/>
                <a:cs typeface="Calibri"/>
              </a:rPr>
              <a:t> the </a:t>
            </a:r>
            <a:r>
              <a:rPr sz="1500" spc="-8" dirty="0">
                <a:latin typeface="Calibri"/>
                <a:cs typeface="Calibri"/>
              </a:rPr>
              <a:t>region</a:t>
            </a:r>
            <a:r>
              <a:rPr sz="1500" dirty="0">
                <a:latin typeface="Calibri"/>
                <a:cs typeface="Calibri"/>
              </a:rPr>
              <a:t> </a:t>
            </a:r>
            <a:r>
              <a:rPr sz="1500" b="1" spc="-4" dirty="0">
                <a:solidFill>
                  <a:srgbClr val="ED7D31"/>
                </a:solidFill>
                <a:latin typeface="Calibri"/>
                <a:cs typeface="Calibri"/>
              </a:rPr>
              <a:t>occupied by</a:t>
            </a:r>
            <a:r>
              <a:rPr sz="1500" b="1" dirty="0">
                <a:solidFill>
                  <a:srgbClr val="ED7D31"/>
                </a:solidFill>
                <a:latin typeface="Calibri"/>
                <a:cs typeface="Calibri"/>
              </a:rPr>
              <a:t> </a:t>
            </a:r>
            <a:r>
              <a:rPr sz="1500" b="1" spc="-4" dirty="0">
                <a:solidFill>
                  <a:srgbClr val="ED7D31"/>
                </a:solidFill>
                <a:latin typeface="Calibri"/>
                <a:cs typeface="Calibri"/>
              </a:rPr>
              <a:t>the</a:t>
            </a:r>
            <a:r>
              <a:rPr sz="1500" b="1" dirty="0">
                <a:solidFill>
                  <a:srgbClr val="ED7D31"/>
                </a:solidFill>
                <a:latin typeface="Calibri"/>
                <a:cs typeface="Calibri"/>
              </a:rPr>
              <a:t> </a:t>
            </a:r>
            <a:r>
              <a:rPr sz="1500" b="1" spc="-8" dirty="0">
                <a:solidFill>
                  <a:srgbClr val="ED7D31"/>
                </a:solidFill>
                <a:latin typeface="Calibri"/>
                <a:cs typeface="Calibri"/>
              </a:rPr>
              <a:t>center</a:t>
            </a:r>
            <a:r>
              <a:rPr sz="1500" b="1" spc="-4" dirty="0">
                <a:solidFill>
                  <a:srgbClr val="ED7D31"/>
                </a:solidFill>
                <a:latin typeface="Calibri"/>
                <a:cs typeface="Calibri"/>
              </a:rPr>
              <a:t> </a:t>
            </a:r>
            <a:r>
              <a:rPr sz="1500" spc="-4" dirty="0">
                <a:latin typeface="Calibri"/>
                <a:cs typeface="Calibri"/>
              </a:rPr>
              <a:t>of </a:t>
            </a:r>
            <a:r>
              <a:rPr sz="1500" dirty="0">
                <a:latin typeface="Calibri"/>
                <a:cs typeface="Calibri"/>
              </a:rPr>
              <a:t>the </a:t>
            </a:r>
            <a:r>
              <a:rPr sz="1500" spc="-4" dirty="0">
                <a:latin typeface="Calibri"/>
                <a:cs typeface="Calibri"/>
              </a:rPr>
              <a:t>peak/region. </a:t>
            </a:r>
            <a:r>
              <a:rPr sz="1500" spc="-326" dirty="0">
                <a:latin typeface="Calibri"/>
                <a:cs typeface="Calibri"/>
              </a:rPr>
              <a:t> </a:t>
            </a:r>
            <a:r>
              <a:rPr sz="1500" spc="-4" dirty="0">
                <a:latin typeface="Calibri"/>
                <a:cs typeface="Calibri"/>
              </a:rPr>
              <a:t>Possible genomic</a:t>
            </a:r>
            <a:r>
              <a:rPr sz="1500" dirty="0">
                <a:latin typeface="Calibri"/>
                <a:cs typeface="Calibri"/>
              </a:rPr>
              <a:t> </a:t>
            </a:r>
            <a:r>
              <a:rPr sz="1500" spc="-8" dirty="0">
                <a:latin typeface="Calibri"/>
                <a:cs typeface="Calibri"/>
              </a:rPr>
              <a:t>annotation:</a:t>
            </a:r>
            <a:endParaRPr sz="1500">
              <a:latin typeface="Calibri"/>
              <a:cs typeface="Calibri"/>
            </a:endParaRPr>
          </a:p>
        </p:txBody>
      </p:sp>
      <p:sp>
        <p:nvSpPr>
          <p:cNvPr id="4" name="object 4"/>
          <p:cNvSpPr txBox="1"/>
          <p:nvPr/>
        </p:nvSpPr>
        <p:spPr>
          <a:xfrm>
            <a:off x="8319612" y="4816222"/>
            <a:ext cx="135731" cy="148117"/>
          </a:xfrm>
          <a:prstGeom prst="rect">
            <a:avLst/>
          </a:prstGeom>
        </p:spPr>
        <p:txBody>
          <a:bodyPr vert="horz" wrap="square" lIns="0" tIns="9525" rIns="0" bIns="0" rtlCol="0">
            <a:spAutoFit/>
          </a:bodyPr>
          <a:lstStyle/>
          <a:p>
            <a:pPr marL="9525">
              <a:spcBef>
                <a:spcPts val="75"/>
              </a:spcBef>
            </a:pPr>
            <a:r>
              <a:rPr sz="900" dirty="0">
                <a:solidFill>
                  <a:srgbClr val="898989"/>
                </a:solidFill>
                <a:latin typeface="Calibri"/>
                <a:cs typeface="Calibri"/>
              </a:rPr>
              <a:t>27</a:t>
            </a:r>
            <a:endParaRPr sz="900">
              <a:latin typeface="Calibri"/>
              <a:cs typeface="Calibri"/>
            </a:endParaRPr>
          </a:p>
        </p:txBody>
      </p:sp>
      <p:grpSp>
        <p:nvGrpSpPr>
          <p:cNvPr id="5" name="object 5"/>
          <p:cNvGrpSpPr/>
          <p:nvPr/>
        </p:nvGrpSpPr>
        <p:grpSpPr>
          <a:xfrm>
            <a:off x="1793195" y="3344955"/>
            <a:ext cx="4857750" cy="1197769"/>
            <a:chOff x="2390926" y="4459939"/>
            <a:chExt cx="6477000" cy="1597025"/>
          </a:xfrm>
        </p:grpSpPr>
        <p:sp>
          <p:nvSpPr>
            <p:cNvPr id="6" name="object 6"/>
            <p:cNvSpPr/>
            <p:nvPr/>
          </p:nvSpPr>
          <p:spPr>
            <a:xfrm>
              <a:off x="2413005" y="4459939"/>
              <a:ext cx="676275" cy="574675"/>
            </a:xfrm>
            <a:custGeom>
              <a:avLst/>
              <a:gdLst/>
              <a:ahLst/>
              <a:cxnLst/>
              <a:rect l="l" t="t" r="r" b="b"/>
              <a:pathLst>
                <a:path w="676275" h="574675">
                  <a:moveTo>
                    <a:pt x="567934" y="66523"/>
                  </a:moveTo>
                  <a:lnTo>
                    <a:pt x="0" y="66523"/>
                  </a:lnTo>
                  <a:lnTo>
                    <a:pt x="0" y="574523"/>
                  </a:lnTo>
                  <a:lnTo>
                    <a:pt x="22371" y="574523"/>
                  </a:lnTo>
                  <a:lnTo>
                    <a:pt x="22371" y="539744"/>
                  </a:lnTo>
                  <a:lnTo>
                    <a:pt x="19050" y="536423"/>
                  </a:lnTo>
                  <a:lnTo>
                    <a:pt x="38100" y="536423"/>
                  </a:lnTo>
                  <a:lnTo>
                    <a:pt x="38100" y="104623"/>
                  </a:lnTo>
                  <a:lnTo>
                    <a:pt x="19050" y="104623"/>
                  </a:lnTo>
                  <a:lnTo>
                    <a:pt x="38100" y="85573"/>
                  </a:lnTo>
                  <a:lnTo>
                    <a:pt x="600591" y="85573"/>
                  </a:lnTo>
                  <a:lnTo>
                    <a:pt x="567934" y="66523"/>
                  </a:lnTo>
                  <a:close/>
                </a:path>
                <a:path w="676275" h="574675">
                  <a:moveTo>
                    <a:pt x="38100" y="536423"/>
                  </a:moveTo>
                  <a:lnTo>
                    <a:pt x="22371" y="536423"/>
                  </a:lnTo>
                  <a:lnTo>
                    <a:pt x="22371" y="539744"/>
                  </a:lnTo>
                  <a:lnTo>
                    <a:pt x="38100" y="555473"/>
                  </a:lnTo>
                  <a:lnTo>
                    <a:pt x="38100" y="536423"/>
                  </a:lnTo>
                  <a:close/>
                </a:path>
                <a:path w="676275" h="574675">
                  <a:moveTo>
                    <a:pt x="22371" y="536423"/>
                  </a:moveTo>
                  <a:lnTo>
                    <a:pt x="19050" y="536423"/>
                  </a:lnTo>
                  <a:lnTo>
                    <a:pt x="22371" y="539744"/>
                  </a:lnTo>
                  <a:lnTo>
                    <a:pt x="22371" y="536423"/>
                  </a:lnTo>
                  <a:close/>
                </a:path>
                <a:path w="676275" h="574675">
                  <a:moveTo>
                    <a:pt x="600591" y="85573"/>
                  </a:moveTo>
                  <a:lnTo>
                    <a:pt x="514501" y="135793"/>
                  </a:lnTo>
                  <a:lnTo>
                    <a:pt x="508850" y="140822"/>
                  </a:lnTo>
                  <a:lnTo>
                    <a:pt x="505676" y="147399"/>
                  </a:lnTo>
                  <a:lnTo>
                    <a:pt x="505201" y="154687"/>
                  </a:lnTo>
                  <a:lnTo>
                    <a:pt x="507644" y="161847"/>
                  </a:lnTo>
                  <a:lnTo>
                    <a:pt x="512674" y="167497"/>
                  </a:lnTo>
                  <a:lnTo>
                    <a:pt x="519251" y="170671"/>
                  </a:lnTo>
                  <a:lnTo>
                    <a:pt x="526539" y="171146"/>
                  </a:lnTo>
                  <a:lnTo>
                    <a:pt x="533698" y="168703"/>
                  </a:lnTo>
                  <a:lnTo>
                    <a:pt x="643550" y="104623"/>
                  </a:lnTo>
                  <a:lnTo>
                    <a:pt x="638399" y="104623"/>
                  </a:lnTo>
                  <a:lnTo>
                    <a:pt x="638399" y="102028"/>
                  </a:lnTo>
                  <a:lnTo>
                    <a:pt x="628801" y="102028"/>
                  </a:lnTo>
                  <a:lnTo>
                    <a:pt x="600591" y="85573"/>
                  </a:lnTo>
                  <a:close/>
                </a:path>
                <a:path w="676275" h="574675">
                  <a:moveTo>
                    <a:pt x="38100" y="85573"/>
                  </a:moveTo>
                  <a:lnTo>
                    <a:pt x="19050" y="104623"/>
                  </a:lnTo>
                  <a:lnTo>
                    <a:pt x="38100" y="104623"/>
                  </a:lnTo>
                  <a:lnTo>
                    <a:pt x="38100" y="85573"/>
                  </a:lnTo>
                  <a:close/>
                </a:path>
                <a:path w="676275" h="574675">
                  <a:moveTo>
                    <a:pt x="600591" y="85573"/>
                  </a:moveTo>
                  <a:lnTo>
                    <a:pt x="38100" y="85573"/>
                  </a:lnTo>
                  <a:lnTo>
                    <a:pt x="38100" y="104623"/>
                  </a:lnTo>
                  <a:lnTo>
                    <a:pt x="567934" y="104623"/>
                  </a:lnTo>
                  <a:lnTo>
                    <a:pt x="600591" y="85573"/>
                  </a:lnTo>
                  <a:close/>
                </a:path>
                <a:path w="676275" h="574675">
                  <a:moveTo>
                    <a:pt x="643550" y="66523"/>
                  </a:moveTo>
                  <a:lnTo>
                    <a:pt x="638399" y="66523"/>
                  </a:lnTo>
                  <a:lnTo>
                    <a:pt x="638399" y="104623"/>
                  </a:lnTo>
                  <a:lnTo>
                    <a:pt x="643550" y="104623"/>
                  </a:lnTo>
                  <a:lnTo>
                    <a:pt x="676207" y="85573"/>
                  </a:lnTo>
                  <a:lnTo>
                    <a:pt x="643550" y="66523"/>
                  </a:lnTo>
                  <a:close/>
                </a:path>
                <a:path w="676275" h="574675">
                  <a:moveTo>
                    <a:pt x="628801" y="69118"/>
                  </a:moveTo>
                  <a:lnTo>
                    <a:pt x="600591" y="85573"/>
                  </a:lnTo>
                  <a:lnTo>
                    <a:pt x="628801" y="102028"/>
                  </a:lnTo>
                  <a:lnTo>
                    <a:pt x="628801" y="69118"/>
                  </a:lnTo>
                  <a:close/>
                </a:path>
                <a:path w="676275" h="574675">
                  <a:moveTo>
                    <a:pt x="638399" y="69118"/>
                  </a:moveTo>
                  <a:lnTo>
                    <a:pt x="628801" y="69118"/>
                  </a:lnTo>
                  <a:lnTo>
                    <a:pt x="628801" y="102028"/>
                  </a:lnTo>
                  <a:lnTo>
                    <a:pt x="638399" y="102028"/>
                  </a:lnTo>
                  <a:lnTo>
                    <a:pt x="638399" y="69118"/>
                  </a:lnTo>
                  <a:close/>
                </a:path>
                <a:path w="676275" h="574675">
                  <a:moveTo>
                    <a:pt x="526539" y="0"/>
                  </a:moveTo>
                  <a:lnTo>
                    <a:pt x="519251" y="475"/>
                  </a:lnTo>
                  <a:lnTo>
                    <a:pt x="512674" y="3648"/>
                  </a:lnTo>
                  <a:lnTo>
                    <a:pt x="507644" y="9299"/>
                  </a:lnTo>
                  <a:lnTo>
                    <a:pt x="505201" y="16459"/>
                  </a:lnTo>
                  <a:lnTo>
                    <a:pt x="505676" y="23746"/>
                  </a:lnTo>
                  <a:lnTo>
                    <a:pt x="508850" y="30323"/>
                  </a:lnTo>
                  <a:lnTo>
                    <a:pt x="514501" y="35353"/>
                  </a:lnTo>
                  <a:lnTo>
                    <a:pt x="600591" y="85573"/>
                  </a:lnTo>
                  <a:lnTo>
                    <a:pt x="628801" y="69118"/>
                  </a:lnTo>
                  <a:lnTo>
                    <a:pt x="638399" y="69118"/>
                  </a:lnTo>
                  <a:lnTo>
                    <a:pt x="638399" y="66523"/>
                  </a:lnTo>
                  <a:lnTo>
                    <a:pt x="643550" y="66523"/>
                  </a:lnTo>
                  <a:lnTo>
                    <a:pt x="533698" y="2443"/>
                  </a:lnTo>
                  <a:lnTo>
                    <a:pt x="526539" y="0"/>
                  </a:lnTo>
                  <a:close/>
                </a:path>
              </a:pathLst>
            </a:custGeom>
            <a:solidFill>
              <a:srgbClr val="ED7D31"/>
            </a:solidFill>
          </p:spPr>
          <p:txBody>
            <a:bodyPr wrap="square" lIns="0" tIns="0" rIns="0" bIns="0" rtlCol="0"/>
            <a:lstStyle/>
            <a:p>
              <a:endParaRPr sz="1050"/>
            </a:p>
          </p:txBody>
        </p:sp>
        <p:sp>
          <p:nvSpPr>
            <p:cNvPr id="7" name="object 7"/>
            <p:cNvSpPr/>
            <p:nvPr/>
          </p:nvSpPr>
          <p:spPr>
            <a:xfrm>
              <a:off x="2397276" y="5028112"/>
              <a:ext cx="654050" cy="177800"/>
            </a:xfrm>
            <a:custGeom>
              <a:avLst/>
              <a:gdLst/>
              <a:ahLst/>
              <a:cxnLst/>
              <a:rect l="l" t="t" r="r" b="b"/>
              <a:pathLst>
                <a:path w="654050" h="177800">
                  <a:moveTo>
                    <a:pt x="0" y="0"/>
                  </a:moveTo>
                  <a:lnTo>
                    <a:pt x="653748" y="0"/>
                  </a:lnTo>
                  <a:lnTo>
                    <a:pt x="653748" y="177800"/>
                  </a:lnTo>
                  <a:lnTo>
                    <a:pt x="0" y="177800"/>
                  </a:lnTo>
                  <a:lnTo>
                    <a:pt x="0" y="0"/>
                  </a:lnTo>
                  <a:close/>
                </a:path>
              </a:pathLst>
            </a:custGeom>
            <a:ln w="6350">
              <a:solidFill>
                <a:srgbClr val="4472C4"/>
              </a:solidFill>
            </a:ln>
          </p:spPr>
          <p:txBody>
            <a:bodyPr wrap="square" lIns="0" tIns="0" rIns="0" bIns="0" rtlCol="0"/>
            <a:lstStyle/>
            <a:p>
              <a:endParaRPr sz="1050"/>
            </a:p>
          </p:txBody>
        </p:sp>
        <p:pic>
          <p:nvPicPr>
            <p:cNvPr id="8" name="object 8"/>
            <p:cNvPicPr/>
            <p:nvPr/>
          </p:nvPicPr>
          <p:blipFill>
            <a:blip r:embed="rId2" cstate="print"/>
            <a:stretch>
              <a:fillRect/>
            </a:stretch>
          </p:blipFill>
          <p:spPr>
            <a:xfrm>
              <a:off x="3051024" y="4888412"/>
              <a:ext cx="653747" cy="457200"/>
            </a:xfrm>
            <a:prstGeom prst="rect">
              <a:avLst/>
            </a:prstGeom>
          </p:spPr>
        </p:pic>
        <p:sp>
          <p:nvSpPr>
            <p:cNvPr id="9" name="object 9"/>
            <p:cNvSpPr/>
            <p:nvPr/>
          </p:nvSpPr>
          <p:spPr>
            <a:xfrm>
              <a:off x="3051023" y="4888412"/>
              <a:ext cx="654050" cy="457200"/>
            </a:xfrm>
            <a:custGeom>
              <a:avLst/>
              <a:gdLst/>
              <a:ahLst/>
              <a:cxnLst/>
              <a:rect l="l" t="t" r="r" b="b"/>
              <a:pathLst>
                <a:path w="654050" h="457200">
                  <a:moveTo>
                    <a:pt x="0" y="0"/>
                  </a:moveTo>
                  <a:lnTo>
                    <a:pt x="653748" y="0"/>
                  </a:lnTo>
                  <a:lnTo>
                    <a:pt x="653748" y="457200"/>
                  </a:lnTo>
                  <a:lnTo>
                    <a:pt x="0" y="457200"/>
                  </a:lnTo>
                  <a:lnTo>
                    <a:pt x="0" y="0"/>
                  </a:lnTo>
                  <a:close/>
                </a:path>
              </a:pathLst>
            </a:custGeom>
            <a:ln w="6350">
              <a:solidFill>
                <a:srgbClr val="4472C4"/>
              </a:solidFill>
            </a:ln>
          </p:spPr>
          <p:txBody>
            <a:bodyPr wrap="square" lIns="0" tIns="0" rIns="0" bIns="0" rtlCol="0"/>
            <a:lstStyle/>
            <a:p>
              <a:endParaRPr sz="1050"/>
            </a:p>
          </p:txBody>
        </p:sp>
        <p:sp>
          <p:nvSpPr>
            <p:cNvPr id="10" name="object 10"/>
            <p:cNvSpPr/>
            <p:nvPr/>
          </p:nvSpPr>
          <p:spPr>
            <a:xfrm>
              <a:off x="3704771" y="5117012"/>
              <a:ext cx="1137285" cy="228600"/>
            </a:xfrm>
            <a:custGeom>
              <a:avLst/>
              <a:gdLst/>
              <a:ahLst/>
              <a:cxnLst/>
              <a:rect l="l" t="t" r="r" b="b"/>
              <a:pathLst>
                <a:path w="1137285" h="228600">
                  <a:moveTo>
                    <a:pt x="0" y="0"/>
                  </a:moveTo>
                  <a:lnTo>
                    <a:pt x="1136952" y="228600"/>
                  </a:lnTo>
                </a:path>
              </a:pathLst>
            </a:custGeom>
            <a:ln w="12700">
              <a:solidFill>
                <a:srgbClr val="4472C4"/>
              </a:solidFill>
            </a:ln>
          </p:spPr>
          <p:txBody>
            <a:bodyPr wrap="square" lIns="0" tIns="0" rIns="0" bIns="0" rtlCol="0"/>
            <a:lstStyle/>
            <a:p>
              <a:endParaRPr sz="1050"/>
            </a:p>
          </p:txBody>
        </p:sp>
        <p:pic>
          <p:nvPicPr>
            <p:cNvPr id="11" name="object 11"/>
            <p:cNvPicPr/>
            <p:nvPr/>
          </p:nvPicPr>
          <p:blipFill>
            <a:blip r:embed="rId3" cstate="print"/>
            <a:stretch>
              <a:fillRect/>
            </a:stretch>
          </p:blipFill>
          <p:spPr>
            <a:xfrm>
              <a:off x="5832323" y="4888412"/>
              <a:ext cx="1054100" cy="457200"/>
            </a:xfrm>
            <a:prstGeom prst="rect">
              <a:avLst/>
            </a:prstGeom>
          </p:spPr>
        </p:pic>
        <p:sp>
          <p:nvSpPr>
            <p:cNvPr id="12" name="object 12"/>
            <p:cNvSpPr/>
            <p:nvPr/>
          </p:nvSpPr>
          <p:spPr>
            <a:xfrm>
              <a:off x="5832323" y="4888412"/>
              <a:ext cx="1054100" cy="457200"/>
            </a:xfrm>
            <a:custGeom>
              <a:avLst/>
              <a:gdLst/>
              <a:ahLst/>
              <a:cxnLst/>
              <a:rect l="l" t="t" r="r" b="b"/>
              <a:pathLst>
                <a:path w="1054100" h="457200">
                  <a:moveTo>
                    <a:pt x="0" y="0"/>
                  </a:moveTo>
                  <a:lnTo>
                    <a:pt x="1054100" y="0"/>
                  </a:lnTo>
                  <a:lnTo>
                    <a:pt x="1054100" y="457200"/>
                  </a:lnTo>
                  <a:lnTo>
                    <a:pt x="0" y="457200"/>
                  </a:lnTo>
                  <a:lnTo>
                    <a:pt x="0" y="0"/>
                  </a:lnTo>
                  <a:close/>
                </a:path>
              </a:pathLst>
            </a:custGeom>
            <a:ln w="6350">
              <a:solidFill>
                <a:srgbClr val="4472C4"/>
              </a:solidFill>
            </a:ln>
          </p:spPr>
          <p:txBody>
            <a:bodyPr wrap="square" lIns="0" tIns="0" rIns="0" bIns="0" rtlCol="0"/>
            <a:lstStyle/>
            <a:p>
              <a:endParaRPr sz="1050"/>
            </a:p>
          </p:txBody>
        </p:sp>
        <p:sp>
          <p:nvSpPr>
            <p:cNvPr id="13" name="object 13"/>
            <p:cNvSpPr/>
            <p:nvPr/>
          </p:nvSpPr>
          <p:spPr>
            <a:xfrm>
              <a:off x="4841723" y="5117012"/>
              <a:ext cx="990600" cy="228600"/>
            </a:xfrm>
            <a:custGeom>
              <a:avLst/>
              <a:gdLst/>
              <a:ahLst/>
              <a:cxnLst/>
              <a:rect l="l" t="t" r="r" b="b"/>
              <a:pathLst>
                <a:path w="990600" h="228600">
                  <a:moveTo>
                    <a:pt x="0" y="228600"/>
                  </a:moveTo>
                  <a:lnTo>
                    <a:pt x="990600" y="0"/>
                  </a:lnTo>
                </a:path>
              </a:pathLst>
            </a:custGeom>
            <a:ln w="12700">
              <a:solidFill>
                <a:srgbClr val="4472C4"/>
              </a:solidFill>
            </a:ln>
          </p:spPr>
          <p:txBody>
            <a:bodyPr wrap="square" lIns="0" tIns="0" rIns="0" bIns="0" rtlCol="0"/>
            <a:lstStyle/>
            <a:p>
              <a:endParaRPr sz="1050"/>
            </a:p>
          </p:txBody>
        </p:sp>
        <p:sp>
          <p:nvSpPr>
            <p:cNvPr id="14" name="object 14"/>
            <p:cNvSpPr/>
            <p:nvPr/>
          </p:nvSpPr>
          <p:spPr>
            <a:xfrm>
              <a:off x="6886423" y="5117012"/>
              <a:ext cx="190500" cy="241300"/>
            </a:xfrm>
            <a:custGeom>
              <a:avLst/>
              <a:gdLst/>
              <a:ahLst/>
              <a:cxnLst/>
              <a:rect l="l" t="t" r="r" b="b"/>
              <a:pathLst>
                <a:path w="190500" h="241300">
                  <a:moveTo>
                    <a:pt x="0" y="0"/>
                  </a:moveTo>
                  <a:lnTo>
                    <a:pt x="190500" y="241300"/>
                  </a:lnTo>
                </a:path>
              </a:pathLst>
            </a:custGeom>
            <a:ln w="12700">
              <a:solidFill>
                <a:srgbClr val="4472C4"/>
              </a:solidFill>
            </a:ln>
          </p:spPr>
          <p:txBody>
            <a:bodyPr wrap="square" lIns="0" tIns="0" rIns="0" bIns="0" rtlCol="0"/>
            <a:lstStyle/>
            <a:p>
              <a:endParaRPr sz="1050"/>
            </a:p>
          </p:txBody>
        </p:sp>
        <p:pic>
          <p:nvPicPr>
            <p:cNvPr id="15" name="object 15"/>
            <p:cNvPicPr/>
            <p:nvPr/>
          </p:nvPicPr>
          <p:blipFill>
            <a:blip r:embed="rId2" cstate="print"/>
            <a:stretch>
              <a:fillRect/>
            </a:stretch>
          </p:blipFill>
          <p:spPr>
            <a:xfrm>
              <a:off x="7219950" y="4901112"/>
              <a:ext cx="653747" cy="457200"/>
            </a:xfrm>
            <a:prstGeom prst="rect">
              <a:avLst/>
            </a:prstGeom>
          </p:spPr>
        </p:pic>
        <p:sp>
          <p:nvSpPr>
            <p:cNvPr id="16" name="object 16"/>
            <p:cNvSpPr/>
            <p:nvPr/>
          </p:nvSpPr>
          <p:spPr>
            <a:xfrm>
              <a:off x="7219950" y="4901112"/>
              <a:ext cx="654050" cy="457200"/>
            </a:xfrm>
            <a:custGeom>
              <a:avLst/>
              <a:gdLst/>
              <a:ahLst/>
              <a:cxnLst/>
              <a:rect l="l" t="t" r="r" b="b"/>
              <a:pathLst>
                <a:path w="654050" h="457200">
                  <a:moveTo>
                    <a:pt x="0" y="0"/>
                  </a:moveTo>
                  <a:lnTo>
                    <a:pt x="653748" y="0"/>
                  </a:lnTo>
                  <a:lnTo>
                    <a:pt x="653748" y="457200"/>
                  </a:lnTo>
                  <a:lnTo>
                    <a:pt x="0" y="457200"/>
                  </a:lnTo>
                  <a:lnTo>
                    <a:pt x="0" y="0"/>
                  </a:lnTo>
                  <a:close/>
                </a:path>
              </a:pathLst>
            </a:custGeom>
            <a:ln w="6350">
              <a:solidFill>
                <a:srgbClr val="4472C4"/>
              </a:solidFill>
            </a:ln>
          </p:spPr>
          <p:txBody>
            <a:bodyPr wrap="square" lIns="0" tIns="0" rIns="0" bIns="0" rtlCol="0"/>
            <a:lstStyle/>
            <a:p>
              <a:endParaRPr sz="1050"/>
            </a:p>
          </p:txBody>
        </p:sp>
        <p:sp>
          <p:nvSpPr>
            <p:cNvPr id="17" name="object 17"/>
            <p:cNvSpPr/>
            <p:nvPr/>
          </p:nvSpPr>
          <p:spPr>
            <a:xfrm>
              <a:off x="7076923" y="5129712"/>
              <a:ext cx="143510" cy="215900"/>
            </a:xfrm>
            <a:custGeom>
              <a:avLst/>
              <a:gdLst/>
              <a:ahLst/>
              <a:cxnLst/>
              <a:rect l="l" t="t" r="r" b="b"/>
              <a:pathLst>
                <a:path w="143509" h="215900">
                  <a:moveTo>
                    <a:pt x="0" y="215900"/>
                  </a:moveTo>
                  <a:lnTo>
                    <a:pt x="143026" y="0"/>
                  </a:lnTo>
                </a:path>
              </a:pathLst>
            </a:custGeom>
            <a:ln w="12700">
              <a:solidFill>
                <a:srgbClr val="4472C4"/>
              </a:solidFill>
            </a:ln>
          </p:spPr>
          <p:txBody>
            <a:bodyPr wrap="square" lIns="0" tIns="0" rIns="0" bIns="0" rtlCol="0"/>
            <a:lstStyle/>
            <a:p>
              <a:endParaRPr sz="1050"/>
            </a:p>
          </p:txBody>
        </p:sp>
        <p:sp>
          <p:nvSpPr>
            <p:cNvPr id="18" name="object 18"/>
            <p:cNvSpPr/>
            <p:nvPr/>
          </p:nvSpPr>
          <p:spPr>
            <a:xfrm>
              <a:off x="7873697" y="5129712"/>
              <a:ext cx="168910" cy="228600"/>
            </a:xfrm>
            <a:custGeom>
              <a:avLst/>
              <a:gdLst/>
              <a:ahLst/>
              <a:cxnLst/>
              <a:rect l="l" t="t" r="r" b="b"/>
              <a:pathLst>
                <a:path w="168909" h="228600">
                  <a:moveTo>
                    <a:pt x="0" y="0"/>
                  </a:moveTo>
                  <a:lnTo>
                    <a:pt x="168426" y="228600"/>
                  </a:lnTo>
                </a:path>
              </a:pathLst>
            </a:custGeom>
            <a:ln w="12700">
              <a:solidFill>
                <a:srgbClr val="4472C4"/>
              </a:solidFill>
            </a:ln>
          </p:spPr>
          <p:txBody>
            <a:bodyPr wrap="square" lIns="0" tIns="0" rIns="0" bIns="0" rtlCol="0"/>
            <a:lstStyle/>
            <a:p>
              <a:endParaRPr sz="1050"/>
            </a:p>
          </p:txBody>
        </p:sp>
        <p:sp>
          <p:nvSpPr>
            <p:cNvPr id="19" name="object 19"/>
            <p:cNvSpPr/>
            <p:nvPr/>
          </p:nvSpPr>
          <p:spPr>
            <a:xfrm>
              <a:off x="8200571" y="5028112"/>
              <a:ext cx="654050" cy="177800"/>
            </a:xfrm>
            <a:custGeom>
              <a:avLst/>
              <a:gdLst/>
              <a:ahLst/>
              <a:cxnLst/>
              <a:rect l="l" t="t" r="r" b="b"/>
              <a:pathLst>
                <a:path w="654050" h="177800">
                  <a:moveTo>
                    <a:pt x="0" y="0"/>
                  </a:moveTo>
                  <a:lnTo>
                    <a:pt x="653748" y="0"/>
                  </a:lnTo>
                  <a:lnTo>
                    <a:pt x="653748" y="177800"/>
                  </a:lnTo>
                  <a:lnTo>
                    <a:pt x="0" y="177800"/>
                  </a:lnTo>
                  <a:lnTo>
                    <a:pt x="0" y="0"/>
                  </a:lnTo>
                  <a:close/>
                </a:path>
              </a:pathLst>
            </a:custGeom>
            <a:ln w="6350">
              <a:solidFill>
                <a:srgbClr val="4472C4"/>
              </a:solidFill>
            </a:ln>
          </p:spPr>
          <p:txBody>
            <a:bodyPr wrap="square" lIns="0" tIns="0" rIns="0" bIns="0" rtlCol="0"/>
            <a:lstStyle/>
            <a:p>
              <a:endParaRPr sz="1050"/>
            </a:p>
          </p:txBody>
        </p:sp>
        <p:sp>
          <p:nvSpPr>
            <p:cNvPr id="20" name="object 20"/>
            <p:cNvSpPr/>
            <p:nvPr/>
          </p:nvSpPr>
          <p:spPr>
            <a:xfrm>
              <a:off x="8042123" y="5117012"/>
              <a:ext cx="158750" cy="228600"/>
            </a:xfrm>
            <a:custGeom>
              <a:avLst/>
              <a:gdLst/>
              <a:ahLst/>
              <a:cxnLst/>
              <a:rect l="l" t="t" r="r" b="b"/>
              <a:pathLst>
                <a:path w="158750" h="228600">
                  <a:moveTo>
                    <a:pt x="0" y="228600"/>
                  </a:moveTo>
                  <a:lnTo>
                    <a:pt x="158448" y="0"/>
                  </a:lnTo>
                </a:path>
              </a:pathLst>
            </a:custGeom>
            <a:ln w="12700">
              <a:solidFill>
                <a:srgbClr val="4472C4"/>
              </a:solidFill>
            </a:ln>
          </p:spPr>
          <p:txBody>
            <a:bodyPr wrap="square" lIns="0" tIns="0" rIns="0" bIns="0" rtlCol="0"/>
            <a:lstStyle/>
            <a:p>
              <a:endParaRPr sz="1050"/>
            </a:p>
          </p:txBody>
        </p:sp>
        <p:sp>
          <p:nvSpPr>
            <p:cNvPr id="21" name="object 21"/>
            <p:cNvSpPr/>
            <p:nvPr/>
          </p:nvSpPr>
          <p:spPr>
            <a:xfrm>
              <a:off x="2397276" y="5294812"/>
              <a:ext cx="0" cy="762000"/>
            </a:xfrm>
            <a:custGeom>
              <a:avLst/>
              <a:gdLst/>
              <a:ahLst/>
              <a:cxnLst/>
              <a:rect l="l" t="t" r="r" b="b"/>
              <a:pathLst>
                <a:path h="762000">
                  <a:moveTo>
                    <a:pt x="0" y="0"/>
                  </a:moveTo>
                  <a:lnTo>
                    <a:pt x="1" y="762000"/>
                  </a:lnTo>
                </a:path>
              </a:pathLst>
            </a:custGeom>
            <a:ln w="12700">
              <a:solidFill>
                <a:srgbClr val="4472C4"/>
              </a:solidFill>
            </a:ln>
          </p:spPr>
          <p:txBody>
            <a:bodyPr wrap="square" lIns="0" tIns="0" rIns="0" bIns="0" rtlCol="0"/>
            <a:lstStyle/>
            <a:p>
              <a:endParaRPr sz="1050"/>
            </a:p>
          </p:txBody>
        </p:sp>
        <p:sp>
          <p:nvSpPr>
            <p:cNvPr id="22" name="object 22"/>
            <p:cNvSpPr/>
            <p:nvPr/>
          </p:nvSpPr>
          <p:spPr>
            <a:xfrm>
              <a:off x="8860971" y="5294812"/>
              <a:ext cx="0" cy="762000"/>
            </a:xfrm>
            <a:custGeom>
              <a:avLst/>
              <a:gdLst/>
              <a:ahLst/>
              <a:cxnLst/>
              <a:rect l="l" t="t" r="r" b="b"/>
              <a:pathLst>
                <a:path h="762000">
                  <a:moveTo>
                    <a:pt x="0" y="0"/>
                  </a:moveTo>
                  <a:lnTo>
                    <a:pt x="1" y="762000"/>
                  </a:lnTo>
                </a:path>
              </a:pathLst>
            </a:custGeom>
            <a:ln w="12700">
              <a:solidFill>
                <a:srgbClr val="4472C4"/>
              </a:solidFill>
            </a:ln>
          </p:spPr>
          <p:txBody>
            <a:bodyPr wrap="square" lIns="0" tIns="0" rIns="0" bIns="0" rtlCol="0"/>
            <a:lstStyle/>
            <a:p>
              <a:endParaRPr sz="1050"/>
            </a:p>
          </p:txBody>
        </p:sp>
      </p:grpSp>
      <p:sp>
        <p:nvSpPr>
          <p:cNvPr id="23" name="object 23"/>
          <p:cNvSpPr txBox="1"/>
          <p:nvPr/>
        </p:nvSpPr>
        <p:spPr>
          <a:xfrm>
            <a:off x="1680573" y="4558665"/>
            <a:ext cx="1118711" cy="376385"/>
          </a:xfrm>
          <a:prstGeom prst="rect">
            <a:avLst/>
          </a:prstGeom>
        </p:spPr>
        <p:txBody>
          <a:bodyPr vert="horz" wrap="square" lIns="0" tIns="17145" rIns="0" bIns="0" rtlCol="0">
            <a:spAutoFit/>
          </a:bodyPr>
          <a:lstStyle/>
          <a:p>
            <a:pPr marL="9525" marR="3810">
              <a:lnSpc>
                <a:spcPts val="1425"/>
              </a:lnSpc>
              <a:spcBef>
                <a:spcPts val="135"/>
              </a:spcBef>
            </a:pPr>
            <a:r>
              <a:rPr sz="1200" spc="-4" dirty="0">
                <a:latin typeface="Calibri"/>
                <a:cs typeface="Calibri"/>
              </a:rPr>
              <a:t>TSS</a:t>
            </a:r>
            <a:r>
              <a:rPr sz="1200" spc="-41" dirty="0">
                <a:latin typeface="Calibri"/>
                <a:cs typeface="Calibri"/>
              </a:rPr>
              <a:t> </a:t>
            </a:r>
            <a:r>
              <a:rPr sz="1200" spc="-11" dirty="0">
                <a:latin typeface="Calibri"/>
                <a:cs typeface="Calibri"/>
              </a:rPr>
              <a:t>(Transcription </a:t>
            </a:r>
            <a:r>
              <a:rPr sz="1200" spc="-263" dirty="0">
                <a:latin typeface="Calibri"/>
                <a:cs typeface="Calibri"/>
              </a:rPr>
              <a:t> </a:t>
            </a:r>
            <a:r>
              <a:rPr sz="1200" spc="-8" dirty="0">
                <a:latin typeface="Calibri"/>
                <a:cs typeface="Calibri"/>
              </a:rPr>
              <a:t>start </a:t>
            </a:r>
            <a:r>
              <a:rPr sz="1200" spc="-4" dirty="0">
                <a:latin typeface="Calibri"/>
                <a:cs typeface="Calibri"/>
              </a:rPr>
              <a:t>site)</a:t>
            </a:r>
            <a:endParaRPr sz="1200">
              <a:latin typeface="Calibri"/>
              <a:cs typeface="Calibri"/>
            </a:endParaRPr>
          </a:p>
        </p:txBody>
      </p:sp>
      <p:sp>
        <p:nvSpPr>
          <p:cNvPr id="24" name="object 24"/>
          <p:cNvSpPr txBox="1"/>
          <p:nvPr/>
        </p:nvSpPr>
        <p:spPr>
          <a:xfrm>
            <a:off x="6090649" y="4599813"/>
            <a:ext cx="1111091" cy="376385"/>
          </a:xfrm>
          <a:prstGeom prst="rect">
            <a:avLst/>
          </a:prstGeom>
        </p:spPr>
        <p:txBody>
          <a:bodyPr vert="horz" wrap="square" lIns="0" tIns="17145" rIns="0" bIns="0" rtlCol="0">
            <a:spAutoFit/>
          </a:bodyPr>
          <a:lstStyle/>
          <a:p>
            <a:pPr marL="9525" marR="3810">
              <a:lnSpc>
                <a:spcPts val="1425"/>
              </a:lnSpc>
              <a:spcBef>
                <a:spcPts val="135"/>
              </a:spcBef>
            </a:pPr>
            <a:r>
              <a:rPr sz="1200" dirty="0">
                <a:latin typeface="Calibri"/>
                <a:cs typeface="Calibri"/>
              </a:rPr>
              <a:t>TTS </a:t>
            </a:r>
            <a:r>
              <a:rPr sz="1200" spc="-8" dirty="0">
                <a:latin typeface="Calibri"/>
                <a:cs typeface="Calibri"/>
              </a:rPr>
              <a:t>(transcription </a:t>
            </a:r>
            <a:r>
              <a:rPr sz="1200" spc="-263" dirty="0">
                <a:latin typeface="Calibri"/>
                <a:cs typeface="Calibri"/>
              </a:rPr>
              <a:t> </a:t>
            </a:r>
            <a:r>
              <a:rPr sz="1200" spc="-8" dirty="0">
                <a:latin typeface="Calibri"/>
                <a:cs typeface="Calibri"/>
              </a:rPr>
              <a:t>termination</a:t>
            </a:r>
            <a:r>
              <a:rPr sz="1200" spc="-19" dirty="0">
                <a:latin typeface="Calibri"/>
                <a:cs typeface="Calibri"/>
              </a:rPr>
              <a:t> </a:t>
            </a:r>
            <a:r>
              <a:rPr sz="1200" spc="-4" dirty="0">
                <a:latin typeface="Calibri"/>
                <a:cs typeface="Calibri"/>
              </a:rPr>
              <a:t>site)</a:t>
            </a:r>
            <a:endParaRPr sz="1200">
              <a:latin typeface="Calibri"/>
              <a:cs typeface="Calibri"/>
            </a:endParaRPr>
          </a:p>
        </p:txBody>
      </p:sp>
      <p:sp>
        <p:nvSpPr>
          <p:cNvPr id="25" name="object 25"/>
          <p:cNvSpPr txBox="1"/>
          <p:nvPr/>
        </p:nvSpPr>
        <p:spPr>
          <a:xfrm>
            <a:off x="3371260" y="4044315"/>
            <a:ext cx="399098" cy="194284"/>
          </a:xfrm>
          <a:prstGeom prst="rect">
            <a:avLst/>
          </a:prstGeom>
        </p:spPr>
        <p:txBody>
          <a:bodyPr vert="horz" wrap="square" lIns="0" tIns="9525" rIns="0" bIns="0" rtlCol="0">
            <a:spAutoFit/>
          </a:bodyPr>
          <a:lstStyle/>
          <a:p>
            <a:pPr marL="9525">
              <a:spcBef>
                <a:spcPts val="75"/>
              </a:spcBef>
            </a:pPr>
            <a:r>
              <a:rPr sz="1200" spc="-4" dirty="0">
                <a:latin typeface="Calibri"/>
                <a:cs typeface="Calibri"/>
              </a:rPr>
              <a:t>I</a:t>
            </a:r>
            <a:r>
              <a:rPr sz="1200" spc="-15" dirty="0">
                <a:latin typeface="Calibri"/>
                <a:cs typeface="Calibri"/>
              </a:rPr>
              <a:t>n</a:t>
            </a:r>
            <a:r>
              <a:rPr sz="1200" dirty="0">
                <a:latin typeface="Calibri"/>
                <a:cs typeface="Calibri"/>
              </a:rPr>
              <a:t>t</a:t>
            </a:r>
            <a:r>
              <a:rPr sz="1200" spc="-19" dirty="0">
                <a:latin typeface="Calibri"/>
                <a:cs typeface="Calibri"/>
              </a:rPr>
              <a:t>r</a:t>
            </a:r>
            <a:r>
              <a:rPr sz="1200" spc="4" dirty="0">
                <a:latin typeface="Calibri"/>
                <a:cs typeface="Calibri"/>
              </a:rPr>
              <a:t>o</a:t>
            </a:r>
            <a:r>
              <a:rPr sz="1200" dirty="0">
                <a:latin typeface="Calibri"/>
                <a:cs typeface="Calibri"/>
              </a:rPr>
              <a:t>n</a:t>
            </a:r>
            <a:endParaRPr sz="1200">
              <a:latin typeface="Calibri"/>
              <a:cs typeface="Calibri"/>
            </a:endParaRPr>
          </a:p>
        </p:txBody>
      </p:sp>
      <p:sp>
        <p:nvSpPr>
          <p:cNvPr id="26" name="object 26"/>
          <p:cNvSpPr txBox="1"/>
          <p:nvPr/>
        </p:nvSpPr>
        <p:spPr>
          <a:xfrm>
            <a:off x="4318999" y="4044315"/>
            <a:ext cx="777716" cy="194284"/>
          </a:xfrm>
          <a:prstGeom prst="rect">
            <a:avLst/>
          </a:prstGeom>
        </p:spPr>
        <p:txBody>
          <a:bodyPr vert="horz" wrap="square" lIns="0" tIns="9525" rIns="0" bIns="0" rtlCol="0">
            <a:spAutoFit/>
          </a:bodyPr>
          <a:lstStyle/>
          <a:p>
            <a:pPr marL="9525">
              <a:spcBef>
                <a:spcPts val="75"/>
              </a:spcBef>
            </a:pPr>
            <a:r>
              <a:rPr sz="1200" spc="-4" dirty="0">
                <a:latin typeface="Calibri"/>
                <a:cs typeface="Calibri"/>
              </a:rPr>
              <a:t>Coding</a:t>
            </a:r>
            <a:r>
              <a:rPr sz="1200" spc="-49" dirty="0">
                <a:latin typeface="Calibri"/>
                <a:cs typeface="Calibri"/>
              </a:rPr>
              <a:t> </a:t>
            </a:r>
            <a:r>
              <a:rPr sz="1200" spc="-15" dirty="0">
                <a:latin typeface="Calibri"/>
                <a:cs typeface="Calibri"/>
              </a:rPr>
              <a:t>exon</a:t>
            </a:r>
            <a:endParaRPr sz="1200">
              <a:latin typeface="Calibri"/>
              <a:cs typeface="Calibri"/>
            </a:endParaRPr>
          </a:p>
        </p:txBody>
      </p:sp>
      <p:sp>
        <p:nvSpPr>
          <p:cNvPr id="27" name="object 27"/>
          <p:cNvSpPr txBox="1"/>
          <p:nvPr/>
        </p:nvSpPr>
        <p:spPr>
          <a:xfrm>
            <a:off x="1823448" y="4044315"/>
            <a:ext cx="423386"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5’</a:t>
            </a:r>
            <a:r>
              <a:rPr sz="1200" spc="-56" dirty="0">
                <a:latin typeface="Calibri"/>
                <a:cs typeface="Calibri"/>
              </a:rPr>
              <a:t> </a:t>
            </a:r>
            <a:r>
              <a:rPr sz="1200" spc="-4" dirty="0">
                <a:latin typeface="Calibri"/>
                <a:cs typeface="Calibri"/>
              </a:rPr>
              <a:t>UTR</a:t>
            </a:r>
            <a:endParaRPr sz="1200">
              <a:latin typeface="Calibri"/>
              <a:cs typeface="Calibri"/>
            </a:endParaRPr>
          </a:p>
        </p:txBody>
      </p:sp>
      <p:sp>
        <p:nvSpPr>
          <p:cNvPr id="28" name="object 28"/>
          <p:cNvSpPr txBox="1"/>
          <p:nvPr/>
        </p:nvSpPr>
        <p:spPr>
          <a:xfrm>
            <a:off x="6161859" y="4044315"/>
            <a:ext cx="423386"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3’</a:t>
            </a:r>
            <a:r>
              <a:rPr sz="1200" spc="-56" dirty="0">
                <a:latin typeface="Calibri"/>
                <a:cs typeface="Calibri"/>
              </a:rPr>
              <a:t> </a:t>
            </a:r>
            <a:r>
              <a:rPr sz="1200" spc="-4" dirty="0">
                <a:latin typeface="Calibri"/>
                <a:cs typeface="Calibri"/>
              </a:rPr>
              <a:t>UTR</a:t>
            </a:r>
            <a:endParaRPr sz="1200">
              <a:latin typeface="Calibri"/>
              <a:cs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161"/>
          <p:cNvSpPr txBox="1">
            <a:spLocks noGrp="1"/>
          </p:cNvSpPr>
          <p:nvPr>
            <p:ph type="title"/>
          </p:nvPr>
        </p:nvSpPr>
        <p:spPr>
          <a:xfrm>
            <a:off x="558150" y="320400"/>
            <a:ext cx="865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rebuchet MS"/>
                <a:ea typeface="Trebuchet MS"/>
                <a:cs typeface="Trebuchet MS"/>
                <a:sym typeface="Trebuchet MS"/>
              </a:rPr>
              <a:t>What are the genes associated to the peaks ?</a:t>
            </a:r>
            <a:endParaRPr sz="2400">
              <a:latin typeface="Trebuchet MS"/>
              <a:ea typeface="Trebuchet MS"/>
              <a:cs typeface="Trebuchet MS"/>
              <a:sym typeface="Trebuchet MS"/>
            </a:endParaRPr>
          </a:p>
          <a:p>
            <a:pPr marL="0" lvl="0" indent="0" algn="l" rtl="0">
              <a:lnSpc>
                <a:spcPct val="150000"/>
              </a:lnSpc>
              <a:spcBef>
                <a:spcPts val="0"/>
              </a:spcBef>
              <a:spcAft>
                <a:spcPts val="0"/>
              </a:spcAft>
              <a:buNone/>
            </a:pPr>
            <a:r>
              <a:rPr lang="en" sz="2400">
                <a:latin typeface="Trebuchet MS"/>
                <a:ea typeface="Trebuchet MS"/>
                <a:cs typeface="Trebuchet MS"/>
                <a:sym typeface="Trebuchet MS"/>
              </a:rPr>
              <a:t>Are there some functional categories over-represented ? </a:t>
            </a:r>
            <a:endParaRPr sz="2400">
              <a:latin typeface="Trebuchet MS"/>
              <a:ea typeface="Trebuchet MS"/>
              <a:cs typeface="Trebuchet MS"/>
              <a:sym typeface="Trebuchet MS"/>
            </a:endParaRPr>
          </a:p>
        </p:txBody>
      </p:sp>
      <p:pic>
        <p:nvPicPr>
          <p:cNvPr id="2056" name="Google Shape;2056;p161"/>
          <p:cNvPicPr preferRelativeResize="0"/>
          <p:nvPr/>
        </p:nvPicPr>
        <p:blipFill>
          <a:blip r:embed="rId3">
            <a:alphaModFix/>
          </a:blip>
          <a:stretch>
            <a:fillRect/>
          </a:stretch>
        </p:blipFill>
        <p:spPr>
          <a:xfrm>
            <a:off x="2637025" y="2809562"/>
            <a:ext cx="3349201" cy="1307325"/>
          </a:xfrm>
          <a:prstGeom prst="rect">
            <a:avLst/>
          </a:prstGeom>
          <a:noFill/>
          <a:ln>
            <a:noFill/>
          </a:ln>
        </p:spPr>
      </p:pic>
      <p:sp>
        <p:nvSpPr>
          <p:cNvPr id="2057" name="Google Shape;2057;p161"/>
          <p:cNvSpPr/>
          <p:nvPr/>
        </p:nvSpPr>
        <p:spPr>
          <a:xfrm>
            <a:off x="151500" y="1994067"/>
            <a:ext cx="2079000" cy="432300"/>
          </a:xfrm>
          <a:prstGeom prst="roundRect">
            <a:avLst>
              <a:gd name="adj" fmla="val 15025"/>
            </a:avLst>
          </a:prstGeom>
          <a:noFill/>
          <a:ln w="38100" cap="flat" cmpd="sng">
            <a:solidFill>
              <a:srgbClr val="144D85"/>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000000"/>
                </a:solidFill>
                <a:latin typeface="Trebuchet MS"/>
                <a:ea typeface="Trebuchet MS"/>
                <a:cs typeface="Trebuchet MS"/>
                <a:sym typeface="Trebuchet MS"/>
              </a:rPr>
              <a:t>ChIP-seq peaks</a:t>
            </a:r>
            <a:endParaRPr sz="900">
              <a:latin typeface="Trebuchet MS"/>
              <a:ea typeface="Trebuchet MS"/>
              <a:cs typeface="Trebuchet MS"/>
              <a:sym typeface="Trebuchet MS"/>
            </a:endParaRPr>
          </a:p>
        </p:txBody>
      </p:sp>
      <p:sp>
        <p:nvSpPr>
          <p:cNvPr id="2058" name="Google Shape;2058;p161"/>
          <p:cNvSpPr/>
          <p:nvPr/>
        </p:nvSpPr>
        <p:spPr>
          <a:xfrm>
            <a:off x="6749074" y="2657151"/>
            <a:ext cx="1903200" cy="8361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Molecular Function </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Biological Process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Disease Ontology</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Pathways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a:t>
            </a:r>
            <a:endParaRPr>
              <a:latin typeface="Trebuchet MS"/>
              <a:ea typeface="Trebuchet MS"/>
              <a:cs typeface="Trebuchet MS"/>
              <a:sym typeface="Trebuchet MS"/>
            </a:endParaRPr>
          </a:p>
        </p:txBody>
      </p:sp>
      <p:sp>
        <p:nvSpPr>
          <p:cNvPr id="2059" name="Google Shape;2059;p161"/>
          <p:cNvSpPr/>
          <p:nvPr/>
        </p:nvSpPr>
        <p:spPr>
          <a:xfrm>
            <a:off x="3407288" y="1994067"/>
            <a:ext cx="2079000" cy="432300"/>
          </a:xfrm>
          <a:prstGeom prst="roundRect">
            <a:avLst>
              <a:gd name="adj" fmla="val 15025"/>
            </a:avLst>
          </a:prstGeom>
          <a:noFill/>
          <a:ln w="38100" cap="flat" cmpd="sng">
            <a:solidFill>
              <a:srgbClr val="38761D"/>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a:latin typeface="Trebuchet MS"/>
                <a:ea typeface="Trebuchet MS"/>
                <a:cs typeface="Trebuchet MS"/>
                <a:sym typeface="Trebuchet MS"/>
              </a:rPr>
              <a:t>Genes</a:t>
            </a:r>
            <a:endParaRPr sz="900">
              <a:latin typeface="Trebuchet MS"/>
              <a:ea typeface="Trebuchet MS"/>
              <a:cs typeface="Trebuchet MS"/>
              <a:sym typeface="Trebuchet MS"/>
            </a:endParaRPr>
          </a:p>
        </p:txBody>
      </p:sp>
      <p:sp>
        <p:nvSpPr>
          <p:cNvPr id="2060" name="Google Shape;2060;p161"/>
          <p:cNvSpPr/>
          <p:nvPr/>
        </p:nvSpPr>
        <p:spPr>
          <a:xfrm>
            <a:off x="6650413" y="1994067"/>
            <a:ext cx="2079000" cy="432300"/>
          </a:xfrm>
          <a:prstGeom prst="roundRect">
            <a:avLst>
              <a:gd name="adj" fmla="val 15025"/>
            </a:avLst>
          </a:prstGeom>
          <a:noFill/>
          <a:ln w="38100" cap="flat" cmpd="sng">
            <a:solidFill>
              <a:srgbClr val="904406"/>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000000"/>
                </a:solidFill>
                <a:latin typeface="Trebuchet MS"/>
                <a:ea typeface="Trebuchet MS"/>
                <a:cs typeface="Trebuchet MS"/>
                <a:sym typeface="Trebuchet MS"/>
              </a:rPr>
              <a:t>Ontology terms</a:t>
            </a:r>
            <a:endParaRPr sz="900">
              <a:latin typeface="Trebuchet MS"/>
              <a:ea typeface="Trebuchet MS"/>
              <a:cs typeface="Trebuchet MS"/>
              <a:sym typeface="Trebuchet MS"/>
            </a:endParaRPr>
          </a:p>
        </p:txBody>
      </p:sp>
      <p:cxnSp>
        <p:nvCxnSpPr>
          <p:cNvPr id="2061" name="Google Shape;2061;p161"/>
          <p:cNvCxnSpPr/>
          <p:nvPr/>
        </p:nvCxnSpPr>
        <p:spPr>
          <a:xfrm rot="10800000" flipH="1">
            <a:off x="2359950" y="2189825"/>
            <a:ext cx="794100" cy="7500"/>
          </a:xfrm>
          <a:prstGeom prst="straightConnector1">
            <a:avLst/>
          </a:prstGeom>
          <a:noFill/>
          <a:ln w="28575" cap="flat" cmpd="sng">
            <a:solidFill>
              <a:schemeClr val="dk2"/>
            </a:solidFill>
            <a:prstDash val="solid"/>
            <a:round/>
            <a:headEnd type="none" w="med" len="med"/>
            <a:tailEnd type="triangle" w="med" len="med"/>
          </a:ln>
        </p:spPr>
      </p:cxnSp>
      <p:cxnSp>
        <p:nvCxnSpPr>
          <p:cNvPr id="2062" name="Google Shape;2062;p161"/>
          <p:cNvCxnSpPr/>
          <p:nvPr/>
        </p:nvCxnSpPr>
        <p:spPr>
          <a:xfrm rot="10800000" flipH="1">
            <a:off x="5636275" y="2189825"/>
            <a:ext cx="794100" cy="75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162"/>
          <p:cNvSpPr txBox="1">
            <a:spLocks noGrp="1"/>
          </p:cNvSpPr>
          <p:nvPr>
            <p:ph type="body" idx="1"/>
          </p:nvPr>
        </p:nvSpPr>
        <p:spPr>
          <a:xfrm>
            <a:off x="159300" y="1130850"/>
            <a:ext cx="8832300" cy="37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9900"/>
                </a:solidFill>
                <a:latin typeface="Trebuchet MS"/>
                <a:ea typeface="Trebuchet MS"/>
                <a:cs typeface="Trebuchet MS"/>
                <a:sym typeface="Trebuchet MS"/>
              </a:rPr>
              <a:t>These tools work with gene lists</a:t>
            </a:r>
            <a:endParaRPr b="1">
              <a:solidFill>
                <a:srgbClr val="FF9900"/>
              </a:solidFill>
              <a:latin typeface="Trebuchet MS"/>
              <a:ea typeface="Trebuchet MS"/>
              <a:cs typeface="Trebuchet MS"/>
              <a:sym typeface="Trebuchet MS"/>
            </a:endParaRPr>
          </a:p>
          <a:p>
            <a:pPr marL="457200" lvl="0" indent="-317500" algn="l" rtl="0">
              <a:spcBef>
                <a:spcPts val="1600"/>
              </a:spcBef>
              <a:spcAft>
                <a:spcPts val="0"/>
              </a:spcAft>
              <a:buSzPts val="1400"/>
              <a:buChar char="●"/>
            </a:pPr>
            <a:r>
              <a:rPr lang="en" sz="1400" b="1">
                <a:solidFill>
                  <a:srgbClr val="FF9900"/>
                </a:solidFill>
                <a:latin typeface="Trebuchet MS"/>
                <a:ea typeface="Trebuchet MS"/>
                <a:cs typeface="Trebuchet MS"/>
                <a:sym typeface="Trebuchet MS"/>
              </a:rPr>
              <a:t>GSEA</a:t>
            </a:r>
            <a:r>
              <a:rPr lang="en" sz="1400" b="1">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3"/>
              </a:rPr>
              <a:t>http://www.broadinstitute.org/gsea</a:t>
            </a:r>
            <a:endParaRPr sz="1400">
              <a:solidFill>
                <a:srgbClr val="000000"/>
              </a:solidFill>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A00"/>
                </a:solidFill>
                <a:latin typeface="Trebuchet MS"/>
                <a:ea typeface="Trebuchet MS"/>
                <a:cs typeface="Trebuchet MS"/>
                <a:sym typeface="Trebuchet MS"/>
              </a:rPr>
              <a:t>gProfiler</a:t>
            </a:r>
            <a:r>
              <a:rPr lang="en" sz="1400">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4"/>
              </a:rPr>
              <a:t>http://biit.cs.ut.ee/gprofiler/gost</a:t>
            </a:r>
            <a:r>
              <a:rPr lang="en" sz="1400">
                <a:latin typeface="Trebuchet MS"/>
                <a:ea typeface="Trebuchet MS"/>
                <a:cs typeface="Trebuchet MS"/>
                <a:sym typeface="Trebuchet MS"/>
              </a:rPr>
              <a:t> </a:t>
            </a:r>
            <a:endParaRPr sz="140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A00"/>
                </a:solidFill>
                <a:latin typeface="Trebuchet MS"/>
                <a:ea typeface="Trebuchet MS"/>
                <a:cs typeface="Trebuchet MS"/>
                <a:sym typeface="Trebuchet MS"/>
              </a:rPr>
              <a:t>GSAn</a:t>
            </a:r>
            <a:r>
              <a:rPr lang="en" sz="1400">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5"/>
              </a:rPr>
              <a:t>https://gsan.labri.fr/</a:t>
            </a:r>
            <a:r>
              <a:rPr lang="en" sz="1400">
                <a:latin typeface="Trebuchet MS"/>
                <a:ea typeface="Trebuchet MS"/>
                <a:cs typeface="Trebuchet MS"/>
                <a:sym typeface="Trebuchet MS"/>
              </a:rPr>
              <a:t> </a:t>
            </a:r>
            <a:endParaRPr sz="140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900"/>
                </a:solidFill>
                <a:latin typeface="Trebuchet MS"/>
                <a:ea typeface="Trebuchet MS"/>
                <a:cs typeface="Trebuchet MS"/>
                <a:sym typeface="Trebuchet MS"/>
              </a:rPr>
              <a:t>HOMER</a:t>
            </a:r>
            <a:r>
              <a:rPr lang="en" sz="1400">
                <a:solidFill>
                  <a:srgbClr val="FF9900"/>
                </a:solidFill>
                <a:latin typeface="Trebuchet MS"/>
                <a:ea typeface="Trebuchet MS"/>
                <a:cs typeface="Trebuchet MS"/>
                <a:sym typeface="Trebuchet MS"/>
              </a:rPr>
              <a:t>:</a:t>
            </a:r>
            <a:r>
              <a:rPr lang="en" sz="1400">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6"/>
              </a:rPr>
              <a:t>http://homer.salk.edu/homer</a:t>
            </a:r>
            <a:r>
              <a:rPr lang="en" sz="1400">
                <a:latin typeface="Trebuchet MS"/>
                <a:ea typeface="Trebuchet MS"/>
                <a:cs typeface="Trebuchet MS"/>
                <a:sym typeface="Trebuchet MS"/>
              </a:rPr>
              <a:t> </a:t>
            </a:r>
            <a:endParaRPr sz="140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900"/>
                </a:solidFill>
                <a:latin typeface="Trebuchet MS"/>
                <a:ea typeface="Trebuchet MS"/>
                <a:cs typeface="Trebuchet MS"/>
                <a:sym typeface="Trebuchet MS"/>
              </a:rPr>
              <a:t>DAVID: </a:t>
            </a:r>
            <a:r>
              <a:rPr lang="en" sz="1400" u="sng">
                <a:solidFill>
                  <a:schemeClr val="hlink"/>
                </a:solidFill>
                <a:latin typeface="Trebuchet MS"/>
                <a:ea typeface="Trebuchet MS"/>
                <a:cs typeface="Trebuchet MS"/>
                <a:sym typeface="Trebuchet MS"/>
                <a:hlinkClick r:id="rId7"/>
              </a:rPr>
              <a:t>http://david.abcc.ncifcrf.gov</a:t>
            </a:r>
            <a:endParaRPr sz="1400">
              <a:solidFill>
                <a:srgbClr val="434343"/>
              </a:solidFill>
              <a:latin typeface="Trebuchet MS"/>
              <a:ea typeface="Trebuchet MS"/>
              <a:cs typeface="Trebuchet MS"/>
              <a:sym typeface="Trebuchet MS"/>
            </a:endParaRPr>
          </a:p>
          <a:p>
            <a:pPr marL="0" lvl="0" indent="0" algn="l" rtl="0">
              <a:spcBef>
                <a:spcPts val="1600"/>
              </a:spcBef>
              <a:spcAft>
                <a:spcPts val="0"/>
              </a:spcAft>
              <a:buNone/>
            </a:pPr>
            <a:r>
              <a:rPr lang="en" b="1">
                <a:solidFill>
                  <a:srgbClr val="FF9900"/>
                </a:solidFill>
                <a:latin typeface="Trebuchet MS"/>
                <a:ea typeface="Trebuchet MS"/>
                <a:cs typeface="Trebuchet MS"/>
                <a:sym typeface="Trebuchet MS"/>
              </a:rPr>
              <a:t>These tools work with regions (BED files)</a:t>
            </a:r>
            <a:endParaRPr b="1">
              <a:solidFill>
                <a:srgbClr val="FF9900"/>
              </a:solidFill>
              <a:latin typeface="Trebuchet MS"/>
              <a:ea typeface="Trebuchet MS"/>
              <a:cs typeface="Trebuchet MS"/>
              <a:sym typeface="Trebuchet MS"/>
            </a:endParaRPr>
          </a:p>
          <a:p>
            <a:pPr marL="457200" lvl="0" indent="-317500" algn="l" rtl="0">
              <a:spcBef>
                <a:spcPts val="1600"/>
              </a:spcBef>
              <a:spcAft>
                <a:spcPts val="0"/>
              </a:spcAft>
              <a:buSzPts val="1400"/>
              <a:buFont typeface="Trebuchet MS"/>
              <a:buChar char="●"/>
            </a:pPr>
            <a:r>
              <a:rPr lang="en" sz="1400" b="1">
                <a:solidFill>
                  <a:srgbClr val="FF9900"/>
                </a:solidFill>
                <a:latin typeface="Trebuchet MS"/>
                <a:ea typeface="Trebuchet MS"/>
                <a:cs typeface="Trebuchet MS"/>
                <a:sym typeface="Trebuchet MS"/>
              </a:rPr>
              <a:t>EnrichR</a:t>
            </a:r>
            <a:r>
              <a:rPr lang="en" sz="1400">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8"/>
              </a:rPr>
              <a:t>http://amp.pharm.mssm.edu/Enrichr/enrich</a:t>
            </a:r>
            <a:endParaRPr sz="140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1400" b="1">
                <a:solidFill>
                  <a:srgbClr val="FF9900"/>
                </a:solidFill>
                <a:latin typeface="Trebuchet MS"/>
                <a:ea typeface="Trebuchet MS"/>
                <a:cs typeface="Trebuchet MS"/>
                <a:sym typeface="Trebuchet MS"/>
              </a:rPr>
              <a:t>LOLA</a:t>
            </a:r>
            <a:r>
              <a:rPr lang="en" sz="1400">
                <a:latin typeface="Trebuchet MS"/>
                <a:ea typeface="Trebuchet MS"/>
                <a:cs typeface="Trebuchet MS"/>
                <a:sym typeface="Trebuchet MS"/>
              </a:rPr>
              <a:t> (Bioconductor) </a:t>
            </a:r>
            <a:r>
              <a:rPr lang="en" sz="1400" u="sng">
                <a:solidFill>
                  <a:schemeClr val="hlink"/>
                </a:solidFill>
                <a:latin typeface="Trebuchet MS"/>
                <a:ea typeface="Trebuchet MS"/>
                <a:cs typeface="Trebuchet MS"/>
                <a:sym typeface="Trebuchet MS"/>
                <a:hlinkClick r:id="rId9"/>
              </a:rPr>
              <a:t>https://goo.gl/pWDZEs</a:t>
            </a:r>
            <a:r>
              <a:rPr lang="en" sz="1400">
                <a:latin typeface="Trebuchet MS"/>
                <a:ea typeface="Trebuchet MS"/>
                <a:cs typeface="Trebuchet MS"/>
                <a:sym typeface="Trebuchet MS"/>
              </a:rPr>
              <a:t> </a:t>
            </a:r>
            <a:endParaRPr sz="1400">
              <a:latin typeface="Trebuchet MS"/>
              <a:ea typeface="Trebuchet MS"/>
              <a:cs typeface="Trebuchet MS"/>
              <a:sym typeface="Trebuchet MS"/>
            </a:endParaRPr>
          </a:p>
          <a:p>
            <a:pPr marL="457200" lvl="0" indent="-317500" algn="l" rtl="0">
              <a:spcBef>
                <a:spcPts val="0"/>
              </a:spcBef>
              <a:spcAft>
                <a:spcPts val="0"/>
              </a:spcAft>
              <a:buClr>
                <a:srgbClr val="FF9900"/>
              </a:buClr>
              <a:buSzPts val="1400"/>
              <a:buFont typeface="Trebuchet MS"/>
              <a:buChar char="●"/>
            </a:pPr>
            <a:r>
              <a:rPr lang="en" sz="1400" b="1">
                <a:solidFill>
                  <a:srgbClr val="FF9900"/>
                </a:solidFill>
                <a:latin typeface="Trebuchet MS"/>
                <a:ea typeface="Trebuchet MS"/>
                <a:cs typeface="Trebuchet MS"/>
                <a:sym typeface="Trebuchet MS"/>
              </a:rPr>
              <a:t>GREAT</a:t>
            </a:r>
            <a:r>
              <a:rPr lang="en" sz="1400">
                <a:solidFill>
                  <a:srgbClr val="FF9900"/>
                </a:solidFill>
                <a:latin typeface="Trebuchet MS"/>
                <a:ea typeface="Trebuchet MS"/>
                <a:cs typeface="Trebuchet MS"/>
                <a:sym typeface="Trebuchet MS"/>
              </a:rPr>
              <a:t>: </a:t>
            </a:r>
            <a:r>
              <a:rPr lang="en" sz="1400" u="sng">
                <a:solidFill>
                  <a:schemeClr val="hlink"/>
                </a:solidFill>
                <a:latin typeface="Trebuchet MS"/>
                <a:ea typeface="Trebuchet MS"/>
                <a:cs typeface="Trebuchet MS"/>
                <a:sym typeface="Trebuchet MS"/>
                <a:hlinkClick r:id="rId10"/>
              </a:rPr>
              <a:t>http://great.stanford.edu/public/html/</a:t>
            </a:r>
            <a:endParaRPr sz="1400">
              <a:latin typeface="Trebuchet MS"/>
              <a:ea typeface="Trebuchet MS"/>
              <a:cs typeface="Trebuchet MS"/>
              <a:sym typeface="Trebuchet MS"/>
            </a:endParaRPr>
          </a:p>
        </p:txBody>
      </p:sp>
      <p:sp>
        <p:nvSpPr>
          <p:cNvPr id="2068" name="Google Shape;2068;p162"/>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Various tools available</a:t>
            </a:r>
            <a:endParaRPr>
              <a:latin typeface="Trebuchet MS"/>
              <a:ea typeface="Trebuchet MS"/>
              <a:cs typeface="Trebuchet MS"/>
              <a:sym typeface="Trebuchet M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163"/>
          <p:cNvSpPr txBox="1">
            <a:spLocks noGrp="1"/>
          </p:cNvSpPr>
          <p:nvPr>
            <p:ph type="body" idx="1"/>
          </p:nvPr>
        </p:nvSpPr>
        <p:spPr>
          <a:xfrm>
            <a:off x="433225" y="1373450"/>
            <a:ext cx="8369700" cy="3289800"/>
          </a:xfrm>
          <a:prstGeom prst="rect">
            <a:avLst/>
          </a:prstGeom>
          <a:ln>
            <a:noFill/>
          </a:ln>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Associate peaks to closest genes</a:t>
            </a:r>
            <a:endParaRPr/>
          </a:p>
        </p:txBody>
      </p:sp>
      <p:sp>
        <p:nvSpPr>
          <p:cNvPr id="2074" name="Google Shape;2074;p16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075" name="Google Shape;2075;p16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2076" name="Google Shape;2076;p16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2077" name="Google Shape;2077;p163"/>
          <p:cNvSpPr/>
          <p:nvPr/>
        </p:nvSpPr>
        <p:spPr>
          <a:xfrm>
            <a:off x="7069300" y="3912062"/>
            <a:ext cx="1894600" cy="317325"/>
          </a:xfrm>
          <a:prstGeom prst="flowChartProcess">
            <a:avLst/>
          </a:prstGeom>
          <a:solidFill>
            <a:schemeClr val="accent1"/>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Annotation</a:t>
            </a:r>
            <a:endParaRPr sz="1300">
              <a:solidFill>
                <a:schemeClr val="lt1"/>
              </a:solidFill>
              <a:latin typeface="Century Schoolbook"/>
              <a:ea typeface="Century Schoolbook"/>
              <a:cs typeface="Century Schoolbook"/>
              <a:sym typeface="Century Schoolbook"/>
            </a:endParaRPr>
          </a:p>
        </p:txBody>
      </p:sp>
      <p:sp>
        <p:nvSpPr>
          <p:cNvPr id="2078" name="Google Shape;2078;p163"/>
          <p:cNvSpPr/>
          <p:nvPr/>
        </p:nvSpPr>
        <p:spPr>
          <a:xfrm>
            <a:off x="5169113" y="4534375"/>
            <a:ext cx="1894600" cy="317325"/>
          </a:xfrm>
          <a:prstGeom prst="flowChartProcess">
            <a:avLst/>
          </a:prstGeom>
          <a:solidFill>
            <a:srgbClr val="FF99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Motif discovery</a:t>
            </a:r>
            <a:endParaRPr sz="1300">
              <a:solidFill>
                <a:srgbClr val="980000"/>
              </a:solidFill>
              <a:latin typeface="Century Schoolbook"/>
              <a:ea typeface="Century Schoolbook"/>
              <a:cs typeface="Century Schoolbook"/>
              <a:sym typeface="Century Schoolbook"/>
            </a:endParaRPr>
          </a:p>
        </p:txBody>
      </p:sp>
      <p:sp>
        <p:nvSpPr>
          <p:cNvPr id="2079" name="Google Shape;2079;p163"/>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2080" name="Google Shape;2080;p16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2081" name="Google Shape;2081;p16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6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63"/>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Peak calling (bed)</a:t>
            </a:r>
            <a:endParaRPr sz="1300">
              <a:solidFill>
                <a:srgbClr val="980000"/>
              </a:solidFill>
              <a:latin typeface="Century Schoolbook"/>
              <a:ea typeface="Century Schoolbook"/>
              <a:cs typeface="Century Schoolbook"/>
              <a:sym typeface="Century Schoolbook"/>
            </a:endParaRPr>
          </a:p>
        </p:txBody>
      </p:sp>
      <p:sp>
        <p:nvSpPr>
          <p:cNvPr id="2084" name="Google Shape;2084;p16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63"/>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086" name="Google Shape;2086;p163"/>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63"/>
          <p:cNvSpPr/>
          <p:nvPr/>
        </p:nvSpPr>
        <p:spPr>
          <a:xfrm rot="10800000">
            <a:off x="5630875" y="3985075"/>
            <a:ext cx="971100" cy="497400"/>
          </a:xfrm>
          <a:prstGeom prst="leftRightUpArrow">
            <a:avLst>
              <a:gd name="adj1" fmla="val 25000"/>
              <a:gd name="adj2" fmla="val 25000"/>
              <a:gd name="adj3" fmla="val 25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88" name="Google Shape;2088;p163"/>
          <p:cNvSpPr/>
          <p:nvPr/>
        </p:nvSpPr>
        <p:spPr>
          <a:xfrm rot="10800000">
            <a:off x="6004613" y="3658537"/>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6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2090" name="Google Shape;2090;p16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6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164"/>
          <p:cNvSpPr txBox="1">
            <a:spLocks noGrp="1"/>
          </p:cNvSpPr>
          <p:nvPr>
            <p:ph type="title"/>
          </p:nvPr>
        </p:nvSpPr>
        <p:spPr>
          <a:xfrm>
            <a:off x="558150" y="320400"/>
            <a:ext cx="86538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a:latin typeface="Trebuchet MS"/>
                <a:ea typeface="Trebuchet MS"/>
                <a:cs typeface="Trebuchet MS"/>
                <a:sym typeface="Trebuchet MS"/>
              </a:rPr>
              <a:t>Now that we have the genes,</a:t>
            </a:r>
            <a:endParaRPr sz="2400">
              <a:latin typeface="Trebuchet MS"/>
              <a:ea typeface="Trebuchet MS"/>
              <a:cs typeface="Trebuchet MS"/>
              <a:sym typeface="Trebuchet MS"/>
            </a:endParaRPr>
          </a:p>
          <a:p>
            <a:pPr marL="0" lvl="0" indent="0" algn="l" rtl="0">
              <a:lnSpc>
                <a:spcPct val="150000"/>
              </a:lnSpc>
              <a:spcBef>
                <a:spcPts val="0"/>
              </a:spcBef>
              <a:spcAft>
                <a:spcPts val="0"/>
              </a:spcAft>
              <a:buNone/>
            </a:pPr>
            <a:r>
              <a:rPr lang="en" sz="2400">
                <a:latin typeface="Trebuchet MS"/>
                <a:ea typeface="Trebuchet MS"/>
                <a:cs typeface="Trebuchet MS"/>
                <a:sym typeface="Trebuchet MS"/>
              </a:rPr>
              <a:t>Are there some functional categories over-represented ? </a:t>
            </a:r>
            <a:endParaRPr sz="2400">
              <a:latin typeface="Trebuchet MS"/>
              <a:ea typeface="Trebuchet MS"/>
              <a:cs typeface="Trebuchet MS"/>
              <a:sym typeface="Trebuchet MS"/>
            </a:endParaRPr>
          </a:p>
        </p:txBody>
      </p:sp>
      <p:pic>
        <p:nvPicPr>
          <p:cNvPr id="2097" name="Google Shape;2097;p164"/>
          <p:cNvPicPr preferRelativeResize="0"/>
          <p:nvPr/>
        </p:nvPicPr>
        <p:blipFill>
          <a:blip r:embed="rId3">
            <a:alphaModFix/>
          </a:blip>
          <a:stretch>
            <a:fillRect/>
          </a:stretch>
        </p:blipFill>
        <p:spPr>
          <a:xfrm>
            <a:off x="2637025" y="2809562"/>
            <a:ext cx="3349201" cy="1307325"/>
          </a:xfrm>
          <a:prstGeom prst="rect">
            <a:avLst/>
          </a:prstGeom>
          <a:noFill/>
          <a:ln>
            <a:noFill/>
          </a:ln>
        </p:spPr>
      </p:pic>
      <p:sp>
        <p:nvSpPr>
          <p:cNvPr id="2098" name="Google Shape;2098;p164"/>
          <p:cNvSpPr/>
          <p:nvPr/>
        </p:nvSpPr>
        <p:spPr>
          <a:xfrm>
            <a:off x="151500" y="1994067"/>
            <a:ext cx="2079000" cy="432300"/>
          </a:xfrm>
          <a:prstGeom prst="roundRect">
            <a:avLst>
              <a:gd name="adj" fmla="val 15025"/>
            </a:avLst>
          </a:prstGeom>
          <a:noFill/>
          <a:ln w="38100" cap="flat" cmpd="sng">
            <a:solidFill>
              <a:srgbClr val="CCCCCC"/>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B7B7B7"/>
                </a:solidFill>
                <a:latin typeface="Trebuchet MS"/>
                <a:ea typeface="Trebuchet MS"/>
                <a:cs typeface="Trebuchet MS"/>
                <a:sym typeface="Trebuchet MS"/>
              </a:rPr>
              <a:t>ChIP-seq peaks</a:t>
            </a:r>
            <a:endParaRPr sz="900">
              <a:solidFill>
                <a:srgbClr val="B7B7B7"/>
              </a:solidFill>
              <a:latin typeface="Trebuchet MS"/>
              <a:ea typeface="Trebuchet MS"/>
              <a:cs typeface="Trebuchet MS"/>
              <a:sym typeface="Trebuchet MS"/>
            </a:endParaRPr>
          </a:p>
        </p:txBody>
      </p:sp>
      <p:sp>
        <p:nvSpPr>
          <p:cNvPr id="2099" name="Google Shape;2099;p164"/>
          <p:cNvSpPr/>
          <p:nvPr/>
        </p:nvSpPr>
        <p:spPr>
          <a:xfrm>
            <a:off x="6749074" y="2657151"/>
            <a:ext cx="1903200" cy="8361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Molecular Function </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GO Biological Process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Disease Ontology</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Pathways</a:t>
            </a:r>
            <a:endParaRPr>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Helvetica Neue"/>
              <a:buNone/>
            </a:pPr>
            <a:r>
              <a:rPr lang="en" i="0" u="none" strike="noStrike" cap="none">
                <a:solidFill>
                  <a:srgbClr val="000000"/>
                </a:solidFill>
                <a:latin typeface="Trebuchet MS"/>
                <a:ea typeface="Trebuchet MS"/>
                <a:cs typeface="Trebuchet MS"/>
                <a:sym typeface="Trebuchet MS"/>
              </a:rPr>
              <a:t>…</a:t>
            </a:r>
            <a:endParaRPr>
              <a:latin typeface="Trebuchet MS"/>
              <a:ea typeface="Trebuchet MS"/>
              <a:cs typeface="Trebuchet MS"/>
              <a:sym typeface="Trebuchet MS"/>
            </a:endParaRPr>
          </a:p>
        </p:txBody>
      </p:sp>
      <p:sp>
        <p:nvSpPr>
          <p:cNvPr id="2100" name="Google Shape;2100;p164"/>
          <p:cNvSpPr/>
          <p:nvPr/>
        </p:nvSpPr>
        <p:spPr>
          <a:xfrm>
            <a:off x="3407288" y="1994067"/>
            <a:ext cx="2079000" cy="432300"/>
          </a:xfrm>
          <a:prstGeom prst="roundRect">
            <a:avLst>
              <a:gd name="adj" fmla="val 15025"/>
            </a:avLst>
          </a:prstGeom>
          <a:noFill/>
          <a:ln w="38100" cap="flat" cmpd="sng">
            <a:solidFill>
              <a:srgbClr val="CCCCCC"/>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a:solidFill>
                  <a:srgbClr val="CCCCCC"/>
                </a:solidFill>
                <a:latin typeface="Trebuchet MS"/>
                <a:ea typeface="Trebuchet MS"/>
                <a:cs typeface="Trebuchet MS"/>
                <a:sym typeface="Trebuchet MS"/>
              </a:rPr>
              <a:t>Genes</a:t>
            </a:r>
            <a:endParaRPr sz="900">
              <a:solidFill>
                <a:srgbClr val="CCCCCC"/>
              </a:solidFill>
              <a:latin typeface="Trebuchet MS"/>
              <a:ea typeface="Trebuchet MS"/>
              <a:cs typeface="Trebuchet MS"/>
              <a:sym typeface="Trebuchet MS"/>
            </a:endParaRPr>
          </a:p>
        </p:txBody>
      </p:sp>
      <p:sp>
        <p:nvSpPr>
          <p:cNvPr id="2101" name="Google Shape;2101;p164"/>
          <p:cNvSpPr/>
          <p:nvPr/>
        </p:nvSpPr>
        <p:spPr>
          <a:xfrm>
            <a:off x="6650413" y="1994067"/>
            <a:ext cx="2079000" cy="432300"/>
          </a:xfrm>
          <a:prstGeom prst="roundRect">
            <a:avLst>
              <a:gd name="adj" fmla="val 15025"/>
            </a:avLst>
          </a:prstGeom>
          <a:noFill/>
          <a:ln w="38100" cap="flat" cmpd="sng">
            <a:solidFill>
              <a:srgbClr val="904406"/>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500" i="0" u="none" strike="noStrike" cap="none">
                <a:solidFill>
                  <a:srgbClr val="000000"/>
                </a:solidFill>
                <a:latin typeface="Trebuchet MS"/>
                <a:ea typeface="Trebuchet MS"/>
                <a:cs typeface="Trebuchet MS"/>
                <a:sym typeface="Trebuchet MS"/>
              </a:rPr>
              <a:t>Ontology terms</a:t>
            </a:r>
            <a:endParaRPr sz="900">
              <a:latin typeface="Trebuchet MS"/>
              <a:ea typeface="Trebuchet MS"/>
              <a:cs typeface="Trebuchet MS"/>
              <a:sym typeface="Trebuchet MS"/>
            </a:endParaRPr>
          </a:p>
        </p:txBody>
      </p:sp>
      <p:cxnSp>
        <p:nvCxnSpPr>
          <p:cNvPr id="2102" name="Google Shape;2102;p164"/>
          <p:cNvCxnSpPr/>
          <p:nvPr/>
        </p:nvCxnSpPr>
        <p:spPr>
          <a:xfrm rot="10800000" flipH="1">
            <a:off x="2359950" y="2189825"/>
            <a:ext cx="794100" cy="7500"/>
          </a:xfrm>
          <a:prstGeom prst="straightConnector1">
            <a:avLst/>
          </a:prstGeom>
          <a:noFill/>
          <a:ln w="28575" cap="flat" cmpd="sng">
            <a:solidFill>
              <a:srgbClr val="CCCCCC"/>
            </a:solidFill>
            <a:prstDash val="solid"/>
            <a:round/>
            <a:headEnd type="none" w="med" len="med"/>
            <a:tailEnd type="triangle" w="med" len="med"/>
          </a:ln>
        </p:spPr>
      </p:cxnSp>
      <p:cxnSp>
        <p:nvCxnSpPr>
          <p:cNvPr id="2103" name="Google Shape;2103;p164"/>
          <p:cNvCxnSpPr/>
          <p:nvPr/>
        </p:nvCxnSpPr>
        <p:spPr>
          <a:xfrm rot="10800000" flipH="1">
            <a:off x="5636275" y="2189825"/>
            <a:ext cx="794100" cy="75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p165"/>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a:latin typeface="Trebuchet MS"/>
                <a:ea typeface="Trebuchet MS"/>
                <a:cs typeface="Trebuchet MS"/>
                <a:sym typeface="Trebuchet MS"/>
              </a:rPr>
              <a:t>HOMER </a:t>
            </a:r>
            <a:r>
              <a:rPr lang="en" sz="1800">
                <a:latin typeface="Trebuchet MS"/>
                <a:ea typeface="Trebuchet MS"/>
                <a:cs typeface="Trebuchet MS"/>
                <a:sym typeface="Trebuchet MS"/>
              </a:rPr>
              <a:t>[Heinz et al., Mol Cell 2010]</a:t>
            </a:r>
            <a:endParaRPr sz="1800">
              <a:latin typeface="Trebuchet MS"/>
              <a:ea typeface="Trebuchet MS"/>
              <a:cs typeface="Trebuchet MS"/>
              <a:sym typeface="Trebuchet MS"/>
            </a:endParaRPr>
          </a:p>
        </p:txBody>
      </p:sp>
      <p:sp>
        <p:nvSpPr>
          <p:cNvPr id="2109" name="Google Shape;2109;p165"/>
          <p:cNvSpPr txBox="1">
            <a:spLocks noGrp="1"/>
          </p:cNvSpPr>
          <p:nvPr>
            <p:ph type="body" idx="1"/>
          </p:nvPr>
        </p:nvSpPr>
        <p:spPr>
          <a:xfrm>
            <a:off x="470350" y="1100850"/>
            <a:ext cx="81867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chemeClr val="dk1"/>
                </a:solidFill>
                <a:latin typeface="Trebuchet MS"/>
                <a:ea typeface="Trebuchet MS"/>
                <a:cs typeface="Trebuchet MS"/>
                <a:sym typeface="Trebuchet MS"/>
              </a:rPr>
              <a:t>Gene Ontology Analysis of Associated Genes: annotatePeaks </a:t>
            </a:r>
            <a:r>
              <a:rPr lang="en" b="1">
                <a:solidFill>
                  <a:schemeClr val="dk1"/>
                </a:solidFill>
                <a:latin typeface="Trebuchet MS"/>
                <a:ea typeface="Trebuchet MS"/>
                <a:cs typeface="Trebuchet MS"/>
                <a:sym typeface="Trebuchet MS"/>
              </a:rPr>
              <a:t>go</a:t>
            </a:r>
            <a:r>
              <a:rPr lang="en">
                <a:solidFill>
                  <a:schemeClr val="dk1"/>
                </a:solidFill>
                <a:latin typeface="Trebuchet MS"/>
                <a:ea typeface="Trebuchet MS"/>
                <a:cs typeface="Trebuchet MS"/>
                <a:sym typeface="Trebuchet MS"/>
              </a:rPr>
              <a:t> option</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lnSpc>
                <a:spcPct val="95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95000"/>
              </a:lnSpc>
              <a:spcBef>
                <a:spcPts val="0"/>
              </a:spcBef>
              <a:spcAft>
                <a:spcPts val="0"/>
              </a:spcAft>
              <a:buNone/>
            </a:pPr>
            <a:endParaRPr sz="1100">
              <a:solidFill>
                <a:schemeClr val="dk1"/>
              </a:solidFill>
              <a:latin typeface="Arial"/>
              <a:ea typeface="Arial"/>
              <a:cs typeface="Arial"/>
              <a:sym typeface="Arial"/>
            </a:endParaRPr>
          </a:p>
        </p:txBody>
      </p:sp>
      <p:sp>
        <p:nvSpPr>
          <p:cNvPr id="2110" name="Google Shape;2110;p165"/>
          <p:cNvSpPr txBox="1"/>
          <p:nvPr/>
        </p:nvSpPr>
        <p:spPr>
          <a:xfrm>
            <a:off x="470350" y="2838375"/>
            <a:ext cx="7251600" cy="38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Genome Ontology: Looking for Enriched Genomic Annotations: annotatePeaks </a:t>
            </a:r>
            <a:r>
              <a:rPr lang="en" sz="1800" b="1">
                <a:solidFill>
                  <a:schemeClr val="dk1"/>
                </a:solidFill>
                <a:latin typeface="Trebuchet MS"/>
                <a:ea typeface="Trebuchet MS"/>
                <a:cs typeface="Trebuchet MS"/>
                <a:sym typeface="Trebuchet MS"/>
              </a:rPr>
              <a:t>genomeOntology </a:t>
            </a:r>
            <a:r>
              <a:rPr lang="en" sz="1800">
                <a:solidFill>
                  <a:schemeClr val="dk1"/>
                </a:solidFill>
                <a:latin typeface="Trebuchet MS"/>
                <a:ea typeface="Trebuchet MS"/>
                <a:cs typeface="Trebuchet MS"/>
                <a:sym typeface="Trebuchet MS"/>
              </a:rPr>
              <a:t>option</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p>
        </p:txBody>
      </p:sp>
      <p:pic>
        <p:nvPicPr>
          <p:cNvPr id="2111" name="Google Shape;2111;p165"/>
          <p:cNvPicPr preferRelativeResize="0"/>
          <p:nvPr/>
        </p:nvPicPr>
        <p:blipFill rotWithShape="1">
          <a:blip r:embed="rId3">
            <a:alphaModFix/>
          </a:blip>
          <a:srcRect t="43130"/>
          <a:stretch/>
        </p:blipFill>
        <p:spPr>
          <a:xfrm>
            <a:off x="719500" y="3537975"/>
            <a:ext cx="7369326" cy="1399350"/>
          </a:xfrm>
          <a:prstGeom prst="rect">
            <a:avLst/>
          </a:prstGeom>
          <a:noFill/>
          <a:ln>
            <a:noFill/>
          </a:ln>
        </p:spPr>
      </p:pic>
      <p:pic>
        <p:nvPicPr>
          <p:cNvPr id="2112" name="Google Shape;2112;p165"/>
          <p:cNvPicPr preferRelativeResize="0"/>
          <p:nvPr/>
        </p:nvPicPr>
        <p:blipFill>
          <a:blip r:embed="rId4">
            <a:alphaModFix/>
          </a:blip>
          <a:stretch>
            <a:fillRect/>
          </a:stretch>
        </p:blipFill>
        <p:spPr>
          <a:xfrm>
            <a:off x="792600" y="1400200"/>
            <a:ext cx="5296481" cy="15267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66"/>
          <p:cNvSpPr/>
          <p:nvPr/>
        </p:nvSpPr>
        <p:spPr>
          <a:xfrm>
            <a:off x="855579" y="4810845"/>
            <a:ext cx="6988200" cy="1974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sz="1200" i="0" u="none" strike="noStrike" cap="none">
                <a:solidFill>
                  <a:srgbClr val="000000"/>
                </a:solidFill>
                <a:latin typeface="Trebuchet MS"/>
                <a:ea typeface="Trebuchet MS"/>
                <a:cs typeface="Trebuchet MS"/>
                <a:sym typeface="Trebuchet MS"/>
              </a:rPr>
              <a:t>Note: Only human (hg19), mouse (mm9, mm10) and zebrafish (danRer7) genomes are supported</a:t>
            </a:r>
            <a:endParaRPr sz="900">
              <a:latin typeface="Trebuchet MS"/>
              <a:ea typeface="Trebuchet MS"/>
              <a:cs typeface="Trebuchet MS"/>
              <a:sym typeface="Trebuchet MS"/>
            </a:endParaRPr>
          </a:p>
        </p:txBody>
      </p:sp>
      <p:sp>
        <p:nvSpPr>
          <p:cNvPr id="2118" name="Google Shape;2118;p166"/>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GREAT</a:t>
            </a:r>
            <a:endParaRPr>
              <a:latin typeface="Trebuchet MS"/>
              <a:ea typeface="Trebuchet MS"/>
              <a:cs typeface="Trebuchet MS"/>
              <a:sym typeface="Trebuchet MS"/>
            </a:endParaRPr>
          </a:p>
        </p:txBody>
      </p:sp>
      <p:pic>
        <p:nvPicPr>
          <p:cNvPr id="2119" name="Google Shape;2119;p166"/>
          <p:cNvPicPr preferRelativeResize="0"/>
          <p:nvPr/>
        </p:nvPicPr>
        <p:blipFill>
          <a:blip r:embed="rId3">
            <a:alphaModFix/>
          </a:blip>
          <a:stretch>
            <a:fillRect/>
          </a:stretch>
        </p:blipFill>
        <p:spPr>
          <a:xfrm>
            <a:off x="2785375" y="108750"/>
            <a:ext cx="6019555" cy="47021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6"/>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ENCODE</a:t>
            </a:r>
            <a:endParaRPr i="0" u="none" strike="noStrike" cap="none">
              <a:solidFill>
                <a:schemeClr val="dk1"/>
              </a:solidFill>
              <a:latin typeface="Trebuchet MS"/>
              <a:ea typeface="Trebuchet MS"/>
              <a:cs typeface="Trebuchet MS"/>
              <a:sym typeface="Trebuchet MS"/>
            </a:endParaRPr>
          </a:p>
        </p:txBody>
      </p:sp>
      <p:sp>
        <p:nvSpPr>
          <p:cNvPr id="292" name="Google Shape;292;p56"/>
          <p:cNvSpPr txBox="1">
            <a:spLocks noGrp="1"/>
          </p:cNvSpPr>
          <p:nvPr>
            <p:ph type="body" idx="1"/>
          </p:nvPr>
        </p:nvSpPr>
        <p:spPr>
          <a:xfrm>
            <a:off x="311700" y="1152475"/>
            <a:ext cx="8520600" cy="10260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0"/>
              </a:spcBef>
              <a:spcAft>
                <a:spcPts val="0"/>
              </a:spcAft>
              <a:buSzPts val="1800"/>
              <a:buFont typeface="Trebuchet MS"/>
              <a:buChar char="●"/>
            </a:pPr>
            <a:r>
              <a:rPr lang="en" sz="1800" i="0" u="none" strike="noStrike" cap="none">
                <a:solidFill>
                  <a:schemeClr val="dk1"/>
                </a:solidFill>
                <a:latin typeface="Trebuchet MS"/>
                <a:ea typeface="Trebuchet MS"/>
                <a:cs typeface="Trebuchet MS"/>
                <a:sym typeface="Trebuchet MS"/>
              </a:rPr>
              <a:t>The Encyclopedia of DNA Elements (ENCODE) Consortium has carried out </a:t>
            </a:r>
            <a:r>
              <a:rPr lang="en">
                <a:solidFill>
                  <a:schemeClr val="dk1"/>
                </a:solidFill>
                <a:latin typeface="Trebuchet MS"/>
                <a:ea typeface="Trebuchet MS"/>
                <a:cs typeface="Trebuchet MS"/>
                <a:sym typeface="Trebuchet MS"/>
              </a:rPr>
              <a:t>thousands</a:t>
            </a:r>
            <a:r>
              <a:rPr lang="en" sz="1800" i="0" u="none" strike="noStrike" cap="none">
                <a:solidFill>
                  <a:schemeClr val="dk1"/>
                </a:solidFill>
                <a:latin typeface="Trebuchet MS"/>
                <a:ea typeface="Trebuchet MS"/>
                <a:cs typeface="Trebuchet MS"/>
                <a:sym typeface="Trebuchet MS"/>
              </a:rPr>
              <a:t> of ChIP–seq experiments and has used this experience to develop a set of working standards and guidelines</a:t>
            </a:r>
            <a:endParaRPr>
              <a:latin typeface="Trebuchet MS"/>
              <a:ea typeface="Trebuchet MS"/>
              <a:cs typeface="Trebuchet MS"/>
              <a:sym typeface="Trebuchet MS"/>
            </a:endParaRPr>
          </a:p>
        </p:txBody>
      </p:sp>
      <p:sp>
        <p:nvSpPr>
          <p:cNvPr id="293" name="Google Shape;293;p56"/>
          <p:cNvSpPr/>
          <p:nvPr/>
        </p:nvSpPr>
        <p:spPr>
          <a:xfrm>
            <a:off x="1384301" y="4574798"/>
            <a:ext cx="7056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a:solidFill>
                  <a:schemeClr val="dk1"/>
                </a:solidFill>
                <a:latin typeface="Century Schoolbook"/>
                <a:ea typeface="Century Schoolbook"/>
                <a:cs typeface="Century Schoolbook"/>
                <a:sym typeface="Century Schoolbook"/>
              </a:rPr>
              <a:t>See: https://www.encodeproject.org/about/experiment-guidelines/</a:t>
            </a:r>
            <a:endParaRPr>
              <a:solidFill>
                <a:schemeClr val="dk1"/>
              </a:solidFill>
              <a:latin typeface="Century Schoolbook"/>
              <a:ea typeface="Century Schoolbook"/>
              <a:cs typeface="Century Schoolbook"/>
              <a:sym typeface="Century Schoolbook"/>
            </a:endParaRPr>
          </a:p>
        </p:txBody>
      </p:sp>
      <p:pic>
        <p:nvPicPr>
          <p:cNvPr id="294" name="Google Shape;294;p56"/>
          <p:cNvPicPr preferRelativeResize="0"/>
          <p:nvPr/>
        </p:nvPicPr>
        <p:blipFill>
          <a:blip r:embed="rId3">
            <a:alphaModFix/>
          </a:blip>
          <a:stretch>
            <a:fillRect/>
          </a:stretch>
        </p:blipFill>
        <p:spPr>
          <a:xfrm>
            <a:off x="3619500" y="2055800"/>
            <a:ext cx="1905000" cy="1152525"/>
          </a:xfrm>
          <a:prstGeom prst="rect">
            <a:avLst/>
          </a:prstGeom>
          <a:noFill/>
          <a:ln>
            <a:noFill/>
          </a:ln>
        </p:spPr>
      </p:pic>
      <p:sp>
        <p:nvSpPr>
          <p:cNvPr id="295" name="Google Shape;295;p56"/>
          <p:cNvSpPr txBox="1"/>
          <p:nvPr/>
        </p:nvSpPr>
        <p:spPr>
          <a:xfrm>
            <a:off x="492475" y="3470950"/>
            <a:ext cx="8207700" cy="85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2"/>
                </a:solidFill>
              </a:rPr>
              <a:t>Landt SG, Marinov GK, Kundaje A </a:t>
            </a:r>
            <a:r>
              <a:rPr lang="en" sz="1800" i="1">
                <a:solidFill>
                  <a:schemeClr val="dk2"/>
                </a:solidFill>
              </a:rPr>
              <a:t>et al.</a:t>
            </a:r>
            <a:r>
              <a:rPr lang="en" sz="1800">
                <a:solidFill>
                  <a:schemeClr val="dk2"/>
                </a:solidFill>
              </a:rPr>
              <a:t> (2012) ChIP-seq guidelines and practices of the ENCODE and modENCODE consortia. </a:t>
            </a:r>
            <a:r>
              <a:rPr lang="en" sz="1800" i="1">
                <a:solidFill>
                  <a:schemeClr val="dk2"/>
                </a:solidFill>
              </a:rPr>
              <a:t>Genome research</a:t>
            </a:r>
            <a:r>
              <a:rPr lang="en" sz="1800">
                <a:solidFill>
                  <a:schemeClr val="dk2"/>
                </a:solidFill>
              </a:rPr>
              <a:t> </a:t>
            </a:r>
            <a:r>
              <a:rPr lang="en" sz="1800" b="1">
                <a:solidFill>
                  <a:schemeClr val="dk2"/>
                </a:solidFill>
              </a:rPr>
              <a:t>22</a:t>
            </a:r>
            <a:r>
              <a:rPr lang="en" sz="1800">
                <a:solidFill>
                  <a:schemeClr val="dk2"/>
                </a:solidFill>
              </a:rPr>
              <a:t>, 1813–1831.</a:t>
            </a:r>
            <a:endParaRPr sz="1800">
              <a:solidFill>
                <a:schemeClr val="dk2"/>
              </a:solidFill>
            </a:endParaRPr>
          </a:p>
          <a:p>
            <a:pPr marL="0" lvl="0" indent="0" algn="l" rtl="0">
              <a:spcBef>
                <a:spcPts val="0"/>
              </a:spcBef>
              <a:spcAft>
                <a:spcPts val="0"/>
              </a:spcAft>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167"/>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GREAT</a:t>
            </a:r>
            <a:endParaRPr>
              <a:latin typeface="Trebuchet MS"/>
              <a:ea typeface="Trebuchet MS"/>
              <a:cs typeface="Trebuchet MS"/>
              <a:sym typeface="Trebuchet MS"/>
            </a:endParaRPr>
          </a:p>
        </p:txBody>
      </p:sp>
      <p:pic>
        <p:nvPicPr>
          <p:cNvPr id="2125" name="Google Shape;2125;p167"/>
          <p:cNvPicPr preferRelativeResize="0"/>
          <p:nvPr/>
        </p:nvPicPr>
        <p:blipFill>
          <a:blip r:embed="rId3">
            <a:alphaModFix/>
          </a:blip>
          <a:stretch>
            <a:fillRect/>
          </a:stretch>
        </p:blipFill>
        <p:spPr>
          <a:xfrm>
            <a:off x="2209525" y="956975"/>
            <a:ext cx="6560550" cy="3565501"/>
          </a:xfrm>
          <a:prstGeom prst="rect">
            <a:avLst/>
          </a:prstGeom>
          <a:noFill/>
          <a:ln>
            <a:noFill/>
          </a:ln>
        </p:spPr>
      </p:pic>
      <p:sp>
        <p:nvSpPr>
          <p:cNvPr id="2126" name="Google Shape;2126;p167"/>
          <p:cNvSpPr/>
          <p:nvPr/>
        </p:nvSpPr>
        <p:spPr>
          <a:xfrm>
            <a:off x="855579" y="4810845"/>
            <a:ext cx="6988200" cy="1974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Helvetica Neue"/>
              <a:buNone/>
            </a:pPr>
            <a:r>
              <a:rPr lang="en" sz="1200" i="0" u="none" strike="noStrike" cap="none">
                <a:solidFill>
                  <a:srgbClr val="000000"/>
                </a:solidFill>
                <a:latin typeface="Trebuchet MS"/>
                <a:ea typeface="Trebuchet MS"/>
                <a:cs typeface="Trebuchet MS"/>
                <a:sym typeface="Trebuchet MS"/>
              </a:rPr>
              <a:t>Note: Only human (hg19), mouse (mm9, mm10) and zebrafish (danRer7) genomes are supported</a:t>
            </a:r>
            <a:endParaRPr sz="900">
              <a:latin typeface="Trebuchet MS"/>
              <a:ea typeface="Trebuchet MS"/>
              <a:cs typeface="Trebuchet MS"/>
              <a:sym typeface="Trebuchet M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pic>
        <p:nvPicPr>
          <p:cNvPr id="2131" name="Google Shape;2131;p168"/>
          <p:cNvPicPr preferRelativeResize="0"/>
          <p:nvPr/>
        </p:nvPicPr>
        <p:blipFill>
          <a:blip r:embed="rId3">
            <a:alphaModFix/>
          </a:blip>
          <a:stretch>
            <a:fillRect/>
          </a:stretch>
        </p:blipFill>
        <p:spPr>
          <a:xfrm>
            <a:off x="2188254" y="2656460"/>
            <a:ext cx="6837900" cy="2329885"/>
          </a:xfrm>
          <a:prstGeom prst="rect">
            <a:avLst/>
          </a:prstGeom>
          <a:noFill/>
          <a:ln>
            <a:noFill/>
          </a:ln>
        </p:spPr>
      </p:pic>
      <p:pic>
        <p:nvPicPr>
          <p:cNvPr id="2132" name="Google Shape;2132;p168"/>
          <p:cNvPicPr preferRelativeResize="0"/>
          <p:nvPr/>
        </p:nvPicPr>
        <p:blipFill>
          <a:blip r:embed="rId4">
            <a:alphaModFix/>
          </a:blip>
          <a:stretch>
            <a:fillRect/>
          </a:stretch>
        </p:blipFill>
        <p:spPr>
          <a:xfrm>
            <a:off x="3169484" y="445014"/>
            <a:ext cx="5713500" cy="2211424"/>
          </a:xfrm>
          <a:prstGeom prst="rect">
            <a:avLst/>
          </a:prstGeom>
          <a:noFill/>
          <a:ln>
            <a:noFill/>
          </a:ln>
        </p:spPr>
      </p:pic>
      <p:sp>
        <p:nvSpPr>
          <p:cNvPr id="2133" name="Google Shape;2133;p168"/>
          <p:cNvSpPr txBox="1">
            <a:spLocks noGrp="1"/>
          </p:cNvSpPr>
          <p:nvPr>
            <p:ph type="body" idx="1"/>
          </p:nvPr>
        </p:nvSpPr>
        <p:spPr>
          <a:xfrm>
            <a:off x="50375" y="1175400"/>
            <a:ext cx="2709300" cy="9201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rgbClr val="FF9900"/>
              </a:buClr>
              <a:buSzPts val="1500"/>
              <a:buFont typeface="Trebuchet MS"/>
              <a:buChar char="●"/>
            </a:pPr>
            <a:r>
              <a:rPr lang="en" sz="1500">
                <a:solidFill>
                  <a:schemeClr val="dk1"/>
                </a:solidFill>
                <a:latin typeface="Trebuchet MS"/>
                <a:ea typeface="Trebuchet MS"/>
                <a:cs typeface="Trebuchet MS"/>
                <a:sym typeface="Trebuchet MS"/>
              </a:rPr>
              <a:t>Input</a:t>
            </a:r>
            <a:endParaRPr sz="1500">
              <a:solidFill>
                <a:schemeClr val="dk1"/>
              </a:solidFill>
              <a:latin typeface="Trebuchet MS"/>
              <a:ea typeface="Trebuchet MS"/>
              <a:cs typeface="Trebuchet MS"/>
              <a:sym typeface="Trebuchet MS"/>
            </a:endParaRPr>
          </a:p>
          <a:p>
            <a:pPr marL="914400" lvl="1" indent="-323850" algn="l" rtl="0">
              <a:lnSpc>
                <a:spcPct val="100000"/>
              </a:lnSpc>
              <a:spcBef>
                <a:spcPts val="0"/>
              </a:spcBef>
              <a:spcAft>
                <a:spcPts val="0"/>
              </a:spcAft>
              <a:buSzPts val="1500"/>
              <a:buFont typeface="Trebuchet MS"/>
              <a:buChar char="○"/>
            </a:pPr>
            <a:r>
              <a:rPr lang="en" sz="1500">
                <a:solidFill>
                  <a:schemeClr val="dk1"/>
                </a:solidFill>
                <a:latin typeface="Trebuchet MS"/>
                <a:ea typeface="Trebuchet MS"/>
                <a:cs typeface="Trebuchet MS"/>
                <a:sym typeface="Trebuchet MS"/>
              </a:rPr>
              <a:t>bed file with peaks</a:t>
            </a:r>
            <a:endParaRPr sz="1500">
              <a:solidFill>
                <a:schemeClr val="dk1"/>
              </a:solidFill>
              <a:latin typeface="Trebuchet MS"/>
              <a:ea typeface="Trebuchet MS"/>
              <a:cs typeface="Trebuchet MS"/>
              <a:sym typeface="Trebuchet MS"/>
            </a:endParaRPr>
          </a:p>
          <a:p>
            <a:pPr marL="457200" lvl="0" indent="-323850" algn="l" rtl="0">
              <a:lnSpc>
                <a:spcPct val="100000"/>
              </a:lnSpc>
              <a:spcBef>
                <a:spcPts val="0"/>
              </a:spcBef>
              <a:spcAft>
                <a:spcPts val="0"/>
              </a:spcAft>
              <a:buClr>
                <a:srgbClr val="FF9900"/>
              </a:buClr>
              <a:buSzPts val="1500"/>
              <a:buFont typeface="Trebuchet MS"/>
              <a:buChar char="●"/>
            </a:pPr>
            <a:r>
              <a:rPr lang="en" sz="1500">
                <a:solidFill>
                  <a:schemeClr val="dk1"/>
                </a:solidFill>
                <a:latin typeface="Trebuchet MS"/>
                <a:ea typeface="Trebuchet MS"/>
                <a:cs typeface="Trebuchet MS"/>
                <a:sym typeface="Trebuchet MS"/>
              </a:rPr>
              <a:t>Output</a:t>
            </a:r>
            <a:endParaRPr sz="1500">
              <a:solidFill>
                <a:schemeClr val="dk1"/>
              </a:solidFill>
              <a:latin typeface="Trebuchet MS"/>
              <a:ea typeface="Trebuchet MS"/>
              <a:cs typeface="Trebuchet MS"/>
              <a:sym typeface="Trebuchet MS"/>
            </a:endParaRPr>
          </a:p>
          <a:p>
            <a:pPr marL="914400" lvl="1" indent="-323850" algn="l" rtl="0">
              <a:lnSpc>
                <a:spcPct val="100000"/>
              </a:lnSpc>
              <a:spcBef>
                <a:spcPts val="0"/>
              </a:spcBef>
              <a:spcAft>
                <a:spcPts val="0"/>
              </a:spcAft>
              <a:buSzPts val="1500"/>
              <a:buFont typeface="Trebuchet MS"/>
              <a:buChar char="○"/>
            </a:pPr>
            <a:r>
              <a:rPr lang="en" sz="1500">
                <a:solidFill>
                  <a:schemeClr val="dk1"/>
                </a:solidFill>
                <a:latin typeface="Trebuchet MS"/>
                <a:ea typeface="Trebuchet MS"/>
                <a:cs typeface="Trebuchet MS"/>
                <a:sym typeface="Trebuchet MS"/>
              </a:rPr>
              <a:t>Enriched GO terms and functions</a:t>
            </a:r>
            <a:endParaRPr sz="900">
              <a:solidFill>
                <a:schemeClr val="dk1"/>
              </a:solidFill>
              <a:latin typeface="Trebuchet MS"/>
              <a:ea typeface="Trebuchet MS"/>
              <a:cs typeface="Trebuchet MS"/>
              <a:sym typeface="Trebuchet MS"/>
            </a:endParaRPr>
          </a:p>
          <a:p>
            <a:pPr marL="0" lvl="0" indent="0" algn="l" rtl="0">
              <a:spcBef>
                <a:spcPts val="0"/>
              </a:spcBef>
              <a:spcAft>
                <a:spcPts val="1600"/>
              </a:spcAft>
              <a:buNone/>
            </a:pPr>
            <a:endParaRPr/>
          </a:p>
        </p:txBody>
      </p:sp>
      <p:sp>
        <p:nvSpPr>
          <p:cNvPr id="2134" name="Google Shape;2134;p168"/>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GREAT</a:t>
            </a:r>
            <a:endParaRPr>
              <a:latin typeface="Trebuchet MS"/>
              <a:ea typeface="Trebuchet MS"/>
              <a:cs typeface="Trebuchet MS"/>
              <a:sym typeface="Trebuchet M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1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434343"/>
              </a:buClr>
              <a:buSzPts val="1800"/>
              <a:buFont typeface="Trebuchet MS"/>
              <a:buChar char="●"/>
            </a:pPr>
            <a:r>
              <a:rPr lang="en">
                <a:solidFill>
                  <a:schemeClr val="dk1"/>
                </a:solidFill>
                <a:latin typeface="Trebuchet MS"/>
                <a:ea typeface="Trebuchet MS"/>
                <a:cs typeface="Trebuchet MS"/>
                <a:sym typeface="Trebuchet MS"/>
              </a:rPr>
              <a:t>Clustering peaks </a:t>
            </a:r>
            <a:endParaRPr>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None/>
            </a:pPr>
            <a:r>
              <a:rPr lang="en">
                <a:solidFill>
                  <a:schemeClr val="dk1"/>
                </a:solidFill>
                <a:latin typeface="Trebuchet MS"/>
                <a:ea typeface="Trebuchet MS"/>
                <a:cs typeface="Trebuchet MS"/>
                <a:sym typeface="Trebuchet MS"/>
              </a:rPr>
              <a:t>(</a:t>
            </a:r>
            <a:r>
              <a:rPr lang="en" b="1">
                <a:solidFill>
                  <a:srgbClr val="000000"/>
                </a:solidFill>
                <a:latin typeface="Trebuchet MS"/>
                <a:ea typeface="Trebuchet MS"/>
                <a:cs typeface="Trebuchet MS"/>
                <a:sym typeface="Trebuchet MS"/>
              </a:rPr>
              <a:t>Deeptools, HOMER, seqMINER</a:t>
            </a:r>
            <a:r>
              <a:rPr lang="en">
                <a:latin typeface="Trebuchet MS"/>
                <a:ea typeface="Trebuchet MS"/>
                <a:cs typeface="Trebuchet MS"/>
                <a:sym typeface="Trebuchet MS"/>
              </a:rPr>
              <a:t>)</a:t>
            </a:r>
            <a:endParaRPr>
              <a:solidFill>
                <a:srgbClr val="434343"/>
              </a:solidFill>
              <a:latin typeface="Trebuchet MS"/>
              <a:ea typeface="Trebuchet MS"/>
              <a:cs typeface="Trebuchet MS"/>
              <a:sym typeface="Trebuchet MS"/>
            </a:endParaRPr>
          </a:p>
          <a:p>
            <a:pPr marL="0" lvl="0" indent="0" algn="l" rtl="0">
              <a:spcBef>
                <a:spcPts val="0"/>
              </a:spcBef>
              <a:spcAft>
                <a:spcPts val="1600"/>
              </a:spcAft>
              <a:buNone/>
            </a:pPr>
            <a:endParaRPr>
              <a:latin typeface="Trebuchet MS"/>
              <a:ea typeface="Trebuchet MS"/>
              <a:cs typeface="Trebuchet MS"/>
              <a:sym typeface="Trebuchet MS"/>
            </a:endParaRPr>
          </a:p>
        </p:txBody>
      </p:sp>
      <p:sp>
        <p:nvSpPr>
          <p:cNvPr id="2140" name="Google Shape;2140;p169"/>
          <p:cNvSpPr txBox="1">
            <a:spLocks noGrp="1"/>
          </p:cNvSpPr>
          <p:nvPr>
            <p:ph type="title"/>
          </p:nvPr>
        </p:nvSpPr>
        <p:spPr>
          <a:xfrm>
            <a:off x="563825" y="401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Other analyses </a:t>
            </a:r>
            <a:endParaRPr>
              <a:latin typeface="Trebuchet MS"/>
              <a:ea typeface="Trebuchet MS"/>
              <a:cs typeface="Trebuchet MS"/>
              <a:sym typeface="Trebuchet MS"/>
            </a:endParaRPr>
          </a:p>
        </p:txBody>
      </p:sp>
      <p:pic>
        <p:nvPicPr>
          <p:cNvPr id="2141" name="Google Shape;2141;p169" descr="Capture d’écran 2014-02-11 à 16.34.19.png"/>
          <p:cNvPicPr preferRelativeResize="0"/>
          <p:nvPr/>
        </p:nvPicPr>
        <p:blipFill rotWithShape="1">
          <a:blip r:embed="rId3">
            <a:alphaModFix/>
          </a:blip>
          <a:srcRect/>
          <a:stretch/>
        </p:blipFill>
        <p:spPr>
          <a:xfrm>
            <a:off x="4029264" y="809266"/>
            <a:ext cx="3726000" cy="3759600"/>
          </a:xfrm>
          <a:prstGeom prst="rect">
            <a:avLst/>
          </a:prstGeom>
          <a:noFill/>
          <a:ln>
            <a:noFill/>
          </a:ln>
        </p:spPr>
      </p:pic>
      <p:sp>
        <p:nvSpPr>
          <p:cNvPr id="2142" name="Google Shape;2142;p169"/>
          <p:cNvSpPr txBox="1"/>
          <p:nvPr/>
        </p:nvSpPr>
        <p:spPr>
          <a:xfrm>
            <a:off x="2228879" y="4644458"/>
            <a:ext cx="5617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The darker the red the higher the read enrichment</a:t>
            </a:r>
            <a:endParaRPr sz="1800">
              <a:solidFill>
                <a:schemeClr val="dk1"/>
              </a:solidFill>
              <a:latin typeface="Trebuchet MS"/>
              <a:ea typeface="Trebuchet MS"/>
              <a:cs typeface="Trebuchet MS"/>
              <a:sym typeface="Trebuchet MS"/>
            </a:endParaRPr>
          </a:p>
        </p:txBody>
      </p:sp>
      <p:sp>
        <p:nvSpPr>
          <p:cNvPr id="2143" name="Google Shape;2143;p169"/>
          <p:cNvSpPr txBox="1"/>
          <p:nvPr/>
        </p:nvSpPr>
        <p:spPr>
          <a:xfrm>
            <a:off x="7715250" y="4163775"/>
            <a:ext cx="1428900" cy="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Ye et al, 2011</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61892"/>
            <a:ext cx="4320064" cy="519694"/>
          </a:xfrm>
          <a:prstGeom prst="rect">
            <a:avLst/>
          </a:prstGeom>
        </p:spPr>
        <p:txBody>
          <a:bodyPr spcFirstLastPara="1" vert="horz" wrap="square" lIns="0" tIns="10478" rIns="0" bIns="0" rtlCol="0" anchor="t" anchorCtr="0">
            <a:spAutoFit/>
          </a:bodyPr>
          <a:lstStyle/>
          <a:p>
            <a:pPr marL="9525">
              <a:spcBef>
                <a:spcPts val="83"/>
              </a:spcBef>
            </a:pPr>
            <a:r>
              <a:rPr b="1" spc="23" dirty="0"/>
              <a:t>Meta-profiles</a:t>
            </a:r>
            <a:r>
              <a:rPr b="1" spc="-15" dirty="0"/>
              <a:t> </a:t>
            </a:r>
            <a:r>
              <a:rPr b="1" spc="26" dirty="0"/>
              <a:t>/</a:t>
            </a:r>
            <a:r>
              <a:rPr b="1" spc="-4" dirty="0"/>
              <a:t> </a:t>
            </a:r>
            <a:r>
              <a:rPr b="1" spc="23" dirty="0"/>
              <a:t>Clustering</a:t>
            </a:r>
          </a:p>
        </p:txBody>
      </p:sp>
      <p:sp>
        <p:nvSpPr>
          <p:cNvPr id="3" name="object 3"/>
          <p:cNvSpPr txBox="1"/>
          <p:nvPr/>
        </p:nvSpPr>
        <p:spPr>
          <a:xfrm>
            <a:off x="687705" y="1287399"/>
            <a:ext cx="4528661" cy="2808461"/>
          </a:xfrm>
          <a:prstGeom prst="rect">
            <a:avLst/>
          </a:prstGeom>
        </p:spPr>
        <p:txBody>
          <a:bodyPr vert="horz" wrap="square" lIns="0" tIns="68580" rIns="0" bIns="0" rtlCol="0">
            <a:spAutoFit/>
          </a:bodyPr>
          <a:lstStyle/>
          <a:p>
            <a:pPr marL="180975" indent="-171450">
              <a:spcBef>
                <a:spcPts val="540"/>
              </a:spcBef>
              <a:buFont typeface="Arial"/>
              <a:buChar char="•"/>
              <a:tabLst>
                <a:tab pos="180975" algn="l"/>
              </a:tabLst>
            </a:pPr>
            <a:r>
              <a:rPr sz="2100" spc="-4" dirty="0">
                <a:latin typeface="Calibri"/>
                <a:cs typeface="Calibri"/>
              </a:rPr>
              <a:t>Global</a:t>
            </a:r>
            <a:r>
              <a:rPr sz="2100" spc="-15" dirty="0">
                <a:latin typeface="Calibri"/>
                <a:cs typeface="Calibri"/>
              </a:rPr>
              <a:t> </a:t>
            </a:r>
            <a:r>
              <a:rPr sz="2100" spc="-8" dirty="0">
                <a:latin typeface="Calibri"/>
                <a:cs typeface="Calibri"/>
              </a:rPr>
              <a:t>visualization</a:t>
            </a:r>
            <a:r>
              <a:rPr sz="2100" spc="-4" dirty="0">
                <a:latin typeface="Calibri"/>
                <a:cs typeface="Calibri"/>
              </a:rPr>
              <a:t> of</a:t>
            </a:r>
            <a:r>
              <a:rPr sz="2100" spc="-8" dirty="0">
                <a:latin typeface="Calibri"/>
                <a:cs typeface="Calibri"/>
              </a:rPr>
              <a:t> </a:t>
            </a:r>
            <a:r>
              <a:rPr sz="2100" spc="-4" dirty="0">
                <a:latin typeface="Calibri"/>
                <a:cs typeface="Calibri"/>
              </a:rPr>
              <a:t>the</a:t>
            </a:r>
            <a:r>
              <a:rPr sz="2100" spc="-8" dirty="0">
                <a:latin typeface="Calibri"/>
                <a:cs typeface="Calibri"/>
              </a:rPr>
              <a:t> </a:t>
            </a:r>
            <a:r>
              <a:rPr sz="2100" spc="-15" dirty="0">
                <a:latin typeface="Calibri"/>
                <a:cs typeface="Calibri"/>
              </a:rPr>
              <a:t>data</a:t>
            </a:r>
            <a:endParaRPr sz="2100">
              <a:latin typeface="Calibri"/>
              <a:cs typeface="Calibri"/>
            </a:endParaRPr>
          </a:p>
          <a:p>
            <a:pPr marL="180975" indent="-171450">
              <a:spcBef>
                <a:spcPts val="469"/>
              </a:spcBef>
              <a:buFont typeface="Arial"/>
              <a:buChar char="•"/>
              <a:tabLst>
                <a:tab pos="180975" algn="l"/>
              </a:tabLst>
            </a:pPr>
            <a:r>
              <a:rPr sz="2100" spc="-4" dirty="0">
                <a:latin typeface="Calibri"/>
                <a:cs typeface="Calibri"/>
              </a:rPr>
              <a:t>Need:</a:t>
            </a:r>
            <a:endParaRPr sz="2100">
              <a:latin typeface="Calibri"/>
              <a:cs typeface="Calibri"/>
            </a:endParaRPr>
          </a:p>
          <a:p>
            <a:pPr marL="523875" lvl="1" indent="-171450">
              <a:spcBef>
                <a:spcPts val="191"/>
              </a:spcBef>
              <a:buFont typeface="Arial"/>
              <a:buChar char="•"/>
              <a:tabLst>
                <a:tab pos="523875" algn="l"/>
              </a:tabLst>
            </a:pPr>
            <a:r>
              <a:rPr sz="1800" spc="-8" dirty="0">
                <a:latin typeface="Calibri"/>
                <a:cs typeface="Calibri"/>
              </a:rPr>
              <a:t>Regions</a:t>
            </a:r>
            <a:r>
              <a:rPr sz="1800" spc="-23" dirty="0">
                <a:latin typeface="Calibri"/>
                <a:cs typeface="Calibri"/>
              </a:rPr>
              <a:t> </a:t>
            </a:r>
            <a:r>
              <a:rPr sz="1800" spc="-4" dirty="0">
                <a:latin typeface="Calibri"/>
                <a:cs typeface="Calibri"/>
              </a:rPr>
              <a:t>of</a:t>
            </a:r>
            <a:r>
              <a:rPr sz="1800" spc="-19" dirty="0">
                <a:latin typeface="Calibri"/>
                <a:cs typeface="Calibri"/>
              </a:rPr>
              <a:t> </a:t>
            </a:r>
            <a:r>
              <a:rPr sz="1800" spc="-11" dirty="0">
                <a:latin typeface="Calibri"/>
                <a:cs typeface="Calibri"/>
              </a:rPr>
              <a:t>interest</a:t>
            </a:r>
            <a:endParaRPr sz="1800">
              <a:latin typeface="Calibri"/>
              <a:cs typeface="Calibri"/>
            </a:endParaRPr>
          </a:p>
          <a:p>
            <a:pPr marL="866299" marR="3810" lvl="2" indent="-171450">
              <a:lnSpc>
                <a:spcPts val="1583"/>
              </a:lnSpc>
              <a:spcBef>
                <a:spcPts val="465"/>
              </a:spcBef>
              <a:buFont typeface="Arial"/>
              <a:buChar char="•"/>
              <a:tabLst>
                <a:tab pos="866299" algn="l"/>
                <a:tab pos="866775" algn="l"/>
              </a:tabLst>
            </a:pPr>
            <a:r>
              <a:rPr sz="1500" spc="-8" dirty="0">
                <a:latin typeface="Calibri"/>
                <a:cs typeface="Calibri"/>
              </a:rPr>
              <a:t>Regions</a:t>
            </a:r>
            <a:r>
              <a:rPr sz="1500" spc="-4" dirty="0">
                <a:latin typeface="Calibri"/>
                <a:cs typeface="Calibri"/>
              </a:rPr>
              <a:t> </a:t>
            </a:r>
            <a:r>
              <a:rPr sz="1500" spc="-8" dirty="0">
                <a:latin typeface="Calibri"/>
                <a:cs typeface="Calibri"/>
              </a:rPr>
              <a:t>around </a:t>
            </a:r>
            <a:r>
              <a:rPr sz="1500" dirty="0">
                <a:latin typeface="Calibri"/>
                <a:cs typeface="Calibri"/>
              </a:rPr>
              <a:t>a </a:t>
            </a:r>
            <a:r>
              <a:rPr sz="1500" spc="-11" dirty="0">
                <a:latin typeface="Calibri"/>
                <a:cs typeface="Calibri"/>
              </a:rPr>
              <a:t>reference</a:t>
            </a:r>
            <a:r>
              <a:rPr sz="1500" spc="-4" dirty="0">
                <a:latin typeface="Calibri"/>
                <a:cs typeface="Calibri"/>
              </a:rPr>
              <a:t> </a:t>
            </a:r>
            <a:r>
              <a:rPr sz="1500" spc="-8" dirty="0">
                <a:latin typeface="Calibri"/>
                <a:cs typeface="Calibri"/>
              </a:rPr>
              <a:t>point</a:t>
            </a:r>
            <a:r>
              <a:rPr sz="1500" dirty="0">
                <a:latin typeface="Calibri"/>
                <a:cs typeface="Calibri"/>
              </a:rPr>
              <a:t> </a:t>
            </a:r>
            <a:r>
              <a:rPr sz="1500" spc="4" dirty="0">
                <a:latin typeface="Calibri"/>
                <a:cs typeface="Calibri"/>
              </a:rPr>
              <a:t>e.g</a:t>
            </a:r>
            <a:r>
              <a:rPr sz="1500" spc="-8" dirty="0">
                <a:latin typeface="Calibri"/>
                <a:cs typeface="Calibri"/>
              </a:rPr>
              <a:t> </a:t>
            </a:r>
            <a:r>
              <a:rPr sz="1500" dirty="0">
                <a:latin typeface="Calibri"/>
                <a:cs typeface="Calibri"/>
              </a:rPr>
              <a:t>all</a:t>
            </a:r>
            <a:r>
              <a:rPr sz="1500" spc="-4" dirty="0">
                <a:latin typeface="Calibri"/>
                <a:cs typeface="Calibri"/>
              </a:rPr>
              <a:t> TSS</a:t>
            </a:r>
            <a:r>
              <a:rPr sz="1500" dirty="0">
                <a:latin typeface="Calibri"/>
                <a:cs typeface="Calibri"/>
              </a:rPr>
              <a:t> +/- </a:t>
            </a:r>
            <a:r>
              <a:rPr sz="1500" spc="-330" dirty="0">
                <a:latin typeface="Calibri"/>
                <a:cs typeface="Calibri"/>
              </a:rPr>
              <a:t> </a:t>
            </a:r>
            <a:r>
              <a:rPr sz="1500" spc="-4" dirty="0">
                <a:latin typeface="Calibri"/>
                <a:cs typeface="Calibri"/>
              </a:rPr>
              <a:t>1Kb,…</a:t>
            </a:r>
            <a:endParaRPr sz="1500">
              <a:latin typeface="Calibri"/>
              <a:cs typeface="Calibri"/>
            </a:endParaRPr>
          </a:p>
          <a:p>
            <a:pPr marL="866775" lvl="2" indent="-171926">
              <a:spcBef>
                <a:spcPts val="199"/>
              </a:spcBef>
              <a:buFont typeface="Arial"/>
              <a:buChar char="•"/>
              <a:tabLst>
                <a:tab pos="866299" algn="l"/>
                <a:tab pos="866775" algn="l"/>
              </a:tabLst>
            </a:pPr>
            <a:r>
              <a:rPr sz="1500" spc="-4" dirty="0">
                <a:latin typeface="Calibri"/>
                <a:cs typeface="Calibri"/>
              </a:rPr>
              <a:t>Scaled </a:t>
            </a:r>
            <a:r>
              <a:rPr sz="1500" spc="-8" dirty="0">
                <a:latin typeface="Calibri"/>
                <a:cs typeface="Calibri"/>
              </a:rPr>
              <a:t>regions</a:t>
            </a:r>
            <a:r>
              <a:rPr sz="1500" dirty="0">
                <a:latin typeface="Calibri"/>
                <a:cs typeface="Calibri"/>
              </a:rPr>
              <a:t> </a:t>
            </a:r>
            <a:r>
              <a:rPr sz="1500" spc="4" dirty="0">
                <a:latin typeface="Calibri"/>
                <a:cs typeface="Calibri"/>
              </a:rPr>
              <a:t>e.g</a:t>
            </a:r>
            <a:r>
              <a:rPr sz="1500" spc="-8" dirty="0">
                <a:latin typeface="Calibri"/>
                <a:cs typeface="Calibri"/>
              </a:rPr>
              <a:t> </a:t>
            </a:r>
            <a:r>
              <a:rPr sz="1500" spc="-4" dirty="0">
                <a:latin typeface="Calibri"/>
                <a:cs typeface="Calibri"/>
              </a:rPr>
              <a:t>peaks, </a:t>
            </a:r>
            <a:r>
              <a:rPr sz="1500" spc="-8" dirty="0">
                <a:latin typeface="Calibri"/>
                <a:cs typeface="Calibri"/>
              </a:rPr>
              <a:t>gene</a:t>
            </a:r>
            <a:r>
              <a:rPr sz="1500" dirty="0">
                <a:latin typeface="Calibri"/>
                <a:cs typeface="Calibri"/>
              </a:rPr>
              <a:t> </a:t>
            </a:r>
            <a:r>
              <a:rPr sz="1500" spc="-4" dirty="0">
                <a:latin typeface="Calibri"/>
                <a:cs typeface="Calibri"/>
              </a:rPr>
              <a:t>bodies,…</a:t>
            </a:r>
            <a:endParaRPr sz="1500">
              <a:latin typeface="Calibri"/>
              <a:cs typeface="Calibri"/>
            </a:endParaRPr>
          </a:p>
          <a:p>
            <a:pPr marL="523875" lvl="1" indent="-171450">
              <a:spcBef>
                <a:spcPts val="150"/>
              </a:spcBef>
              <a:buFont typeface="Arial"/>
              <a:buChar char="•"/>
              <a:tabLst>
                <a:tab pos="523875" algn="l"/>
              </a:tabLst>
            </a:pPr>
            <a:r>
              <a:rPr sz="1800" spc="-4" dirty="0">
                <a:latin typeface="Calibri"/>
                <a:cs typeface="Calibri"/>
              </a:rPr>
              <a:t>Signal</a:t>
            </a:r>
            <a:r>
              <a:rPr sz="1800" spc="-11" dirty="0">
                <a:latin typeface="Calibri"/>
                <a:cs typeface="Calibri"/>
              </a:rPr>
              <a:t> data </a:t>
            </a:r>
            <a:r>
              <a:rPr sz="1800" spc="-4" dirty="0">
                <a:latin typeface="Calibri"/>
                <a:cs typeface="Calibri"/>
              </a:rPr>
              <a:t>(mapped</a:t>
            </a:r>
            <a:r>
              <a:rPr sz="1800" spc="-11" dirty="0">
                <a:latin typeface="Calibri"/>
                <a:cs typeface="Calibri"/>
              </a:rPr>
              <a:t> </a:t>
            </a:r>
            <a:r>
              <a:rPr sz="1800" spc="-8" dirty="0">
                <a:latin typeface="Calibri"/>
                <a:cs typeface="Calibri"/>
              </a:rPr>
              <a:t>reads)</a:t>
            </a:r>
            <a:endParaRPr sz="1800">
              <a:latin typeface="Calibri"/>
              <a:cs typeface="Calibri"/>
            </a:endParaRPr>
          </a:p>
          <a:p>
            <a:pPr marL="180975" marR="375285" indent="-171450">
              <a:lnSpc>
                <a:spcPts val="2250"/>
              </a:lnSpc>
              <a:spcBef>
                <a:spcPts val="776"/>
              </a:spcBef>
              <a:buFont typeface="Arial"/>
              <a:buChar char="•"/>
              <a:tabLst>
                <a:tab pos="180975" algn="l"/>
              </a:tabLst>
            </a:pPr>
            <a:r>
              <a:rPr sz="2100" spc="-15" dirty="0">
                <a:latin typeface="Calibri"/>
                <a:cs typeface="Calibri"/>
              </a:rPr>
              <a:t>Data</a:t>
            </a:r>
            <a:r>
              <a:rPr sz="2100" spc="-8" dirty="0">
                <a:latin typeface="Calibri"/>
                <a:cs typeface="Calibri"/>
              </a:rPr>
              <a:t> can</a:t>
            </a:r>
            <a:r>
              <a:rPr sz="2100" spc="4" dirty="0">
                <a:latin typeface="Calibri"/>
                <a:cs typeface="Calibri"/>
              </a:rPr>
              <a:t> </a:t>
            </a:r>
            <a:r>
              <a:rPr sz="2100" dirty="0">
                <a:latin typeface="Calibri"/>
                <a:cs typeface="Calibri"/>
              </a:rPr>
              <a:t>be</a:t>
            </a:r>
            <a:r>
              <a:rPr sz="2100" spc="-11" dirty="0">
                <a:latin typeface="Calibri"/>
                <a:cs typeface="Calibri"/>
              </a:rPr>
              <a:t> </a:t>
            </a:r>
            <a:r>
              <a:rPr sz="2100" spc="-8" dirty="0">
                <a:latin typeface="Calibri"/>
                <a:cs typeface="Calibri"/>
              </a:rPr>
              <a:t>grouped</a:t>
            </a:r>
            <a:r>
              <a:rPr sz="2100" spc="4" dirty="0">
                <a:latin typeface="Calibri"/>
                <a:cs typeface="Calibri"/>
              </a:rPr>
              <a:t> </a:t>
            </a:r>
            <a:r>
              <a:rPr sz="2100" spc="-11" dirty="0">
                <a:latin typeface="Calibri"/>
                <a:cs typeface="Calibri"/>
              </a:rPr>
              <a:t>together</a:t>
            </a:r>
            <a:r>
              <a:rPr sz="2100" spc="-4" dirty="0">
                <a:latin typeface="Calibri"/>
                <a:cs typeface="Calibri"/>
              </a:rPr>
              <a:t> with </a:t>
            </a:r>
            <a:r>
              <a:rPr sz="2100" dirty="0">
                <a:latin typeface="Calibri"/>
                <a:cs typeface="Calibri"/>
              </a:rPr>
              <a:t> </a:t>
            </a:r>
            <a:r>
              <a:rPr sz="2100" spc="-8" dirty="0">
                <a:latin typeface="Calibri"/>
                <a:cs typeface="Calibri"/>
              </a:rPr>
              <a:t>clustering</a:t>
            </a:r>
            <a:r>
              <a:rPr sz="2100" spc="-11" dirty="0">
                <a:latin typeface="Calibri"/>
                <a:cs typeface="Calibri"/>
              </a:rPr>
              <a:t> </a:t>
            </a:r>
            <a:r>
              <a:rPr sz="2100" spc="-4" dirty="0">
                <a:latin typeface="Calibri"/>
                <a:cs typeface="Calibri"/>
              </a:rPr>
              <a:t>methods</a:t>
            </a:r>
            <a:r>
              <a:rPr sz="2100" dirty="0">
                <a:latin typeface="Calibri"/>
                <a:cs typeface="Calibri"/>
              </a:rPr>
              <a:t> such </a:t>
            </a:r>
            <a:r>
              <a:rPr sz="2100" spc="-4" dirty="0">
                <a:latin typeface="Calibri"/>
                <a:cs typeface="Calibri"/>
              </a:rPr>
              <a:t>as</a:t>
            </a:r>
            <a:r>
              <a:rPr sz="2100" dirty="0">
                <a:latin typeface="Calibri"/>
                <a:cs typeface="Calibri"/>
              </a:rPr>
              <a:t> </a:t>
            </a:r>
            <a:r>
              <a:rPr sz="2100" spc="-15" dirty="0">
                <a:latin typeface="Calibri"/>
                <a:cs typeface="Calibri"/>
              </a:rPr>
              <a:t>k-means.</a:t>
            </a:r>
            <a:endParaRPr sz="2100">
              <a:latin typeface="Calibri"/>
              <a:cs typeface="Calibri"/>
            </a:endParaRPr>
          </a:p>
        </p:txBody>
      </p:sp>
      <p:pic>
        <p:nvPicPr>
          <p:cNvPr id="4" name="object 4"/>
          <p:cNvPicPr/>
          <p:nvPr/>
        </p:nvPicPr>
        <p:blipFill>
          <a:blip r:embed="rId2" cstate="print"/>
          <a:stretch>
            <a:fillRect/>
          </a:stretch>
        </p:blipFill>
        <p:spPr>
          <a:xfrm>
            <a:off x="5666994" y="3291839"/>
            <a:ext cx="2585466" cy="1721358"/>
          </a:xfrm>
          <a:prstGeom prst="rect">
            <a:avLst/>
          </a:prstGeom>
        </p:spPr>
      </p:pic>
      <p:sp>
        <p:nvSpPr>
          <p:cNvPr id="5" name="object 5"/>
          <p:cNvSpPr txBox="1"/>
          <p:nvPr/>
        </p:nvSpPr>
        <p:spPr>
          <a:xfrm>
            <a:off x="6052878" y="2857119"/>
            <a:ext cx="917734"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Mean</a:t>
            </a:r>
            <a:r>
              <a:rPr sz="1350" spc="-26" dirty="0">
                <a:latin typeface="Calibri"/>
                <a:cs typeface="Calibri"/>
              </a:rPr>
              <a:t> </a:t>
            </a:r>
            <a:r>
              <a:rPr sz="1350" spc="-8" dirty="0">
                <a:latin typeface="Calibri"/>
                <a:cs typeface="Calibri"/>
              </a:rPr>
              <a:t>profile</a:t>
            </a:r>
            <a:endParaRPr sz="1350">
              <a:latin typeface="Calibri"/>
              <a:cs typeface="Calibri"/>
            </a:endParaRPr>
          </a:p>
        </p:txBody>
      </p:sp>
      <p:pic>
        <p:nvPicPr>
          <p:cNvPr id="6" name="object 6"/>
          <p:cNvPicPr/>
          <p:nvPr/>
        </p:nvPicPr>
        <p:blipFill>
          <a:blip r:embed="rId3" cstate="print"/>
          <a:stretch>
            <a:fillRect/>
          </a:stretch>
        </p:blipFill>
        <p:spPr>
          <a:xfrm>
            <a:off x="7267195" y="242317"/>
            <a:ext cx="649223" cy="2443733"/>
          </a:xfrm>
          <a:prstGeom prst="rect">
            <a:avLst/>
          </a:prstGeom>
        </p:spPr>
      </p:pic>
      <p:sp>
        <p:nvSpPr>
          <p:cNvPr id="7" name="object 7"/>
          <p:cNvSpPr txBox="1"/>
          <p:nvPr/>
        </p:nvSpPr>
        <p:spPr>
          <a:xfrm>
            <a:off x="6223595" y="118491"/>
            <a:ext cx="659130"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He</a:t>
            </a:r>
            <a:r>
              <a:rPr sz="1350" spc="-15" dirty="0">
                <a:latin typeface="Calibri"/>
                <a:cs typeface="Calibri"/>
              </a:rPr>
              <a:t>a</a:t>
            </a:r>
            <a:r>
              <a:rPr sz="1350" spc="-4" dirty="0">
                <a:latin typeface="Calibri"/>
                <a:cs typeface="Calibri"/>
              </a:rPr>
              <a:t>t</a:t>
            </a:r>
            <a:r>
              <a:rPr sz="1350" dirty="0">
                <a:latin typeface="Calibri"/>
                <a:cs typeface="Calibri"/>
              </a:rPr>
              <a:t>map</a:t>
            </a:r>
            <a:endParaRPr sz="1350">
              <a:latin typeface="Calibri"/>
              <a:cs typeface="Calibri"/>
            </a:endParaRPr>
          </a:p>
        </p:txBody>
      </p:sp>
      <p:sp>
        <p:nvSpPr>
          <p:cNvPr id="8" name="object 8"/>
          <p:cNvSpPr txBox="1">
            <a:spLocks noGrp="1"/>
          </p:cNvSpPr>
          <p:nvPr>
            <p:ph type="sldNum" sz="quarter" idx="7"/>
          </p:nvPr>
        </p:nvSpPr>
        <p:spPr>
          <a:xfrm>
            <a:off x="6354344" y="3573840"/>
            <a:ext cx="411525" cy="142347"/>
          </a:xfrm>
          <a:prstGeom prst="rect">
            <a:avLst/>
          </a:prstGeom>
        </p:spPr>
        <p:txBody>
          <a:bodyPr spcFirstLastPara="1" vert="horz" wrap="square" lIns="0" tIns="3810" rIns="0" bIns="0" rtlCol="0" anchor="ctr" anchorCtr="0">
            <a:spAutoFit/>
          </a:bodyPr>
          <a:lstStyle/>
          <a:p>
            <a:pPr marL="28575">
              <a:spcBef>
                <a:spcPts val="30"/>
              </a:spcBef>
            </a:pPr>
            <a:fld id="{81D60167-4931-47E6-BA6A-407CBD079E47}" type="slidenum">
              <a:rPr dirty="0"/>
              <a:pPr marL="28575">
                <a:spcBef>
                  <a:spcPts val="30"/>
                </a:spcBef>
              </a:pPr>
              <a:t>123</a:t>
            </a:fld>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pic>
        <p:nvPicPr>
          <p:cNvPr id="2148" name="Google Shape;2148;p170"/>
          <p:cNvPicPr preferRelativeResize="0"/>
          <p:nvPr/>
        </p:nvPicPr>
        <p:blipFill>
          <a:blip r:embed="rId3">
            <a:alphaModFix/>
          </a:blip>
          <a:stretch>
            <a:fillRect/>
          </a:stretch>
        </p:blipFill>
        <p:spPr>
          <a:xfrm>
            <a:off x="278400" y="2225897"/>
            <a:ext cx="3914100" cy="2745456"/>
          </a:xfrm>
          <a:prstGeom prst="rect">
            <a:avLst/>
          </a:prstGeom>
          <a:noFill/>
          <a:ln>
            <a:noFill/>
          </a:ln>
        </p:spPr>
      </p:pic>
      <p:sp>
        <p:nvSpPr>
          <p:cNvPr id="2149" name="Google Shape;2149;p170"/>
          <p:cNvSpPr txBox="1">
            <a:spLocks noGrp="1"/>
          </p:cNvSpPr>
          <p:nvPr>
            <p:ph type="body" idx="1"/>
          </p:nvPr>
        </p:nvSpPr>
        <p:spPr>
          <a:xfrm>
            <a:off x="375725" y="1198000"/>
            <a:ext cx="8520600" cy="858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ReMAP (</a:t>
            </a:r>
            <a:r>
              <a:rPr lang="en" sz="1600" u="sng">
                <a:solidFill>
                  <a:schemeClr val="hlink"/>
                </a:solidFill>
                <a:hlinkClick r:id="rId4"/>
              </a:rPr>
              <a:t>http://tagc.univ-mrs.fr/remap/</a:t>
            </a:r>
            <a:r>
              <a:rPr lang="en" sz="1600">
                <a:solidFill>
                  <a:schemeClr val="dk1"/>
                </a:solidFill>
              </a:rPr>
              <a:t>)</a:t>
            </a:r>
            <a:endParaRPr sz="1600"/>
          </a:p>
          <a:p>
            <a:pPr marL="914400" lvl="1" indent="-330200" algn="l" rtl="0">
              <a:spcBef>
                <a:spcPts val="0"/>
              </a:spcBef>
              <a:spcAft>
                <a:spcPts val="0"/>
              </a:spcAft>
              <a:buSzPts val="1600"/>
              <a:buChar char="○"/>
            </a:pPr>
            <a:r>
              <a:rPr lang="en" sz="1600"/>
              <a:t>Is my peak dataset enriched for known TF peaks?</a:t>
            </a:r>
            <a:endParaRPr sz="1600"/>
          </a:p>
        </p:txBody>
      </p:sp>
      <p:sp>
        <p:nvSpPr>
          <p:cNvPr id="2150" name="Google Shape;2150;p170"/>
          <p:cNvSpPr txBox="1">
            <a:spLocks noGrp="1"/>
          </p:cNvSpPr>
          <p:nvPr>
            <p:ph type="title"/>
          </p:nvPr>
        </p:nvSpPr>
        <p:spPr>
          <a:xfrm>
            <a:off x="563825" y="234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Other analyses</a:t>
            </a:r>
            <a:endParaRPr sz="1800"/>
          </a:p>
        </p:txBody>
      </p:sp>
      <p:pic>
        <p:nvPicPr>
          <p:cNvPr id="2151" name="Google Shape;2151;p170"/>
          <p:cNvPicPr preferRelativeResize="0"/>
          <p:nvPr/>
        </p:nvPicPr>
        <p:blipFill>
          <a:blip r:embed="rId5">
            <a:alphaModFix/>
          </a:blip>
          <a:stretch>
            <a:fillRect/>
          </a:stretch>
        </p:blipFill>
        <p:spPr>
          <a:xfrm>
            <a:off x="4341825" y="2278800"/>
            <a:ext cx="4776000" cy="26396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pic>
        <p:nvPicPr>
          <p:cNvPr id="2156" name="Google Shape;2156;p171"/>
          <p:cNvPicPr preferRelativeResize="0"/>
          <p:nvPr/>
        </p:nvPicPr>
        <p:blipFill>
          <a:blip r:embed="rId3">
            <a:alphaModFix/>
          </a:blip>
          <a:stretch>
            <a:fillRect/>
          </a:stretch>
        </p:blipFill>
        <p:spPr>
          <a:xfrm>
            <a:off x="629825" y="1392975"/>
            <a:ext cx="7686675" cy="2257425"/>
          </a:xfrm>
          <a:prstGeom prst="rect">
            <a:avLst/>
          </a:prstGeom>
          <a:noFill/>
          <a:ln>
            <a:noFill/>
          </a:ln>
        </p:spPr>
      </p:pic>
      <p:sp>
        <p:nvSpPr>
          <p:cNvPr id="2157" name="Google Shape;2157;p171"/>
          <p:cNvSpPr txBox="1">
            <a:spLocks noGrp="1"/>
          </p:cNvSpPr>
          <p:nvPr>
            <p:ph type="title"/>
          </p:nvPr>
        </p:nvSpPr>
        <p:spPr>
          <a:xfrm>
            <a:off x="579025" y="898850"/>
            <a:ext cx="8520600" cy="572700"/>
          </a:xfrm>
          <a:prstGeom prst="rect">
            <a:avLst/>
          </a:prstGeom>
          <a:noFill/>
          <a:ln>
            <a:noFill/>
          </a:ln>
        </p:spPr>
        <p:txBody>
          <a:bodyPr spcFirstLastPara="1" wrap="square" lIns="91425" tIns="45700" rIns="91425" bIns="45700" anchor="b"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Trebuchet MS"/>
                <a:ea typeface="Trebuchet MS"/>
                <a:cs typeface="Trebuchet MS"/>
                <a:sym typeface="Trebuchet MS"/>
              </a:rPr>
              <a:t>Identification of Super-Enhancers from ChIP-seq peaks with ROSE </a:t>
            </a:r>
            <a:r>
              <a:rPr lang="en" sz="1800">
                <a:latin typeface="Trebuchet MS"/>
                <a:ea typeface="Trebuchet MS"/>
                <a:cs typeface="Trebuchet MS"/>
                <a:sym typeface="Trebuchet MS"/>
              </a:rPr>
              <a:t>[Loven et al., Cell 2013]</a:t>
            </a:r>
            <a:endParaRPr>
              <a:latin typeface="Trebuchet MS"/>
              <a:ea typeface="Trebuchet MS"/>
              <a:cs typeface="Trebuchet MS"/>
              <a:sym typeface="Trebuchet MS"/>
            </a:endParaRPr>
          </a:p>
        </p:txBody>
      </p:sp>
      <p:sp>
        <p:nvSpPr>
          <p:cNvPr id="2158" name="Google Shape;2158;p171"/>
          <p:cNvSpPr txBox="1"/>
          <p:nvPr/>
        </p:nvSpPr>
        <p:spPr>
          <a:xfrm>
            <a:off x="4295425" y="4652825"/>
            <a:ext cx="4556100" cy="4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Trebuchet MS"/>
                <a:ea typeface="Trebuchet MS"/>
                <a:cs typeface="Trebuchet MS"/>
                <a:sym typeface="Trebuchet MS"/>
              </a:rPr>
              <a:t>https://bitbucket.org/young_computation/rose</a:t>
            </a: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2159" name="Google Shape;2159;p171"/>
          <p:cNvSpPr txBox="1"/>
          <p:nvPr/>
        </p:nvSpPr>
        <p:spPr>
          <a:xfrm>
            <a:off x="725950" y="1168950"/>
            <a:ext cx="7999500" cy="4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pic>
        <p:nvPicPr>
          <p:cNvPr id="2160" name="Google Shape;2160;p171"/>
          <p:cNvPicPr preferRelativeResize="0"/>
          <p:nvPr/>
        </p:nvPicPr>
        <p:blipFill>
          <a:blip r:embed="rId4">
            <a:alphaModFix/>
          </a:blip>
          <a:stretch>
            <a:fillRect/>
          </a:stretch>
        </p:blipFill>
        <p:spPr>
          <a:xfrm>
            <a:off x="5391450" y="3028925"/>
            <a:ext cx="2800350" cy="1552575"/>
          </a:xfrm>
          <a:prstGeom prst="rect">
            <a:avLst/>
          </a:prstGeom>
          <a:noFill/>
          <a:ln>
            <a:noFill/>
          </a:ln>
        </p:spPr>
      </p:pic>
      <p:sp>
        <p:nvSpPr>
          <p:cNvPr id="2161" name="Google Shape;2161;p171"/>
          <p:cNvSpPr txBox="1"/>
          <p:nvPr/>
        </p:nvSpPr>
        <p:spPr>
          <a:xfrm>
            <a:off x="2965600" y="3886725"/>
            <a:ext cx="26643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Identify SE-associated genes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173"/>
          <p:cNvSpPr txBox="1">
            <a:spLocks noGrp="1"/>
          </p:cNvSpPr>
          <p:nvPr>
            <p:ph type="title"/>
          </p:nvPr>
        </p:nvSpPr>
        <p:spPr>
          <a:xfrm>
            <a:off x="311700" y="445025"/>
            <a:ext cx="45249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a:t>
            </a:r>
            <a:r>
              <a:rPr lang="en" dirty="0" err="1"/>
              <a:t>ChIP</a:t>
            </a:r>
            <a:r>
              <a:rPr lang="en" dirty="0"/>
              <a:t>-seq Pipeline</a:t>
            </a:r>
            <a:endParaRPr dirty="0"/>
          </a:p>
        </p:txBody>
      </p:sp>
      <p:sp>
        <p:nvSpPr>
          <p:cNvPr id="2175" name="Google Shape;2175;p173"/>
          <p:cNvSpPr/>
          <p:nvPr/>
        </p:nvSpPr>
        <p:spPr>
          <a:xfrm>
            <a:off x="5169125" y="759125"/>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176" name="Google Shape;2176;p173"/>
          <p:cNvSpPr/>
          <p:nvPr/>
        </p:nvSpPr>
        <p:spPr>
          <a:xfrm>
            <a:off x="5174700" y="1388332"/>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2177" name="Google Shape;2177;p173"/>
          <p:cNvSpPr/>
          <p:nvPr/>
        </p:nvSpPr>
        <p:spPr>
          <a:xfrm>
            <a:off x="5174700" y="2017539"/>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2178" name="Google Shape;2178;p173"/>
          <p:cNvSpPr/>
          <p:nvPr/>
        </p:nvSpPr>
        <p:spPr>
          <a:xfrm>
            <a:off x="7069300" y="3912062"/>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Annotation</a:t>
            </a:r>
            <a:endParaRPr sz="1300">
              <a:solidFill>
                <a:srgbClr val="980000"/>
              </a:solidFill>
              <a:latin typeface="Century Schoolbook"/>
              <a:ea typeface="Century Schoolbook"/>
              <a:cs typeface="Century Schoolbook"/>
              <a:sym typeface="Century Schoolbook"/>
            </a:endParaRPr>
          </a:p>
        </p:txBody>
      </p:sp>
      <p:sp>
        <p:nvSpPr>
          <p:cNvPr id="2179" name="Google Shape;2179;p173"/>
          <p:cNvSpPr/>
          <p:nvPr/>
        </p:nvSpPr>
        <p:spPr>
          <a:xfrm>
            <a:off x="5169113" y="4534375"/>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Motif discovery</a:t>
            </a:r>
            <a:endParaRPr sz="1300">
              <a:solidFill>
                <a:srgbClr val="980000"/>
              </a:solidFill>
              <a:latin typeface="Century Schoolbook"/>
              <a:ea typeface="Century Schoolbook"/>
              <a:cs typeface="Century Schoolbook"/>
              <a:sym typeface="Century Schoolbook"/>
            </a:endParaRPr>
          </a:p>
        </p:txBody>
      </p:sp>
      <p:sp>
        <p:nvSpPr>
          <p:cNvPr id="2180" name="Google Shape;2180;p173"/>
          <p:cNvSpPr/>
          <p:nvPr/>
        </p:nvSpPr>
        <p:spPr>
          <a:xfrm>
            <a:off x="2942013" y="2646746"/>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2181" name="Google Shape;2181;p17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rgbClr val="000000"/>
              </a:solidFill>
              <a:latin typeface="Century Schoolbook"/>
              <a:ea typeface="Century Schoolbook"/>
              <a:cs typeface="Century Schoolbook"/>
              <a:sym typeface="Century Schoolbook"/>
            </a:endParaRPr>
          </a:p>
        </p:txBody>
      </p:sp>
      <p:sp>
        <p:nvSpPr>
          <p:cNvPr id="2182" name="Google Shape;2182;p17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3"/>
          <p:cNvSpPr/>
          <p:nvPr/>
        </p:nvSpPr>
        <p:spPr>
          <a:xfrm>
            <a:off x="5174700" y="3275953"/>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Peak calling (bed)</a:t>
            </a:r>
            <a:endParaRPr sz="1300">
              <a:solidFill>
                <a:srgbClr val="980000"/>
              </a:solidFill>
              <a:latin typeface="Century Schoolbook"/>
              <a:ea typeface="Century Schoolbook"/>
              <a:cs typeface="Century Schoolbook"/>
              <a:sym typeface="Century Schoolbook"/>
            </a:endParaRPr>
          </a:p>
        </p:txBody>
      </p:sp>
      <p:sp>
        <p:nvSpPr>
          <p:cNvPr id="2185" name="Google Shape;2185;p17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3"/>
          <p:cNvSpPr/>
          <p:nvPr/>
        </p:nvSpPr>
        <p:spPr>
          <a:xfrm>
            <a:off x="5174700" y="2646746"/>
            <a:ext cx="1894600" cy="317325"/>
          </a:xfrm>
          <a:prstGeom prst="flowChartProcess">
            <a:avLst/>
          </a:prstGeom>
          <a:solidFill>
            <a:srgbClr val="FF9A00"/>
          </a:solidFill>
          <a:ln w="9525" cap="flat" cmpd="sng">
            <a:solidFill>
              <a:srgbClr val="78909C"/>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2187" name="Google Shape;2187;p173"/>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3"/>
          <p:cNvSpPr/>
          <p:nvPr/>
        </p:nvSpPr>
        <p:spPr>
          <a:xfrm rot="10800000">
            <a:off x="5630875" y="3985075"/>
            <a:ext cx="971100" cy="497400"/>
          </a:xfrm>
          <a:prstGeom prst="leftRightUpArrow">
            <a:avLst>
              <a:gd name="adj1" fmla="val 25000"/>
              <a:gd name="adj2" fmla="val 25000"/>
              <a:gd name="adj3" fmla="val 25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89" name="Google Shape;2189;p173"/>
          <p:cNvSpPr/>
          <p:nvPr/>
        </p:nvSpPr>
        <p:spPr>
          <a:xfrm rot="10800000">
            <a:off x="6004613" y="3658537"/>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3"/>
          <p:cNvSpPr/>
          <p:nvPr/>
        </p:nvSpPr>
        <p:spPr>
          <a:xfrm>
            <a:off x="5169125" y="144725"/>
            <a:ext cx="1894600" cy="317325"/>
          </a:xfrm>
          <a:prstGeom prst="flowChartProcess">
            <a:avLst/>
          </a:prstGeom>
          <a:solidFill>
            <a:srgbClr val="FF9A00"/>
          </a:solidFill>
          <a:ln w="9525" cap="flat" cmpd="sng">
            <a:solidFill>
              <a:srgbClr val="78909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2191" name="Google Shape;2191;p17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175"/>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ChIP-exo</a:t>
            </a:r>
            <a:endParaRPr>
              <a:latin typeface="Trebuchet MS"/>
              <a:ea typeface="Trebuchet MS"/>
              <a:cs typeface="Trebuchet MS"/>
              <a:sym typeface="Trebuchet MS"/>
            </a:endParaRPr>
          </a:p>
          <a:p>
            <a:pPr marL="0" lvl="0" indent="0" algn="l" rtl="0">
              <a:spcBef>
                <a:spcPts val="0"/>
              </a:spcBef>
              <a:spcAft>
                <a:spcPts val="0"/>
              </a:spcAft>
              <a:buNone/>
            </a:pPr>
            <a:endParaRPr/>
          </a:p>
        </p:txBody>
      </p:sp>
      <p:pic>
        <p:nvPicPr>
          <p:cNvPr id="2203" name="Google Shape;2203;p175"/>
          <p:cNvPicPr preferRelativeResize="0"/>
          <p:nvPr/>
        </p:nvPicPr>
        <p:blipFill>
          <a:blip r:embed="rId3">
            <a:alphaModFix/>
          </a:blip>
          <a:stretch>
            <a:fillRect/>
          </a:stretch>
        </p:blipFill>
        <p:spPr>
          <a:xfrm>
            <a:off x="152400" y="1170125"/>
            <a:ext cx="3762375" cy="771525"/>
          </a:xfrm>
          <a:prstGeom prst="rect">
            <a:avLst/>
          </a:prstGeom>
          <a:noFill/>
          <a:ln>
            <a:noFill/>
          </a:ln>
        </p:spPr>
      </p:pic>
      <p:pic>
        <p:nvPicPr>
          <p:cNvPr id="2204" name="Google Shape;2204;p175"/>
          <p:cNvPicPr preferRelativeResize="0"/>
          <p:nvPr/>
        </p:nvPicPr>
        <p:blipFill>
          <a:blip r:embed="rId4">
            <a:alphaModFix/>
          </a:blip>
          <a:stretch>
            <a:fillRect/>
          </a:stretch>
        </p:blipFill>
        <p:spPr>
          <a:xfrm>
            <a:off x="1123550" y="2417775"/>
            <a:ext cx="6067425" cy="24574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76"/>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Beyond ChIP-seq</a:t>
            </a:r>
            <a:endParaRPr>
              <a:latin typeface="Trebuchet MS"/>
              <a:ea typeface="Trebuchet MS"/>
              <a:cs typeface="Trebuchet MS"/>
              <a:sym typeface="Trebuchet MS"/>
            </a:endParaRPr>
          </a:p>
        </p:txBody>
      </p:sp>
      <p:pic>
        <p:nvPicPr>
          <p:cNvPr id="2210" name="Google Shape;2210;p176"/>
          <p:cNvPicPr preferRelativeResize="0"/>
          <p:nvPr/>
        </p:nvPicPr>
        <p:blipFill>
          <a:blip r:embed="rId3">
            <a:alphaModFix/>
          </a:blip>
          <a:stretch>
            <a:fillRect/>
          </a:stretch>
        </p:blipFill>
        <p:spPr>
          <a:xfrm>
            <a:off x="152400" y="1170125"/>
            <a:ext cx="2857500" cy="1181100"/>
          </a:xfrm>
          <a:prstGeom prst="rect">
            <a:avLst/>
          </a:prstGeom>
          <a:noFill/>
          <a:ln>
            <a:noFill/>
          </a:ln>
        </p:spPr>
      </p:pic>
      <p:pic>
        <p:nvPicPr>
          <p:cNvPr id="2211" name="Google Shape;2211;p176"/>
          <p:cNvPicPr preferRelativeResize="0"/>
          <p:nvPr/>
        </p:nvPicPr>
        <p:blipFill>
          <a:blip r:embed="rId4">
            <a:alphaModFix/>
          </a:blip>
          <a:stretch>
            <a:fillRect/>
          </a:stretch>
        </p:blipFill>
        <p:spPr>
          <a:xfrm>
            <a:off x="152400" y="2503625"/>
            <a:ext cx="5486400" cy="2247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177"/>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ChIP-nexus</a:t>
            </a:r>
            <a:endParaRPr/>
          </a:p>
        </p:txBody>
      </p:sp>
      <p:pic>
        <p:nvPicPr>
          <p:cNvPr id="2217" name="Google Shape;2217;p177"/>
          <p:cNvPicPr preferRelativeResize="0"/>
          <p:nvPr/>
        </p:nvPicPr>
        <p:blipFill>
          <a:blip r:embed="rId3">
            <a:alphaModFix/>
          </a:blip>
          <a:stretch>
            <a:fillRect/>
          </a:stretch>
        </p:blipFill>
        <p:spPr>
          <a:xfrm>
            <a:off x="152400" y="1170125"/>
            <a:ext cx="4743450" cy="1181100"/>
          </a:xfrm>
          <a:prstGeom prst="rect">
            <a:avLst/>
          </a:prstGeom>
          <a:noFill/>
          <a:ln>
            <a:noFill/>
          </a:ln>
        </p:spPr>
      </p:pic>
      <p:pic>
        <p:nvPicPr>
          <p:cNvPr id="2218" name="Google Shape;2218;p177"/>
          <p:cNvPicPr preferRelativeResize="0"/>
          <p:nvPr/>
        </p:nvPicPr>
        <p:blipFill>
          <a:blip r:embed="rId4">
            <a:alphaModFix/>
          </a:blip>
          <a:stretch>
            <a:fillRect/>
          </a:stretch>
        </p:blipFill>
        <p:spPr>
          <a:xfrm>
            <a:off x="272300" y="2503625"/>
            <a:ext cx="5372100" cy="2038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2049780" cy="506870"/>
          </a:xfrm>
          <a:prstGeom prst="rect">
            <a:avLst/>
          </a:prstGeom>
        </p:spPr>
        <p:txBody>
          <a:bodyPr vert="horz" wrap="square" lIns="0" tIns="10478" rIns="0" bIns="0" rtlCol="0">
            <a:spAutoFit/>
          </a:bodyPr>
          <a:lstStyle/>
          <a:p>
            <a:pPr marL="9525">
              <a:spcBef>
                <a:spcPts val="83"/>
              </a:spcBef>
            </a:pPr>
            <a:r>
              <a:rPr b="1" spc="23" dirty="0"/>
              <a:t>Library</a:t>
            </a:r>
            <a:r>
              <a:rPr b="1" spc="-30" dirty="0"/>
              <a:t> </a:t>
            </a:r>
            <a:r>
              <a:rPr b="1" spc="19" dirty="0">
                <a:solidFill>
                  <a:srgbClr val="000000"/>
                </a:solidFill>
              </a:rPr>
              <a:t>prep</a:t>
            </a:r>
          </a:p>
        </p:txBody>
      </p:sp>
      <p:grpSp>
        <p:nvGrpSpPr>
          <p:cNvPr id="3" name="object 3"/>
          <p:cNvGrpSpPr/>
          <p:nvPr/>
        </p:nvGrpSpPr>
        <p:grpSpPr>
          <a:xfrm>
            <a:off x="3553673" y="2812043"/>
            <a:ext cx="1226820" cy="233363"/>
            <a:chOff x="4738230" y="3749391"/>
            <a:chExt cx="1635760" cy="311150"/>
          </a:xfrm>
        </p:grpSpPr>
        <p:pic>
          <p:nvPicPr>
            <p:cNvPr id="4" name="object 4"/>
            <p:cNvPicPr/>
            <p:nvPr/>
          </p:nvPicPr>
          <p:blipFill>
            <a:blip r:embed="rId2" cstate="print"/>
            <a:stretch>
              <a:fillRect/>
            </a:stretch>
          </p:blipFill>
          <p:spPr>
            <a:xfrm>
              <a:off x="4748783" y="4029455"/>
              <a:ext cx="377951" cy="30480"/>
            </a:xfrm>
            <a:prstGeom prst="rect">
              <a:avLst/>
            </a:prstGeom>
          </p:spPr>
        </p:pic>
        <p:sp>
          <p:nvSpPr>
            <p:cNvPr id="5" name="object 5"/>
            <p:cNvSpPr/>
            <p:nvPr/>
          </p:nvSpPr>
          <p:spPr>
            <a:xfrm>
              <a:off x="4750930" y="4024030"/>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 name="object 6"/>
            <p:cNvPicPr/>
            <p:nvPr/>
          </p:nvPicPr>
          <p:blipFill>
            <a:blip r:embed="rId3" cstate="print"/>
            <a:stretch>
              <a:fillRect/>
            </a:stretch>
          </p:blipFill>
          <p:spPr>
            <a:xfrm>
              <a:off x="5096255" y="3941063"/>
              <a:ext cx="737615" cy="30480"/>
            </a:xfrm>
            <a:prstGeom prst="rect">
              <a:avLst/>
            </a:prstGeom>
          </p:spPr>
        </p:pic>
        <p:sp>
          <p:nvSpPr>
            <p:cNvPr id="7" name="object 7"/>
            <p:cNvSpPr/>
            <p:nvPr/>
          </p:nvSpPr>
          <p:spPr>
            <a:xfrm>
              <a:off x="5098591" y="3935129"/>
              <a:ext cx="720725" cy="1905"/>
            </a:xfrm>
            <a:custGeom>
              <a:avLst/>
              <a:gdLst/>
              <a:ahLst/>
              <a:cxnLst/>
              <a:rect l="l" t="t" r="r" b="b"/>
              <a:pathLst>
                <a:path w="720725" h="1904">
                  <a:moveTo>
                    <a:pt x="0" y="0"/>
                  </a:moveTo>
                  <a:lnTo>
                    <a:pt x="720725"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8" name="object 8"/>
            <p:cNvPicPr/>
            <p:nvPr/>
          </p:nvPicPr>
          <p:blipFill>
            <a:blip r:embed="rId4" cstate="print"/>
            <a:stretch>
              <a:fillRect/>
            </a:stretch>
          </p:blipFill>
          <p:spPr>
            <a:xfrm>
              <a:off x="5096255" y="4029455"/>
              <a:ext cx="737615" cy="30480"/>
            </a:xfrm>
            <a:prstGeom prst="rect">
              <a:avLst/>
            </a:prstGeom>
          </p:spPr>
        </p:pic>
        <p:sp>
          <p:nvSpPr>
            <p:cNvPr id="9" name="object 9"/>
            <p:cNvSpPr/>
            <p:nvPr/>
          </p:nvSpPr>
          <p:spPr>
            <a:xfrm>
              <a:off x="5098591" y="4024030"/>
              <a:ext cx="720725" cy="1905"/>
            </a:xfrm>
            <a:custGeom>
              <a:avLst/>
              <a:gdLst/>
              <a:ahLst/>
              <a:cxnLst/>
              <a:rect l="l" t="t" r="r" b="b"/>
              <a:pathLst>
                <a:path w="720725" h="1904">
                  <a:moveTo>
                    <a:pt x="0" y="0"/>
                  </a:moveTo>
                  <a:lnTo>
                    <a:pt x="720725"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 name="object 10"/>
            <p:cNvPicPr/>
            <p:nvPr/>
          </p:nvPicPr>
          <p:blipFill>
            <a:blip r:embed="rId5" cstate="print"/>
            <a:stretch>
              <a:fillRect/>
            </a:stretch>
          </p:blipFill>
          <p:spPr>
            <a:xfrm>
              <a:off x="4754879" y="3941063"/>
              <a:ext cx="374903" cy="30480"/>
            </a:xfrm>
            <a:prstGeom prst="rect">
              <a:avLst/>
            </a:prstGeom>
          </p:spPr>
        </p:pic>
        <p:sp>
          <p:nvSpPr>
            <p:cNvPr id="11" name="object 11"/>
            <p:cNvSpPr/>
            <p:nvPr/>
          </p:nvSpPr>
          <p:spPr>
            <a:xfrm>
              <a:off x="4755691" y="3935129"/>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2" name="object 12"/>
            <p:cNvPicPr/>
            <p:nvPr/>
          </p:nvPicPr>
          <p:blipFill>
            <a:blip r:embed="rId6" cstate="print"/>
            <a:stretch>
              <a:fillRect/>
            </a:stretch>
          </p:blipFill>
          <p:spPr>
            <a:xfrm>
              <a:off x="5818631" y="4032503"/>
              <a:ext cx="374903" cy="27431"/>
            </a:xfrm>
            <a:prstGeom prst="rect">
              <a:avLst/>
            </a:prstGeom>
          </p:spPr>
        </p:pic>
        <p:sp>
          <p:nvSpPr>
            <p:cNvPr id="13" name="object 13"/>
            <p:cNvSpPr/>
            <p:nvPr/>
          </p:nvSpPr>
          <p:spPr>
            <a:xfrm>
              <a:off x="5818926" y="402561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4" name="object 14"/>
            <p:cNvPicPr/>
            <p:nvPr/>
          </p:nvPicPr>
          <p:blipFill>
            <a:blip r:embed="rId7" cstate="print"/>
            <a:stretch>
              <a:fillRect/>
            </a:stretch>
          </p:blipFill>
          <p:spPr>
            <a:xfrm>
              <a:off x="5821679" y="3941063"/>
              <a:ext cx="377951" cy="30480"/>
            </a:xfrm>
            <a:prstGeom prst="rect">
              <a:avLst/>
            </a:prstGeom>
          </p:spPr>
        </p:pic>
        <p:sp>
          <p:nvSpPr>
            <p:cNvPr id="15" name="object 15"/>
            <p:cNvSpPr/>
            <p:nvPr/>
          </p:nvSpPr>
          <p:spPr>
            <a:xfrm>
              <a:off x="5823690" y="3936716"/>
              <a:ext cx="360680" cy="1905"/>
            </a:xfrm>
            <a:custGeom>
              <a:avLst/>
              <a:gdLst/>
              <a:ahLst/>
              <a:cxnLst/>
              <a:rect l="l" t="t" r="r" b="b"/>
              <a:pathLst>
                <a:path w="360679" h="1904">
                  <a:moveTo>
                    <a:pt x="0" y="0"/>
                  </a:moveTo>
                  <a:lnTo>
                    <a:pt x="360362"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6" name="object 16"/>
            <p:cNvPicPr/>
            <p:nvPr/>
          </p:nvPicPr>
          <p:blipFill>
            <a:blip r:embed="rId8" cstate="print"/>
            <a:stretch>
              <a:fillRect/>
            </a:stretch>
          </p:blipFill>
          <p:spPr>
            <a:xfrm>
              <a:off x="5285231" y="3855719"/>
              <a:ext cx="374903" cy="30480"/>
            </a:xfrm>
            <a:prstGeom prst="rect">
              <a:avLst/>
            </a:prstGeom>
          </p:spPr>
        </p:pic>
        <p:sp>
          <p:nvSpPr>
            <p:cNvPr id="17" name="object 17"/>
            <p:cNvSpPr/>
            <p:nvPr/>
          </p:nvSpPr>
          <p:spPr>
            <a:xfrm>
              <a:off x="5285916" y="3850991"/>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8" name="object 18"/>
            <p:cNvPicPr/>
            <p:nvPr/>
          </p:nvPicPr>
          <p:blipFill>
            <a:blip r:embed="rId9" cstate="print"/>
            <a:stretch>
              <a:fillRect/>
            </a:stretch>
          </p:blipFill>
          <p:spPr>
            <a:xfrm>
              <a:off x="5632703" y="3767327"/>
              <a:ext cx="374903" cy="30480"/>
            </a:xfrm>
            <a:prstGeom prst="rect">
              <a:avLst/>
            </a:prstGeom>
          </p:spPr>
        </p:pic>
        <p:sp>
          <p:nvSpPr>
            <p:cNvPr id="19" name="object 19"/>
            <p:cNvSpPr/>
            <p:nvPr/>
          </p:nvSpPr>
          <p:spPr>
            <a:xfrm>
              <a:off x="5633580" y="3762091"/>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0" name="object 20"/>
            <p:cNvPicPr/>
            <p:nvPr/>
          </p:nvPicPr>
          <p:blipFill>
            <a:blip r:embed="rId8" cstate="print"/>
            <a:stretch>
              <a:fillRect/>
            </a:stretch>
          </p:blipFill>
          <p:spPr>
            <a:xfrm>
              <a:off x="5632703" y="3855719"/>
              <a:ext cx="374903" cy="30480"/>
            </a:xfrm>
            <a:prstGeom prst="rect">
              <a:avLst/>
            </a:prstGeom>
          </p:spPr>
        </p:pic>
        <p:sp>
          <p:nvSpPr>
            <p:cNvPr id="21" name="object 21"/>
            <p:cNvSpPr/>
            <p:nvPr/>
          </p:nvSpPr>
          <p:spPr>
            <a:xfrm>
              <a:off x="5633580" y="3850991"/>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2" name="object 22"/>
            <p:cNvPicPr/>
            <p:nvPr/>
          </p:nvPicPr>
          <p:blipFill>
            <a:blip r:embed="rId10" cstate="print"/>
            <a:stretch>
              <a:fillRect/>
            </a:stretch>
          </p:blipFill>
          <p:spPr>
            <a:xfrm>
              <a:off x="5288279" y="3767327"/>
              <a:ext cx="377951" cy="30480"/>
            </a:xfrm>
            <a:prstGeom prst="rect">
              <a:avLst/>
            </a:prstGeom>
          </p:spPr>
        </p:pic>
        <p:sp>
          <p:nvSpPr>
            <p:cNvPr id="23" name="object 23"/>
            <p:cNvSpPr/>
            <p:nvPr/>
          </p:nvSpPr>
          <p:spPr>
            <a:xfrm>
              <a:off x="5290680" y="3762091"/>
              <a:ext cx="360680" cy="1905"/>
            </a:xfrm>
            <a:custGeom>
              <a:avLst/>
              <a:gdLst/>
              <a:ahLst/>
              <a:cxnLst/>
              <a:rect l="l" t="t" r="r" b="b"/>
              <a:pathLst>
                <a:path w="360679" h="1904">
                  <a:moveTo>
                    <a:pt x="0" y="0"/>
                  </a:moveTo>
                  <a:lnTo>
                    <a:pt x="360362"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4" name="object 24"/>
            <p:cNvPicPr/>
            <p:nvPr/>
          </p:nvPicPr>
          <p:blipFill>
            <a:blip r:embed="rId11" cstate="print"/>
            <a:stretch>
              <a:fillRect/>
            </a:stretch>
          </p:blipFill>
          <p:spPr>
            <a:xfrm>
              <a:off x="5998463" y="3852671"/>
              <a:ext cx="374903" cy="30480"/>
            </a:xfrm>
            <a:prstGeom prst="rect">
              <a:avLst/>
            </a:prstGeom>
          </p:spPr>
        </p:pic>
        <p:pic>
          <p:nvPicPr>
            <p:cNvPr id="25" name="object 25"/>
            <p:cNvPicPr/>
            <p:nvPr/>
          </p:nvPicPr>
          <p:blipFill>
            <a:blip r:embed="rId12" cstate="print"/>
            <a:stretch>
              <a:fillRect/>
            </a:stretch>
          </p:blipFill>
          <p:spPr>
            <a:xfrm>
              <a:off x="5986933" y="3770375"/>
              <a:ext cx="386434" cy="89912"/>
            </a:xfrm>
            <a:prstGeom prst="rect">
              <a:avLst/>
            </a:prstGeom>
          </p:spPr>
        </p:pic>
        <p:sp>
          <p:nvSpPr>
            <p:cNvPr id="26" name="object 26"/>
            <p:cNvSpPr/>
            <p:nvPr/>
          </p:nvSpPr>
          <p:spPr>
            <a:xfrm>
              <a:off x="5999811" y="3763679"/>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27" name="object 27"/>
          <p:cNvSpPr txBox="1"/>
          <p:nvPr/>
        </p:nvSpPr>
        <p:spPr>
          <a:xfrm>
            <a:off x="2159957" y="4029837"/>
            <a:ext cx="1791176" cy="217367"/>
          </a:xfrm>
          <a:prstGeom prst="rect">
            <a:avLst/>
          </a:prstGeom>
        </p:spPr>
        <p:txBody>
          <a:bodyPr vert="horz" wrap="square" lIns="0" tIns="9525" rIns="0" bIns="0" rtlCol="0">
            <a:spAutoFit/>
          </a:bodyPr>
          <a:lstStyle/>
          <a:p>
            <a:pPr marL="9525" defTabSz="685800">
              <a:spcBef>
                <a:spcPts val="75"/>
              </a:spcBef>
              <a:buClrTx/>
            </a:pPr>
            <a:r>
              <a:rPr sz="1350" kern="1200" spc="-4" dirty="0">
                <a:solidFill>
                  <a:prstClr val="black"/>
                </a:solidFill>
                <a:ea typeface="+mn-ea"/>
              </a:rPr>
              <a:t>Single-end</a:t>
            </a:r>
            <a:r>
              <a:rPr sz="1350" kern="1200" spc="-41" dirty="0">
                <a:solidFill>
                  <a:prstClr val="black"/>
                </a:solidFill>
                <a:ea typeface="+mn-ea"/>
              </a:rPr>
              <a:t> </a:t>
            </a:r>
            <a:r>
              <a:rPr sz="1350" kern="1200" spc="-4" dirty="0">
                <a:solidFill>
                  <a:prstClr val="black"/>
                </a:solidFill>
                <a:ea typeface="+mn-ea"/>
              </a:rPr>
              <a:t>Sequencing</a:t>
            </a:r>
            <a:endParaRPr sz="1350" kern="1200">
              <a:solidFill>
                <a:prstClr val="black"/>
              </a:solidFill>
              <a:ea typeface="+mn-ea"/>
            </a:endParaRPr>
          </a:p>
        </p:txBody>
      </p:sp>
      <p:sp>
        <p:nvSpPr>
          <p:cNvPr id="28" name="object 28"/>
          <p:cNvSpPr txBox="1"/>
          <p:nvPr/>
        </p:nvSpPr>
        <p:spPr>
          <a:xfrm>
            <a:off x="4264982" y="4029837"/>
            <a:ext cx="1810226" cy="217367"/>
          </a:xfrm>
          <a:prstGeom prst="rect">
            <a:avLst/>
          </a:prstGeom>
        </p:spPr>
        <p:txBody>
          <a:bodyPr vert="horz" wrap="square" lIns="0" tIns="9525" rIns="0" bIns="0" rtlCol="0">
            <a:spAutoFit/>
          </a:bodyPr>
          <a:lstStyle/>
          <a:p>
            <a:pPr marL="9525" defTabSz="685800">
              <a:spcBef>
                <a:spcPts val="75"/>
              </a:spcBef>
              <a:buClrTx/>
            </a:pPr>
            <a:r>
              <a:rPr sz="1350" kern="1200" spc="-4" dirty="0">
                <a:solidFill>
                  <a:prstClr val="black"/>
                </a:solidFill>
                <a:ea typeface="+mn-ea"/>
              </a:rPr>
              <a:t>Paired-end</a:t>
            </a:r>
            <a:r>
              <a:rPr sz="1350" kern="1200" spc="-41" dirty="0">
                <a:solidFill>
                  <a:prstClr val="black"/>
                </a:solidFill>
                <a:ea typeface="+mn-ea"/>
              </a:rPr>
              <a:t> </a:t>
            </a:r>
            <a:r>
              <a:rPr sz="1350" kern="1200" spc="-4" dirty="0">
                <a:solidFill>
                  <a:prstClr val="black"/>
                </a:solidFill>
                <a:ea typeface="+mn-ea"/>
              </a:rPr>
              <a:t>Sequencing</a:t>
            </a:r>
            <a:endParaRPr sz="1350" kern="1200">
              <a:solidFill>
                <a:prstClr val="black"/>
              </a:solidFill>
              <a:ea typeface="+mn-ea"/>
            </a:endParaRPr>
          </a:p>
        </p:txBody>
      </p:sp>
      <p:grpSp>
        <p:nvGrpSpPr>
          <p:cNvPr id="29" name="object 29"/>
          <p:cNvGrpSpPr/>
          <p:nvPr/>
        </p:nvGrpSpPr>
        <p:grpSpPr>
          <a:xfrm>
            <a:off x="2526162" y="2803710"/>
            <a:ext cx="1369219" cy="234791"/>
            <a:chOff x="3368215" y="3738279"/>
            <a:chExt cx="1825625" cy="313055"/>
          </a:xfrm>
        </p:grpSpPr>
        <p:pic>
          <p:nvPicPr>
            <p:cNvPr id="30" name="object 30"/>
            <p:cNvPicPr/>
            <p:nvPr/>
          </p:nvPicPr>
          <p:blipFill>
            <a:blip r:embed="rId13" cstate="print"/>
            <a:stretch>
              <a:fillRect/>
            </a:stretch>
          </p:blipFill>
          <p:spPr>
            <a:xfrm>
              <a:off x="3435096" y="4017263"/>
              <a:ext cx="377951" cy="30480"/>
            </a:xfrm>
            <a:prstGeom prst="rect">
              <a:avLst/>
            </a:prstGeom>
          </p:spPr>
        </p:pic>
        <p:sp>
          <p:nvSpPr>
            <p:cNvPr id="31" name="object 31"/>
            <p:cNvSpPr/>
            <p:nvPr/>
          </p:nvSpPr>
          <p:spPr>
            <a:xfrm>
              <a:off x="3438066" y="401291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2" name="object 32"/>
            <p:cNvPicPr/>
            <p:nvPr/>
          </p:nvPicPr>
          <p:blipFill>
            <a:blip r:embed="rId14" cstate="print"/>
            <a:stretch>
              <a:fillRect/>
            </a:stretch>
          </p:blipFill>
          <p:spPr>
            <a:xfrm>
              <a:off x="3785616" y="3928871"/>
              <a:ext cx="374903" cy="30480"/>
            </a:xfrm>
            <a:prstGeom prst="rect">
              <a:avLst/>
            </a:prstGeom>
          </p:spPr>
        </p:pic>
        <p:sp>
          <p:nvSpPr>
            <p:cNvPr id="33" name="object 33"/>
            <p:cNvSpPr/>
            <p:nvPr/>
          </p:nvSpPr>
          <p:spPr>
            <a:xfrm>
              <a:off x="3785730" y="3924016"/>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4" name="object 34"/>
            <p:cNvPicPr/>
            <p:nvPr/>
          </p:nvPicPr>
          <p:blipFill>
            <a:blip r:embed="rId15" cstate="print"/>
            <a:stretch>
              <a:fillRect/>
            </a:stretch>
          </p:blipFill>
          <p:spPr>
            <a:xfrm>
              <a:off x="3785616" y="4017263"/>
              <a:ext cx="374903" cy="30480"/>
            </a:xfrm>
            <a:prstGeom prst="rect">
              <a:avLst/>
            </a:prstGeom>
          </p:spPr>
        </p:pic>
        <p:sp>
          <p:nvSpPr>
            <p:cNvPr id="35" name="object 35"/>
            <p:cNvSpPr/>
            <p:nvPr/>
          </p:nvSpPr>
          <p:spPr>
            <a:xfrm>
              <a:off x="3785730" y="4012916"/>
              <a:ext cx="360680" cy="1905"/>
            </a:xfrm>
            <a:custGeom>
              <a:avLst/>
              <a:gdLst/>
              <a:ahLst/>
              <a:cxnLst/>
              <a:rect l="l" t="t" r="r" b="b"/>
              <a:pathLst>
                <a:path w="360679" h="1904">
                  <a:moveTo>
                    <a:pt x="0" y="0"/>
                  </a:moveTo>
                  <a:lnTo>
                    <a:pt x="360362" y="1588"/>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6" name="object 36"/>
            <p:cNvPicPr/>
            <p:nvPr/>
          </p:nvPicPr>
          <p:blipFill>
            <a:blip r:embed="rId16" cstate="print"/>
            <a:stretch>
              <a:fillRect/>
            </a:stretch>
          </p:blipFill>
          <p:spPr>
            <a:xfrm>
              <a:off x="3441192" y="3928871"/>
              <a:ext cx="374903" cy="30480"/>
            </a:xfrm>
            <a:prstGeom prst="rect">
              <a:avLst/>
            </a:prstGeom>
          </p:spPr>
        </p:pic>
        <p:pic>
          <p:nvPicPr>
            <p:cNvPr id="37" name="object 37"/>
            <p:cNvPicPr/>
            <p:nvPr/>
          </p:nvPicPr>
          <p:blipFill>
            <a:blip r:embed="rId17" cstate="print"/>
            <a:stretch>
              <a:fillRect/>
            </a:stretch>
          </p:blipFill>
          <p:spPr>
            <a:xfrm>
              <a:off x="4142232" y="4020311"/>
              <a:ext cx="374903" cy="30480"/>
            </a:xfrm>
            <a:prstGeom prst="rect">
              <a:avLst/>
            </a:prstGeom>
          </p:spPr>
        </p:pic>
        <p:sp>
          <p:nvSpPr>
            <p:cNvPr id="38" name="object 38"/>
            <p:cNvSpPr/>
            <p:nvPr/>
          </p:nvSpPr>
          <p:spPr>
            <a:xfrm>
              <a:off x="4142526" y="4014505"/>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9" name="object 39"/>
            <p:cNvPicPr/>
            <p:nvPr/>
          </p:nvPicPr>
          <p:blipFill>
            <a:blip r:embed="rId18" cstate="print"/>
            <a:stretch>
              <a:fillRect/>
            </a:stretch>
          </p:blipFill>
          <p:spPr>
            <a:xfrm>
              <a:off x="4142232" y="3931919"/>
              <a:ext cx="374903" cy="30480"/>
            </a:xfrm>
            <a:prstGeom prst="rect">
              <a:avLst/>
            </a:prstGeom>
          </p:spPr>
        </p:pic>
        <p:sp>
          <p:nvSpPr>
            <p:cNvPr id="40" name="object 40"/>
            <p:cNvSpPr/>
            <p:nvPr/>
          </p:nvSpPr>
          <p:spPr>
            <a:xfrm>
              <a:off x="4142624" y="3925604"/>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1" name="object 41"/>
            <p:cNvPicPr/>
            <p:nvPr/>
          </p:nvPicPr>
          <p:blipFill>
            <a:blip r:embed="rId19" cstate="print"/>
            <a:stretch>
              <a:fillRect/>
            </a:stretch>
          </p:blipFill>
          <p:spPr>
            <a:xfrm>
              <a:off x="3389376" y="3846575"/>
              <a:ext cx="426516" cy="91728"/>
            </a:xfrm>
            <a:prstGeom prst="rect">
              <a:avLst/>
            </a:prstGeom>
          </p:spPr>
        </p:pic>
        <p:sp>
          <p:nvSpPr>
            <p:cNvPr id="42" name="object 42"/>
            <p:cNvSpPr/>
            <p:nvPr/>
          </p:nvSpPr>
          <p:spPr>
            <a:xfrm>
              <a:off x="3390539" y="3839879"/>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3" name="object 43"/>
            <p:cNvPicPr/>
            <p:nvPr/>
          </p:nvPicPr>
          <p:blipFill>
            <a:blip r:embed="rId20" cstate="print"/>
            <a:stretch>
              <a:fillRect/>
            </a:stretch>
          </p:blipFill>
          <p:spPr>
            <a:xfrm>
              <a:off x="3739896" y="3758183"/>
              <a:ext cx="1097279" cy="27431"/>
            </a:xfrm>
            <a:prstGeom prst="rect">
              <a:avLst/>
            </a:prstGeom>
          </p:spPr>
        </p:pic>
        <p:sp>
          <p:nvSpPr>
            <p:cNvPr id="44" name="object 44"/>
            <p:cNvSpPr/>
            <p:nvPr/>
          </p:nvSpPr>
          <p:spPr>
            <a:xfrm>
              <a:off x="3742866" y="3750979"/>
              <a:ext cx="1079500" cy="1905"/>
            </a:xfrm>
            <a:custGeom>
              <a:avLst/>
              <a:gdLst/>
              <a:ahLst/>
              <a:cxnLst/>
              <a:rect l="l" t="t" r="r" b="b"/>
              <a:pathLst>
                <a:path w="1079500" h="1904">
                  <a:moveTo>
                    <a:pt x="0" y="0"/>
                  </a:moveTo>
                  <a:lnTo>
                    <a:pt x="1079500"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5" name="object 45"/>
            <p:cNvPicPr/>
            <p:nvPr/>
          </p:nvPicPr>
          <p:blipFill>
            <a:blip r:embed="rId21" cstate="print"/>
            <a:stretch>
              <a:fillRect/>
            </a:stretch>
          </p:blipFill>
          <p:spPr>
            <a:xfrm>
              <a:off x="3739896" y="3846575"/>
              <a:ext cx="1097279" cy="30480"/>
            </a:xfrm>
            <a:prstGeom prst="rect">
              <a:avLst/>
            </a:prstGeom>
          </p:spPr>
        </p:pic>
        <p:sp>
          <p:nvSpPr>
            <p:cNvPr id="46" name="object 46"/>
            <p:cNvSpPr/>
            <p:nvPr/>
          </p:nvSpPr>
          <p:spPr>
            <a:xfrm>
              <a:off x="3742866" y="3839879"/>
              <a:ext cx="1079500" cy="1905"/>
            </a:xfrm>
            <a:custGeom>
              <a:avLst/>
              <a:gdLst/>
              <a:ahLst/>
              <a:cxnLst/>
              <a:rect l="l" t="t" r="r" b="b"/>
              <a:pathLst>
                <a:path w="1079500" h="1904">
                  <a:moveTo>
                    <a:pt x="0" y="0"/>
                  </a:moveTo>
                  <a:lnTo>
                    <a:pt x="1079500"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7" name="object 47"/>
            <p:cNvPicPr/>
            <p:nvPr/>
          </p:nvPicPr>
          <p:blipFill>
            <a:blip r:embed="rId22" cstate="print"/>
            <a:stretch>
              <a:fillRect/>
            </a:stretch>
          </p:blipFill>
          <p:spPr>
            <a:xfrm>
              <a:off x="3380232" y="3758183"/>
              <a:ext cx="374903" cy="27431"/>
            </a:xfrm>
            <a:prstGeom prst="rect">
              <a:avLst/>
            </a:prstGeom>
          </p:spPr>
        </p:pic>
        <p:sp>
          <p:nvSpPr>
            <p:cNvPr id="48" name="object 48"/>
            <p:cNvSpPr/>
            <p:nvPr/>
          </p:nvSpPr>
          <p:spPr>
            <a:xfrm>
              <a:off x="3380915" y="3750979"/>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9" name="object 49"/>
            <p:cNvPicPr/>
            <p:nvPr/>
          </p:nvPicPr>
          <p:blipFill>
            <a:blip r:embed="rId23" cstate="print"/>
            <a:stretch>
              <a:fillRect/>
            </a:stretch>
          </p:blipFill>
          <p:spPr>
            <a:xfrm>
              <a:off x="4809744" y="3846575"/>
              <a:ext cx="377951" cy="30480"/>
            </a:xfrm>
            <a:prstGeom prst="rect">
              <a:avLst/>
            </a:prstGeom>
          </p:spPr>
        </p:pic>
        <p:sp>
          <p:nvSpPr>
            <p:cNvPr id="50" name="object 50"/>
            <p:cNvSpPr/>
            <p:nvPr/>
          </p:nvSpPr>
          <p:spPr>
            <a:xfrm>
              <a:off x="4812841" y="384146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1" name="object 51"/>
            <p:cNvPicPr/>
            <p:nvPr/>
          </p:nvPicPr>
          <p:blipFill>
            <a:blip r:embed="rId24" cstate="print"/>
            <a:stretch>
              <a:fillRect/>
            </a:stretch>
          </p:blipFill>
          <p:spPr>
            <a:xfrm>
              <a:off x="4818888" y="3758183"/>
              <a:ext cx="374903" cy="30480"/>
            </a:xfrm>
            <a:prstGeom prst="rect">
              <a:avLst/>
            </a:prstGeom>
          </p:spPr>
        </p:pic>
        <p:sp>
          <p:nvSpPr>
            <p:cNvPr id="52" name="object 52"/>
            <p:cNvSpPr/>
            <p:nvPr/>
          </p:nvSpPr>
          <p:spPr>
            <a:xfrm>
              <a:off x="4818964" y="375256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53" name="object 53"/>
          <p:cNvGrpSpPr/>
          <p:nvPr/>
        </p:nvGrpSpPr>
        <p:grpSpPr>
          <a:xfrm>
            <a:off x="3520335" y="3253766"/>
            <a:ext cx="1090613" cy="104775"/>
            <a:chOff x="4693780" y="4338354"/>
            <a:chExt cx="1454150" cy="139700"/>
          </a:xfrm>
        </p:grpSpPr>
        <p:pic>
          <p:nvPicPr>
            <p:cNvPr id="54" name="object 54"/>
            <p:cNvPicPr/>
            <p:nvPr/>
          </p:nvPicPr>
          <p:blipFill>
            <a:blip r:embed="rId25" cstate="print"/>
            <a:stretch>
              <a:fillRect/>
            </a:stretch>
          </p:blipFill>
          <p:spPr>
            <a:xfrm>
              <a:off x="4706111" y="4447031"/>
              <a:ext cx="374903" cy="27431"/>
            </a:xfrm>
            <a:prstGeom prst="rect">
              <a:avLst/>
            </a:prstGeom>
          </p:spPr>
        </p:pic>
        <p:sp>
          <p:nvSpPr>
            <p:cNvPr id="55" name="object 55"/>
            <p:cNvSpPr/>
            <p:nvPr/>
          </p:nvSpPr>
          <p:spPr>
            <a:xfrm>
              <a:off x="4706480" y="4439954"/>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6" name="object 56"/>
            <p:cNvPicPr/>
            <p:nvPr/>
          </p:nvPicPr>
          <p:blipFill>
            <a:blip r:embed="rId26" cstate="print"/>
            <a:stretch>
              <a:fillRect/>
            </a:stretch>
          </p:blipFill>
          <p:spPr>
            <a:xfrm>
              <a:off x="5053583" y="4355591"/>
              <a:ext cx="734567" cy="30480"/>
            </a:xfrm>
            <a:prstGeom prst="rect">
              <a:avLst/>
            </a:prstGeom>
          </p:spPr>
        </p:pic>
        <p:sp>
          <p:nvSpPr>
            <p:cNvPr id="57" name="object 57"/>
            <p:cNvSpPr/>
            <p:nvPr/>
          </p:nvSpPr>
          <p:spPr>
            <a:xfrm>
              <a:off x="5054141" y="4351054"/>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8" name="object 58"/>
            <p:cNvPicPr/>
            <p:nvPr/>
          </p:nvPicPr>
          <p:blipFill>
            <a:blip r:embed="rId27" cstate="print"/>
            <a:stretch>
              <a:fillRect/>
            </a:stretch>
          </p:blipFill>
          <p:spPr>
            <a:xfrm>
              <a:off x="5053583" y="4447031"/>
              <a:ext cx="734567" cy="27431"/>
            </a:xfrm>
            <a:prstGeom prst="rect">
              <a:avLst/>
            </a:prstGeom>
          </p:spPr>
        </p:pic>
        <p:sp>
          <p:nvSpPr>
            <p:cNvPr id="59" name="object 59"/>
            <p:cNvSpPr/>
            <p:nvPr/>
          </p:nvSpPr>
          <p:spPr>
            <a:xfrm>
              <a:off x="5054141" y="4439954"/>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0" name="object 60"/>
            <p:cNvPicPr/>
            <p:nvPr/>
          </p:nvPicPr>
          <p:blipFill>
            <a:blip r:embed="rId28" cstate="print"/>
            <a:stretch>
              <a:fillRect/>
            </a:stretch>
          </p:blipFill>
          <p:spPr>
            <a:xfrm>
              <a:off x="4709159" y="4355591"/>
              <a:ext cx="377951" cy="30480"/>
            </a:xfrm>
            <a:prstGeom prst="rect">
              <a:avLst/>
            </a:prstGeom>
          </p:spPr>
        </p:pic>
        <p:sp>
          <p:nvSpPr>
            <p:cNvPr id="61" name="object 61"/>
            <p:cNvSpPr/>
            <p:nvPr/>
          </p:nvSpPr>
          <p:spPr>
            <a:xfrm>
              <a:off x="4711241" y="4351054"/>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2" name="object 62"/>
            <p:cNvPicPr/>
            <p:nvPr/>
          </p:nvPicPr>
          <p:blipFill>
            <a:blip r:embed="rId29" cstate="print"/>
            <a:stretch>
              <a:fillRect/>
            </a:stretch>
          </p:blipFill>
          <p:spPr>
            <a:xfrm>
              <a:off x="5766815" y="4447031"/>
              <a:ext cx="377951" cy="30480"/>
            </a:xfrm>
            <a:prstGeom prst="rect">
              <a:avLst/>
            </a:prstGeom>
          </p:spPr>
        </p:pic>
        <p:sp>
          <p:nvSpPr>
            <p:cNvPr id="63" name="object 63"/>
            <p:cNvSpPr/>
            <p:nvPr/>
          </p:nvSpPr>
          <p:spPr>
            <a:xfrm>
              <a:off x="5769811" y="4441541"/>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4" name="object 64"/>
            <p:cNvPicPr/>
            <p:nvPr/>
          </p:nvPicPr>
          <p:blipFill>
            <a:blip r:embed="rId30" cstate="print"/>
            <a:stretch>
              <a:fillRect/>
            </a:stretch>
          </p:blipFill>
          <p:spPr>
            <a:xfrm>
              <a:off x="5772911" y="4358639"/>
              <a:ext cx="374903" cy="30480"/>
            </a:xfrm>
            <a:prstGeom prst="rect">
              <a:avLst/>
            </a:prstGeom>
          </p:spPr>
        </p:pic>
        <p:sp>
          <p:nvSpPr>
            <p:cNvPr id="65" name="object 65"/>
            <p:cNvSpPr/>
            <p:nvPr/>
          </p:nvSpPr>
          <p:spPr>
            <a:xfrm>
              <a:off x="5774574" y="4352641"/>
              <a:ext cx="360680" cy="1905"/>
            </a:xfrm>
            <a:custGeom>
              <a:avLst/>
              <a:gdLst/>
              <a:ahLst/>
              <a:cxnLst/>
              <a:rect l="l" t="t" r="r" b="b"/>
              <a:pathLst>
                <a:path w="360679" h="1904">
                  <a:moveTo>
                    <a:pt x="0" y="0"/>
                  </a:moveTo>
                  <a:lnTo>
                    <a:pt x="360362"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66" name="object 66"/>
          <p:cNvGrpSpPr/>
          <p:nvPr/>
        </p:nvGrpSpPr>
        <p:grpSpPr>
          <a:xfrm>
            <a:off x="3024377" y="3429000"/>
            <a:ext cx="1959293" cy="667702"/>
            <a:chOff x="4032503" y="4572000"/>
            <a:chExt cx="2612390" cy="890269"/>
          </a:xfrm>
        </p:grpSpPr>
        <p:pic>
          <p:nvPicPr>
            <p:cNvPr id="67" name="object 67"/>
            <p:cNvPicPr/>
            <p:nvPr/>
          </p:nvPicPr>
          <p:blipFill>
            <a:blip r:embed="rId31" cstate="print"/>
            <a:stretch>
              <a:fillRect/>
            </a:stretch>
          </p:blipFill>
          <p:spPr>
            <a:xfrm>
              <a:off x="4678679" y="4849368"/>
              <a:ext cx="377951" cy="30480"/>
            </a:xfrm>
            <a:prstGeom prst="rect">
              <a:avLst/>
            </a:prstGeom>
          </p:spPr>
        </p:pic>
        <p:sp>
          <p:nvSpPr>
            <p:cNvPr id="68" name="object 68"/>
            <p:cNvSpPr/>
            <p:nvPr/>
          </p:nvSpPr>
          <p:spPr>
            <a:xfrm>
              <a:off x="4681080" y="4843180"/>
              <a:ext cx="360680" cy="1905"/>
            </a:xfrm>
            <a:custGeom>
              <a:avLst/>
              <a:gdLst/>
              <a:ahLst/>
              <a:cxnLst/>
              <a:rect l="l" t="t" r="r" b="b"/>
              <a:pathLst>
                <a:path w="360679" h="1904">
                  <a:moveTo>
                    <a:pt x="0" y="0"/>
                  </a:moveTo>
                  <a:lnTo>
                    <a:pt x="360362"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9" name="object 69"/>
            <p:cNvPicPr/>
            <p:nvPr/>
          </p:nvPicPr>
          <p:blipFill>
            <a:blip r:embed="rId32" cstate="print"/>
            <a:stretch>
              <a:fillRect/>
            </a:stretch>
          </p:blipFill>
          <p:spPr>
            <a:xfrm>
              <a:off x="5026151" y="4760976"/>
              <a:ext cx="734568" cy="30480"/>
            </a:xfrm>
            <a:prstGeom prst="rect">
              <a:avLst/>
            </a:prstGeom>
          </p:spPr>
        </p:pic>
        <p:sp>
          <p:nvSpPr>
            <p:cNvPr id="70" name="object 70"/>
            <p:cNvSpPr/>
            <p:nvPr/>
          </p:nvSpPr>
          <p:spPr>
            <a:xfrm>
              <a:off x="5028741" y="4754279"/>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1" name="object 71"/>
            <p:cNvPicPr/>
            <p:nvPr/>
          </p:nvPicPr>
          <p:blipFill>
            <a:blip r:embed="rId33" cstate="print"/>
            <a:stretch>
              <a:fillRect/>
            </a:stretch>
          </p:blipFill>
          <p:spPr>
            <a:xfrm>
              <a:off x="5026151" y="4849368"/>
              <a:ext cx="734568" cy="30480"/>
            </a:xfrm>
            <a:prstGeom prst="rect">
              <a:avLst/>
            </a:prstGeom>
          </p:spPr>
        </p:pic>
        <p:sp>
          <p:nvSpPr>
            <p:cNvPr id="72" name="object 72"/>
            <p:cNvSpPr/>
            <p:nvPr/>
          </p:nvSpPr>
          <p:spPr>
            <a:xfrm>
              <a:off x="5028741" y="4843180"/>
              <a:ext cx="719455" cy="1905"/>
            </a:xfrm>
            <a:custGeom>
              <a:avLst/>
              <a:gdLst/>
              <a:ahLst/>
              <a:cxnLst/>
              <a:rect l="l" t="t" r="r" b="b"/>
              <a:pathLst>
                <a:path w="719454" h="1904">
                  <a:moveTo>
                    <a:pt x="0" y="0"/>
                  </a:moveTo>
                  <a:lnTo>
                    <a:pt x="719138" y="1587"/>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3" name="object 73"/>
            <p:cNvPicPr/>
            <p:nvPr/>
          </p:nvPicPr>
          <p:blipFill>
            <a:blip r:embed="rId34" cstate="print"/>
            <a:stretch>
              <a:fillRect/>
            </a:stretch>
          </p:blipFill>
          <p:spPr>
            <a:xfrm>
              <a:off x="4684775" y="4760976"/>
              <a:ext cx="374903" cy="30480"/>
            </a:xfrm>
            <a:prstGeom prst="rect">
              <a:avLst/>
            </a:prstGeom>
          </p:spPr>
        </p:pic>
        <p:sp>
          <p:nvSpPr>
            <p:cNvPr id="74" name="object 74"/>
            <p:cNvSpPr/>
            <p:nvPr/>
          </p:nvSpPr>
          <p:spPr>
            <a:xfrm>
              <a:off x="4685841" y="4754279"/>
              <a:ext cx="360680" cy="1905"/>
            </a:xfrm>
            <a:custGeom>
              <a:avLst/>
              <a:gdLst/>
              <a:ahLst/>
              <a:cxnLst/>
              <a:rect l="l" t="t" r="r" b="b"/>
              <a:pathLst>
                <a:path w="360679" h="1904">
                  <a:moveTo>
                    <a:pt x="0" y="0"/>
                  </a:moveTo>
                  <a:lnTo>
                    <a:pt x="360363" y="1587"/>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5" name="object 75"/>
            <p:cNvPicPr/>
            <p:nvPr/>
          </p:nvPicPr>
          <p:blipFill>
            <a:blip r:embed="rId35" cstate="print"/>
            <a:stretch>
              <a:fillRect/>
            </a:stretch>
          </p:blipFill>
          <p:spPr>
            <a:xfrm>
              <a:off x="5742431" y="4849368"/>
              <a:ext cx="377951" cy="30480"/>
            </a:xfrm>
            <a:prstGeom prst="rect">
              <a:avLst/>
            </a:prstGeom>
          </p:spPr>
        </p:pic>
        <p:sp>
          <p:nvSpPr>
            <p:cNvPr id="76" name="object 76"/>
            <p:cNvSpPr/>
            <p:nvPr/>
          </p:nvSpPr>
          <p:spPr>
            <a:xfrm>
              <a:off x="5744411" y="4844766"/>
              <a:ext cx="360680" cy="1905"/>
            </a:xfrm>
            <a:custGeom>
              <a:avLst/>
              <a:gdLst/>
              <a:ahLst/>
              <a:cxnLst/>
              <a:rect l="l" t="t" r="r" b="b"/>
              <a:pathLst>
                <a:path w="360679" h="1904">
                  <a:moveTo>
                    <a:pt x="0" y="0"/>
                  </a:moveTo>
                  <a:lnTo>
                    <a:pt x="360363" y="1588"/>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7" name="object 77"/>
            <p:cNvPicPr/>
            <p:nvPr/>
          </p:nvPicPr>
          <p:blipFill>
            <a:blip r:embed="rId36" cstate="print"/>
            <a:stretch>
              <a:fillRect/>
            </a:stretch>
          </p:blipFill>
          <p:spPr>
            <a:xfrm>
              <a:off x="5745479" y="4757928"/>
              <a:ext cx="374903" cy="27431"/>
            </a:xfrm>
            <a:prstGeom prst="rect">
              <a:avLst/>
            </a:prstGeom>
          </p:spPr>
        </p:pic>
        <p:pic>
          <p:nvPicPr>
            <p:cNvPr id="78" name="object 78"/>
            <p:cNvPicPr/>
            <p:nvPr/>
          </p:nvPicPr>
          <p:blipFill>
            <a:blip r:embed="rId37" cstate="print"/>
            <a:stretch>
              <a:fillRect/>
            </a:stretch>
          </p:blipFill>
          <p:spPr>
            <a:xfrm>
              <a:off x="5721095" y="4572000"/>
              <a:ext cx="398858" cy="228600"/>
            </a:xfrm>
            <a:prstGeom prst="rect">
              <a:avLst/>
            </a:prstGeom>
          </p:spPr>
        </p:pic>
        <p:pic>
          <p:nvPicPr>
            <p:cNvPr id="79" name="object 79"/>
            <p:cNvPicPr/>
            <p:nvPr/>
          </p:nvPicPr>
          <p:blipFill>
            <a:blip r:embed="rId38" cstate="print"/>
            <a:stretch>
              <a:fillRect/>
            </a:stretch>
          </p:blipFill>
          <p:spPr>
            <a:xfrm>
              <a:off x="5836720" y="4608715"/>
              <a:ext cx="228747" cy="117905"/>
            </a:xfrm>
            <a:prstGeom prst="rect">
              <a:avLst/>
            </a:prstGeom>
          </p:spPr>
        </p:pic>
        <p:pic>
          <p:nvPicPr>
            <p:cNvPr id="80" name="object 80"/>
            <p:cNvPicPr/>
            <p:nvPr/>
          </p:nvPicPr>
          <p:blipFill>
            <a:blip r:embed="rId39" cstate="print"/>
            <a:stretch>
              <a:fillRect/>
            </a:stretch>
          </p:blipFill>
          <p:spPr>
            <a:xfrm>
              <a:off x="4678679" y="4815840"/>
              <a:ext cx="347472" cy="231648"/>
            </a:xfrm>
            <a:prstGeom prst="rect">
              <a:avLst/>
            </a:prstGeom>
          </p:spPr>
        </p:pic>
        <p:pic>
          <p:nvPicPr>
            <p:cNvPr id="81" name="object 81"/>
            <p:cNvPicPr/>
            <p:nvPr/>
          </p:nvPicPr>
          <p:blipFill>
            <a:blip r:embed="rId40" cstate="print"/>
            <a:stretch>
              <a:fillRect/>
            </a:stretch>
          </p:blipFill>
          <p:spPr>
            <a:xfrm>
              <a:off x="4680992" y="4851792"/>
              <a:ext cx="230333" cy="117905"/>
            </a:xfrm>
            <a:prstGeom prst="rect">
              <a:avLst/>
            </a:prstGeom>
          </p:spPr>
        </p:pic>
        <p:pic>
          <p:nvPicPr>
            <p:cNvPr id="82" name="object 82"/>
            <p:cNvPicPr/>
            <p:nvPr/>
          </p:nvPicPr>
          <p:blipFill>
            <a:blip r:embed="rId41" cstate="print"/>
            <a:stretch>
              <a:fillRect/>
            </a:stretch>
          </p:blipFill>
          <p:spPr>
            <a:xfrm>
              <a:off x="4032503" y="5013959"/>
              <a:ext cx="1371600" cy="448055"/>
            </a:xfrm>
            <a:prstGeom prst="rect">
              <a:avLst/>
            </a:prstGeom>
          </p:spPr>
        </p:pic>
        <p:sp>
          <p:nvSpPr>
            <p:cNvPr id="83" name="object 83"/>
            <p:cNvSpPr/>
            <p:nvPr/>
          </p:nvSpPr>
          <p:spPr>
            <a:xfrm>
              <a:off x="4146034" y="4995973"/>
              <a:ext cx="1256030" cy="363855"/>
            </a:xfrm>
            <a:custGeom>
              <a:avLst/>
              <a:gdLst/>
              <a:ahLst/>
              <a:cxnLst/>
              <a:rect l="l" t="t" r="r" b="b"/>
              <a:pathLst>
                <a:path w="1256029" h="363854">
                  <a:moveTo>
                    <a:pt x="83370" y="249524"/>
                  </a:moveTo>
                  <a:lnTo>
                    <a:pt x="0" y="331616"/>
                  </a:lnTo>
                  <a:lnTo>
                    <a:pt x="112495" y="363778"/>
                  </a:lnTo>
                  <a:lnTo>
                    <a:pt x="119526" y="359874"/>
                  </a:lnTo>
                  <a:lnTo>
                    <a:pt x="123381" y="346387"/>
                  </a:lnTo>
                  <a:lnTo>
                    <a:pt x="119477" y="339357"/>
                  </a:lnTo>
                  <a:lnTo>
                    <a:pt x="113672" y="337698"/>
                  </a:lnTo>
                  <a:lnTo>
                    <a:pt x="27558" y="337698"/>
                  </a:lnTo>
                  <a:lnTo>
                    <a:pt x="21283" y="313084"/>
                  </a:lnTo>
                  <a:lnTo>
                    <a:pt x="66808" y="301479"/>
                  </a:lnTo>
                  <a:lnTo>
                    <a:pt x="101191" y="267623"/>
                  </a:lnTo>
                  <a:lnTo>
                    <a:pt x="101253" y="259581"/>
                  </a:lnTo>
                  <a:lnTo>
                    <a:pt x="91410" y="249586"/>
                  </a:lnTo>
                  <a:lnTo>
                    <a:pt x="83370" y="249524"/>
                  </a:lnTo>
                  <a:close/>
                </a:path>
                <a:path w="1256029" h="363854">
                  <a:moveTo>
                    <a:pt x="66808" y="301479"/>
                  </a:moveTo>
                  <a:lnTo>
                    <a:pt x="21283" y="313084"/>
                  </a:lnTo>
                  <a:lnTo>
                    <a:pt x="27558" y="337698"/>
                  </a:lnTo>
                  <a:lnTo>
                    <a:pt x="40342" y="334439"/>
                  </a:lnTo>
                  <a:lnTo>
                    <a:pt x="33334" y="334439"/>
                  </a:lnTo>
                  <a:lnTo>
                    <a:pt x="27915" y="313179"/>
                  </a:lnTo>
                  <a:lnTo>
                    <a:pt x="54925" y="313179"/>
                  </a:lnTo>
                  <a:lnTo>
                    <a:pt x="66808" y="301479"/>
                  </a:lnTo>
                  <a:close/>
                </a:path>
                <a:path w="1256029" h="363854">
                  <a:moveTo>
                    <a:pt x="73082" y="326093"/>
                  </a:moveTo>
                  <a:lnTo>
                    <a:pt x="27558" y="337698"/>
                  </a:lnTo>
                  <a:lnTo>
                    <a:pt x="113672" y="337698"/>
                  </a:lnTo>
                  <a:lnTo>
                    <a:pt x="73082" y="326093"/>
                  </a:lnTo>
                  <a:close/>
                </a:path>
                <a:path w="1256029" h="363854">
                  <a:moveTo>
                    <a:pt x="27915" y="313179"/>
                  </a:moveTo>
                  <a:lnTo>
                    <a:pt x="33334" y="334439"/>
                  </a:lnTo>
                  <a:lnTo>
                    <a:pt x="48847" y="319164"/>
                  </a:lnTo>
                  <a:lnTo>
                    <a:pt x="27915" y="313179"/>
                  </a:lnTo>
                  <a:close/>
                </a:path>
                <a:path w="1256029" h="363854">
                  <a:moveTo>
                    <a:pt x="48847" y="319164"/>
                  </a:moveTo>
                  <a:lnTo>
                    <a:pt x="33334" y="334439"/>
                  </a:lnTo>
                  <a:lnTo>
                    <a:pt x="40342" y="334439"/>
                  </a:lnTo>
                  <a:lnTo>
                    <a:pt x="73082" y="326093"/>
                  </a:lnTo>
                  <a:lnTo>
                    <a:pt x="48847" y="319164"/>
                  </a:lnTo>
                  <a:close/>
                </a:path>
                <a:path w="1256029" h="363854">
                  <a:moveTo>
                    <a:pt x="1249459" y="0"/>
                  </a:moveTo>
                  <a:lnTo>
                    <a:pt x="66808" y="301479"/>
                  </a:lnTo>
                  <a:lnTo>
                    <a:pt x="48847" y="319164"/>
                  </a:lnTo>
                  <a:lnTo>
                    <a:pt x="73082" y="326093"/>
                  </a:lnTo>
                  <a:lnTo>
                    <a:pt x="1255732" y="24613"/>
                  </a:lnTo>
                  <a:lnTo>
                    <a:pt x="1249459" y="0"/>
                  </a:lnTo>
                  <a:close/>
                </a:path>
                <a:path w="1256029" h="363854">
                  <a:moveTo>
                    <a:pt x="54925" y="313179"/>
                  </a:moveTo>
                  <a:lnTo>
                    <a:pt x="27915" y="313179"/>
                  </a:lnTo>
                  <a:lnTo>
                    <a:pt x="48847" y="319164"/>
                  </a:lnTo>
                  <a:lnTo>
                    <a:pt x="54925" y="313179"/>
                  </a:lnTo>
                  <a:close/>
                </a:path>
              </a:pathLst>
            </a:custGeom>
            <a:solidFill>
              <a:srgbClr val="77773C"/>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84" name="object 84"/>
            <p:cNvPicPr/>
            <p:nvPr/>
          </p:nvPicPr>
          <p:blipFill>
            <a:blip r:embed="rId42" cstate="print"/>
            <a:stretch>
              <a:fillRect/>
            </a:stretch>
          </p:blipFill>
          <p:spPr>
            <a:xfrm>
              <a:off x="5394959" y="5013959"/>
              <a:ext cx="1249680" cy="448055"/>
            </a:xfrm>
            <a:prstGeom prst="rect">
              <a:avLst/>
            </a:prstGeom>
          </p:spPr>
        </p:pic>
        <p:sp>
          <p:nvSpPr>
            <p:cNvPr id="85" name="object 85"/>
            <p:cNvSpPr/>
            <p:nvPr/>
          </p:nvSpPr>
          <p:spPr>
            <a:xfrm>
              <a:off x="5395180" y="4996056"/>
              <a:ext cx="1135380" cy="361315"/>
            </a:xfrm>
            <a:custGeom>
              <a:avLst/>
              <a:gdLst/>
              <a:ahLst/>
              <a:cxnLst/>
              <a:rect l="l" t="t" r="r" b="b"/>
              <a:pathLst>
                <a:path w="1135379" h="361314">
                  <a:moveTo>
                    <a:pt x="1062198" y="324155"/>
                  </a:moveTo>
                  <a:lnTo>
                    <a:pt x="1015480" y="336237"/>
                  </a:lnTo>
                  <a:lnTo>
                    <a:pt x="1011398" y="343165"/>
                  </a:lnTo>
                  <a:lnTo>
                    <a:pt x="1014911" y="356746"/>
                  </a:lnTo>
                  <a:lnTo>
                    <a:pt x="1021839" y="360828"/>
                  </a:lnTo>
                  <a:lnTo>
                    <a:pt x="1114313" y="336913"/>
                  </a:lnTo>
                  <a:lnTo>
                    <a:pt x="1107412" y="336913"/>
                  </a:lnTo>
                  <a:lnTo>
                    <a:pt x="1062198" y="324155"/>
                  </a:lnTo>
                  <a:close/>
                </a:path>
                <a:path w="1135379" h="361314">
                  <a:moveTo>
                    <a:pt x="1086600" y="317845"/>
                  </a:moveTo>
                  <a:lnTo>
                    <a:pt x="1062198" y="324155"/>
                  </a:lnTo>
                  <a:lnTo>
                    <a:pt x="1107412" y="336913"/>
                  </a:lnTo>
                  <a:lnTo>
                    <a:pt x="1108372" y="333509"/>
                  </a:lnTo>
                  <a:lnTo>
                    <a:pt x="1101719" y="333509"/>
                  </a:lnTo>
                  <a:lnTo>
                    <a:pt x="1086600" y="317845"/>
                  </a:lnTo>
                  <a:close/>
                </a:path>
                <a:path w="1135379" h="361314">
                  <a:moveTo>
                    <a:pt x="1045818" y="247208"/>
                  </a:moveTo>
                  <a:lnTo>
                    <a:pt x="1035725" y="256950"/>
                  </a:lnTo>
                  <a:lnTo>
                    <a:pt x="1035583" y="264990"/>
                  </a:lnTo>
                  <a:lnTo>
                    <a:pt x="1069094" y="299709"/>
                  </a:lnTo>
                  <a:lnTo>
                    <a:pt x="1114309" y="312466"/>
                  </a:lnTo>
                  <a:lnTo>
                    <a:pt x="1107412" y="336913"/>
                  </a:lnTo>
                  <a:lnTo>
                    <a:pt x="1114313" y="336913"/>
                  </a:lnTo>
                  <a:lnTo>
                    <a:pt x="1135115" y="331533"/>
                  </a:lnTo>
                  <a:lnTo>
                    <a:pt x="1053858" y="247350"/>
                  </a:lnTo>
                  <a:lnTo>
                    <a:pt x="1045818" y="247208"/>
                  </a:lnTo>
                  <a:close/>
                </a:path>
                <a:path w="1135379" h="361314">
                  <a:moveTo>
                    <a:pt x="1107677" y="312394"/>
                  </a:moveTo>
                  <a:lnTo>
                    <a:pt x="1086600" y="317845"/>
                  </a:lnTo>
                  <a:lnTo>
                    <a:pt x="1101719" y="333509"/>
                  </a:lnTo>
                  <a:lnTo>
                    <a:pt x="1107677" y="312394"/>
                  </a:lnTo>
                  <a:close/>
                </a:path>
                <a:path w="1135379" h="361314">
                  <a:moveTo>
                    <a:pt x="1114052" y="312394"/>
                  </a:moveTo>
                  <a:lnTo>
                    <a:pt x="1107677" y="312394"/>
                  </a:lnTo>
                  <a:lnTo>
                    <a:pt x="1101719" y="333509"/>
                  </a:lnTo>
                  <a:lnTo>
                    <a:pt x="1108372" y="333509"/>
                  </a:lnTo>
                  <a:lnTo>
                    <a:pt x="1114309" y="312466"/>
                  </a:lnTo>
                  <a:lnTo>
                    <a:pt x="1114052" y="312394"/>
                  </a:lnTo>
                  <a:close/>
                </a:path>
                <a:path w="1135379" h="361314">
                  <a:moveTo>
                    <a:pt x="6897" y="0"/>
                  </a:moveTo>
                  <a:lnTo>
                    <a:pt x="0" y="24446"/>
                  </a:lnTo>
                  <a:lnTo>
                    <a:pt x="1062198" y="324155"/>
                  </a:lnTo>
                  <a:lnTo>
                    <a:pt x="1086600" y="317845"/>
                  </a:lnTo>
                  <a:lnTo>
                    <a:pt x="1069094" y="299709"/>
                  </a:lnTo>
                  <a:lnTo>
                    <a:pt x="6897" y="0"/>
                  </a:lnTo>
                  <a:close/>
                </a:path>
                <a:path w="1135379" h="361314">
                  <a:moveTo>
                    <a:pt x="1069094" y="299709"/>
                  </a:moveTo>
                  <a:lnTo>
                    <a:pt x="1086600" y="317845"/>
                  </a:lnTo>
                  <a:lnTo>
                    <a:pt x="1107677" y="312394"/>
                  </a:lnTo>
                  <a:lnTo>
                    <a:pt x="1114052" y="312394"/>
                  </a:lnTo>
                  <a:lnTo>
                    <a:pt x="1069094" y="299709"/>
                  </a:lnTo>
                  <a:close/>
                </a:path>
              </a:pathLst>
            </a:custGeom>
            <a:solidFill>
              <a:srgbClr val="77773C"/>
            </a:solidFill>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86" name="object 86"/>
          <p:cNvGrpSpPr/>
          <p:nvPr/>
        </p:nvGrpSpPr>
        <p:grpSpPr>
          <a:xfrm>
            <a:off x="2566284" y="4260789"/>
            <a:ext cx="705326" cy="151448"/>
            <a:chOff x="3421711" y="5681052"/>
            <a:chExt cx="940435" cy="201930"/>
          </a:xfrm>
        </p:grpSpPr>
        <p:pic>
          <p:nvPicPr>
            <p:cNvPr id="87" name="object 87"/>
            <p:cNvPicPr/>
            <p:nvPr/>
          </p:nvPicPr>
          <p:blipFill>
            <a:blip r:embed="rId43" cstate="print"/>
            <a:stretch>
              <a:fillRect/>
            </a:stretch>
          </p:blipFill>
          <p:spPr>
            <a:xfrm>
              <a:off x="3688079" y="5699759"/>
              <a:ext cx="173736" cy="30480"/>
            </a:xfrm>
            <a:prstGeom prst="rect">
              <a:avLst/>
            </a:prstGeom>
          </p:spPr>
        </p:pic>
        <p:sp>
          <p:nvSpPr>
            <p:cNvPr id="88" name="object 88"/>
            <p:cNvSpPr/>
            <p:nvPr/>
          </p:nvSpPr>
          <p:spPr>
            <a:xfrm>
              <a:off x="3690689" y="5693752"/>
              <a:ext cx="158115" cy="3175"/>
            </a:xfrm>
            <a:custGeom>
              <a:avLst/>
              <a:gdLst/>
              <a:ahLst/>
              <a:cxnLst/>
              <a:rect l="l" t="t" r="r" b="b"/>
              <a:pathLst>
                <a:path w="158114" h="3175">
                  <a:moveTo>
                    <a:pt x="0" y="0"/>
                  </a:moveTo>
                  <a:lnTo>
                    <a:pt x="157602" y="2581"/>
                  </a:lnTo>
                </a:path>
              </a:pathLst>
            </a:custGeom>
            <a:ln w="25400">
              <a:solidFill>
                <a:srgbClr val="0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89" name="object 89"/>
            <p:cNvPicPr/>
            <p:nvPr/>
          </p:nvPicPr>
          <p:blipFill>
            <a:blip r:embed="rId44" cstate="print"/>
            <a:stretch>
              <a:fillRect/>
            </a:stretch>
          </p:blipFill>
          <p:spPr>
            <a:xfrm>
              <a:off x="3432047" y="5849111"/>
              <a:ext cx="240791" cy="33528"/>
            </a:xfrm>
            <a:prstGeom prst="rect">
              <a:avLst/>
            </a:prstGeom>
          </p:spPr>
        </p:pic>
        <p:sp>
          <p:nvSpPr>
            <p:cNvPr id="90" name="object 90"/>
            <p:cNvSpPr/>
            <p:nvPr/>
          </p:nvSpPr>
          <p:spPr>
            <a:xfrm>
              <a:off x="3434411" y="5844564"/>
              <a:ext cx="225425" cy="3175"/>
            </a:xfrm>
            <a:custGeom>
              <a:avLst/>
              <a:gdLst/>
              <a:ahLst/>
              <a:cxnLst/>
              <a:rect l="l" t="t" r="r" b="b"/>
              <a:pathLst>
                <a:path w="225425" h="3175">
                  <a:moveTo>
                    <a:pt x="0" y="0"/>
                  </a:moveTo>
                  <a:lnTo>
                    <a:pt x="225005" y="2582"/>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1" name="object 91"/>
            <p:cNvPicPr/>
            <p:nvPr/>
          </p:nvPicPr>
          <p:blipFill>
            <a:blip r:embed="rId45" cstate="print"/>
            <a:stretch>
              <a:fillRect/>
            </a:stretch>
          </p:blipFill>
          <p:spPr>
            <a:xfrm>
              <a:off x="3663695" y="5760719"/>
              <a:ext cx="466344" cy="30480"/>
            </a:xfrm>
            <a:prstGeom prst="rect">
              <a:avLst/>
            </a:prstGeom>
          </p:spPr>
        </p:pic>
        <p:sp>
          <p:nvSpPr>
            <p:cNvPr id="92" name="object 92"/>
            <p:cNvSpPr/>
            <p:nvPr/>
          </p:nvSpPr>
          <p:spPr>
            <a:xfrm>
              <a:off x="3665289" y="5755664"/>
              <a:ext cx="449580" cy="3175"/>
            </a:xfrm>
            <a:custGeom>
              <a:avLst/>
              <a:gdLst/>
              <a:ahLst/>
              <a:cxnLst/>
              <a:rect l="l" t="t" r="r" b="b"/>
              <a:pathLst>
                <a:path w="449579" h="3175">
                  <a:moveTo>
                    <a:pt x="0" y="0"/>
                  </a:moveTo>
                  <a:lnTo>
                    <a:pt x="449017" y="2582"/>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3" name="object 93"/>
            <p:cNvPicPr/>
            <p:nvPr/>
          </p:nvPicPr>
          <p:blipFill>
            <a:blip r:embed="rId46" cstate="print"/>
            <a:stretch>
              <a:fillRect/>
            </a:stretch>
          </p:blipFill>
          <p:spPr>
            <a:xfrm>
              <a:off x="3663695" y="5849111"/>
              <a:ext cx="466344" cy="33528"/>
            </a:xfrm>
            <a:prstGeom prst="rect">
              <a:avLst/>
            </a:prstGeom>
          </p:spPr>
        </p:pic>
        <p:sp>
          <p:nvSpPr>
            <p:cNvPr id="94" name="object 94"/>
            <p:cNvSpPr/>
            <p:nvPr/>
          </p:nvSpPr>
          <p:spPr>
            <a:xfrm>
              <a:off x="3665289" y="5844564"/>
              <a:ext cx="449580" cy="3175"/>
            </a:xfrm>
            <a:custGeom>
              <a:avLst/>
              <a:gdLst/>
              <a:ahLst/>
              <a:cxnLst/>
              <a:rect l="l" t="t" r="r" b="b"/>
              <a:pathLst>
                <a:path w="449579" h="3175">
                  <a:moveTo>
                    <a:pt x="0" y="0"/>
                  </a:moveTo>
                  <a:lnTo>
                    <a:pt x="449017" y="2582"/>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5" name="object 95"/>
            <p:cNvPicPr/>
            <p:nvPr/>
          </p:nvPicPr>
          <p:blipFill>
            <a:blip r:embed="rId47" cstate="print"/>
            <a:stretch>
              <a:fillRect/>
            </a:stretch>
          </p:blipFill>
          <p:spPr>
            <a:xfrm>
              <a:off x="3438143" y="5760719"/>
              <a:ext cx="240791" cy="30480"/>
            </a:xfrm>
            <a:prstGeom prst="rect">
              <a:avLst/>
            </a:prstGeom>
          </p:spPr>
        </p:pic>
        <p:sp>
          <p:nvSpPr>
            <p:cNvPr id="96" name="object 96"/>
            <p:cNvSpPr/>
            <p:nvPr/>
          </p:nvSpPr>
          <p:spPr>
            <a:xfrm>
              <a:off x="3439173" y="5755664"/>
              <a:ext cx="225425" cy="3175"/>
            </a:xfrm>
            <a:custGeom>
              <a:avLst/>
              <a:gdLst/>
              <a:ahLst/>
              <a:cxnLst/>
              <a:rect l="l" t="t" r="r" b="b"/>
              <a:pathLst>
                <a:path w="225425" h="3175">
                  <a:moveTo>
                    <a:pt x="0" y="0"/>
                  </a:moveTo>
                  <a:lnTo>
                    <a:pt x="225004" y="2582"/>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7" name="object 97"/>
            <p:cNvPicPr/>
            <p:nvPr/>
          </p:nvPicPr>
          <p:blipFill>
            <a:blip r:embed="rId48" cstate="print"/>
            <a:stretch>
              <a:fillRect/>
            </a:stretch>
          </p:blipFill>
          <p:spPr>
            <a:xfrm>
              <a:off x="4117847" y="5852159"/>
              <a:ext cx="240791" cy="30480"/>
            </a:xfrm>
            <a:prstGeom prst="rect">
              <a:avLst/>
            </a:prstGeom>
          </p:spPr>
        </p:pic>
        <p:sp>
          <p:nvSpPr>
            <p:cNvPr id="98" name="object 98"/>
            <p:cNvSpPr/>
            <p:nvPr/>
          </p:nvSpPr>
          <p:spPr>
            <a:xfrm>
              <a:off x="4118799" y="5846152"/>
              <a:ext cx="225425" cy="3175"/>
            </a:xfrm>
            <a:custGeom>
              <a:avLst/>
              <a:gdLst/>
              <a:ahLst/>
              <a:cxnLst/>
              <a:rect l="l" t="t" r="r" b="b"/>
              <a:pathLst>
                <a:path w="225425" h="3175">
                  <a:moveTo>
                    <a:pt x="0" y="0"/>
                  </a:moveTo>
                  <a:lnTo>
                    <a:pt x="225004" y="2581"/>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99" name="object 99"/>
            <p:cNvPicPr/>
            <p:nvPr/>
          </p:nvPicPr>
          <p:blipFill>
            <a:blip r:embed="rId49" cstate="print"/>
            <a:stretch>
              <a:fillRect/>
            </a:stretch>
          </p:blipFill>
          <p:spPr>
            <a:xfrm>
              <a:off x="4120895" y="5763767"/>
              <a:ext cx="240791" cy="30480"/>
            </a:xfrm>
            <a:prstGeom prst="rect">
              <a:avLst/>
            </a:prstGeom>
          </p:spPr>
        </p:pic>
        <p:sp>
          <p:nvSpPr>
            <p:cNvPr id="100" name="object 100"/>
            <p:cNvSpPr/>
            <p:nvPr/>
          </p:nvSpPr>
          <p:spPr>
            <a:xfrm>
              <a:off x="4123560" y="5757252"/>
              <a:ext cx="225425" cy="3175"/>
            </a:xfrm>
            <a:custGeom>
              <a:avLst/>
              <a:gdLst/>
              <a:ahLst/>
              <a:cxnLst/>
              <a:rect l="l" t="t" r="r" b="b"/>
              <a:pathLst>
                <a:path w="225425" h="3175">
                  <a:moveTo>
                    <a:pt x="0" y="0"/>
                  </a:moveTo>
                  <a:lnTo>
                    <a:pt x="225005" y="2581"/>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101" name="object 101"/>
          <p:cNvGrpSpPr/>
          <p:nvPr/>
        </p:nvGrpSpPr>
        <p:grpSpPr>
          <a:xfrm>
            <a:off x="4972171" y="4251058"/>
            <a:ext cx="694849" cy="179546"/>
            <a:chOff x="6629561" y="5668076"/>
            <a:chExt cx="926465" cy="239395"/>
          </a:xfrm>
        </p:grpSpPr>
        <p:pic>
          <p:nvPicPr>
            <p:cNvPr id="102" name="object 102"/>
            <p:cNvPicPr/>
            <p:nvPr/>
          </p:nvPicPr>
          <p:blipFill>
            <a:blip r:embed="rId50" cstate="print"/>
            <a:stretch>
              <a:fillRect/>
            </a:stretch>
          </p:blipFill>
          <p:spPr>
            <a:xfrm>
              <a:off x="6641591" y="5824727"/>
              <a:ext cx="240792" cy="30480"/>
            </a:xfrm>
            <a:prstGeom prst="rect">
              <a:avLst/>
            </a:prstGeom>
          </p:spPr>
        </p:pic>
        <p:sp>
          <p:nvSpPr>
            <p:cNvPr id="103" name="object 103"/>
            <p:cNvSpPr/>
            <p:nvPr/>
          </p:nvSpPr>
          <p:spPr>
            <a:xfrm>
              <a:off x="6642261" y="5818889"/>
              <a:ext cx="225425" cy="3175"/>
            </a:xfrm>
            <a:custGeom>
              <a:avLst/>
              <a:gdLst/>
              <a:ahLst/>
              <a:cxnLst/>
              <a:rect l="l" t="t" r="r" b="b"/>
              <a:pathLst>
                <a:path w="225425" h="3175">
                  <a:moveTo>
                    <a:pt x="0" y="0"/>
                  </a:moveTo>
                  <a:lnTo>
                    <a:pt x="225005" y="2581"/>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4" name="object 104"/>
            <p:cNvPicPr/>
            <p:nvPr/>
          </p:nvPicPr>
          <p:blipFill>
            <a:blip r:embed="rId51" cstate="print"/>
            <a:stretch>
              <a:fillRect/>
            </a:stretch>
          </p:blipFill>
          <p:spPr>
            <a:xfrm>
              <a:off x="6870191" y="5736335"/>
              <a:ext cx="466344" cy="30480"/>
            </a:xfrm>
            <a:prstGeom prst="rect">
              <a:avLst/>
            </a:prstGeom>
          </p:spPr>
        </p:pic>
        <p:sp>
          <p:nvSpPr>
            <p:cNvPr id="105" name="object 105"/>
            <p:cNvSpPr/>
            <p:nvPr/>
          </p:nvSpPr>
          <p:spPr>
            <a:xfrm>
              <a:off x="6873139" y="5729989"/>
              <a:ext cx="449580" cy="3175"/>
            </a:xfrm>
            <a:custGeom>
              <a:avLst/>
              <a:gdLst/>
              <a:ahLst/>
              <a:cxnLst/>
              <a:rect l="l" t="t" r="r" b="b"/>
              <a:pathLst>
                <a:path w="449579" h="3175">
                  <a:moveTo>
                    <a:pt x="0" y="0"/>
                  </a:moveTo>
                  <a:lnTo>
                    <a:pt x="449017" y="2581"/>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6" name="object 106"/>
            <p:cNvPicPr/>
            <p:nvPr/>
          </p:nvPicPr>
          <p:blipFill>
            <a:blip r:embed="rId52" cstate="print"/>
            <a:stretch>
              <a:fillRect/>
            </a:stretch>
          </p:blipFill>
          <p:spPr>
            <a:xfrm>
              <a:off x="6870191" y="5824727"/>
              <a:ext cx="466344" cy="30480"/>
            </a:xfrm>
            <a:prstGeom prst="rect">
              <a:avLst/>
            </a:prstGeom>
          </p:spPr>
        </p:pic>
        <p:sp>
          <p:nvSpPr>
            <p:cNvPr id="107" name="object 107"/>
            <p:cNvSpPr/>
            <p:nvPr/>
          </p:nvSpPr>
          <p:spPr>
            <a:xfrm>
              <a:off x="6873139" y="5818889"/>
              <a:ext cx="449580" cy="3175"/>
            </a:xfrm>
            <a:custGeom>
              <a:avLst/>
              <a:gdLst/>
              <a:ahLst/>
              <a:cxnLst/>
              <a:rect l="l" t="t" r="r" b="b"/>
              <a:pathLst>
                <a:path w="449579" h="3175">
                  <a:moveTo>
                    <a:pt x="0" y="0"/>
                  </a:moveTo>
                  <a:lnTo>
                    <a:pt x="449017" y="2581"/>
                  </a:lnTo>
                </a:path>
              </a:pathLst>
            </a:custGeom>
            <a:ln w="25400">
              <a:solidFill>
                <a:srgbClr val="ED7D31"/>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8" name="object 108"/>
            <p:cNvPicPr/>
            <p:nvPr/>
          </p:nvPicPr>
          <p:blipFill>
            <a:blip r:embed="rId53" cstate="print"/>
            <a:stretch>
              <a:fillRect/>
            </a:stretch>
          </p:blipFill>
          <p:spPr>
            <a:xfrm>
              <a:off x="6644639" y="5736335"/>
              <a:ext cx="240792" cy="30480"/>
            </a:xfrm>
            <a:prstGeom prst="rect">
              <a:avLst/>
            </a:prstGeom>
          </p:spPr>
        </p:pic>
        <p:sp>
          <p:nvSpPr>
            <p:cNvPr id="109" name="object 109"/>
            <p:cNvSpPr/>
            <p:nvPr/>
          </p:nvSpPr>
          <p:spPr>
            <a:xfrm>
              <a:off x="6647023" y="5729989"/>
              <a:ext cx="225425" cy="3175"/>
            </a:xfrm>
            <a:custGeom>
              <a:avLst/>
              <a:gdLst/>
              <a:ahLst/>
              <a:cxnLst/>
              <a:rect l="l" t="t" r="r" b="b"/>
              <a:pathLst>
                <a:path w="225425" h="3175">
                  <a:moveTo>
                    <a:pt x="0" y="0"/>
                  </a:moveTo>
                  <a:lnTo>
                    <a:pt x="225004" y="2581"/>
                  </a:lnTo>
                </a:path>
              </a:pathLst>
            </a:custGeom>
            <a:ln w="25400">
              <a:solidFill>
                <a:srgbClr val="70AD4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0" name="object 110"/>
            <p:cNvPicPr/>
            <p:nvPr/>
          </p:nvPicPr>
          <p:blipFill>
            <a:blip r:embed="rId54" cstate="print"/>
            <a:stretch>
              <a:fillRect/>
            </a:stretch>
          </p:blipFill>
          <p:spPr>
            <a:xfrm>
              <a:off x="7309103" y="5827775"/>
              <a:ext cx="240792" cy="30480"/>
            </a:xfrm>
            <a:prstGeom prst="rect">
              <a:avLst/>
            </a:prstGeom>
          </p:spPr>
        </p:pic>
        <p:sp>
          <p:nvSpPr>
            <p:cNvPr id="111" name="object 111"/>
            <p:cNvSpPr/>
            <p:nvPr/>
          </p:nvSpPr>
          <p:spPr>
            <a:xfrm>
              <a:off x="7312050" y="5820477"/>
              <a:ext cx="225425" cy="3175"/>
            </a:xfrm>
            <a:custGeom>
              <a:avLst/>
              <a:gdLst/>
              <a:ahLst/>
              <a:cxnLst/>
              <a:rect l="l" t="t" r="r" b="b"/>
              <a:pathLst>
                <a:path w="225425" h="3175">
                  <a:moveTo>
                    <a:pt x="0" y="0"/>
                  </a:moveTo>
                  <a:lnTo>
                    <a:pt x="225004" y="2582"/>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2" name="object 112"/>
            <p:cNvPicPr/>
            <p:nvPr/>
          </p:nvPicPr>
          <p:blipFill>
            <a:blip r:embed="rId55" cstate="print"/>
            <a:stretch>
              <a:fillRect/>
            </a:stretch>
          </p:blipFill>
          <p:spPr>
            <a:xfrm>
              <a:off x="7315199" y="5736335"/>
              <a:ext cx="240792" cy="33528"/>
            </a:xfrm>
            <a:prstGeom prst="rect">
              <a:avLst/>
            </a:prstGeom>
          </p:spPr>
        </p:pic>
        <p:sp>
          <p:nvSpPr>
            <p:cNvPr id="113" name="object 113"/>
            <p:cNvSpPr/>
            <p:nvPr/>
          </p:nvSpPr>
          <p:spPr>
            <a:xfrm>
              <a:off x="7316812" y="5731576"/>
              <a:ext cx="225425" cy="3175"/>
            </a:xfrm>
            <a:custGeom>
              <a:avLst/>
              <a:gdLst/>
              <a:ahLst/>
              <a:cxnLst/>
              <a:rect l="l" t="t" r="r" b="b"/>
              <a:pathLst>
                <a:path w="225425" h="3175">
                  <a:moveTo>
                    <a:pt x="0" y="0"/>
                  </a:moveTo>
                  <a:lnTo>
                    <a:pt x="225005" y="2582"/>
                  </a:lnTo>
                </a:path>
              </a:pathLst>
            </a:custGeom>
            <a:ln w="2540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4" name="object 114"/>
            <p:cNvPicPr/>
            <p:nvPr/>
          </p:nvPicPr>
          <p:blipFill>
            <a:blip r:embed="rId56" cstate="print"/>
            <a:stretch>
              <a:fillRect/>
            </a:stretch>
          </p:blipFill>
          <p:spPr>
            <a:xfrm>
              <a:off x="6885431" y="5687567"/>
              <a:ext cx="173735" cy="30480"/>
            </a:xfrm>
            <a:prstGeom prst="rect">
              <a:avLst/>
            </a:prstGeom>
          </p:spPr>
        </p:pic>
        <p:sp>
          <p:nvSpPr>
            <p:cNvPr id="115" name="object 115"/>
            <p:cNvSpPr/>
            <p:nvPr/>
          </p:nvSpPr>
          <p:spPr>
            <a:xfrm>
              <a:off x="6887427" y="5680776"/>
              <a:ext cx="158115" cy="3175"/>
            </a:xfrm>
            <a:custGeom>
              <a:avLst/>
              <a:gdLst/>
              <a:ahLst/>
              <a:cxnLst/>
              <a:rect l="l" t="t" r="r" b="b"/>
              <a:pathLst>
                <a:path w="158115" h="3175">
                  <a:moveTo>
                    <a:pt x="0" y="0"/>
                  </a:moveTo>
                  <a:lnTo>
                    <a:pt x="157602" y="2582"/>
                  </a:lnTo>
                </a:path>
              </a:pathLst>
            </a:custGeom>
            <a:ln w="25400">
              <a:solidFill>
                <a:srgbClr val="0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16" name="object 116"/>
            <p:cNvPicPr/>
            <p:nvPr/>
          </p:nvPicPr>
          <p:blipFill>
            <a:blip r:embed="rId57" cstate="print"/>
            <a:stretch>
              <a:fillRect/>
            </a:stretch>
          </p:blipFill>
          <p:spPr>
            <a:xfrm>
              <a:off x="7159751" y="5876543"/>
              <a:ext cx="173735" cy="30480"/>
            </a:xfrm>
            <a:prstGeom prst="rect">
              <a:avLst/>
            </a:prstGeom>
          </p:spPr>
        </p:pic>
        <p:sp>
          <p:nvSpPr>
            <p:cNvPr id="117" name="object 117"/>
            <p:cNvSpPr/>
            <p:nvPr/>
          </p:nvSpPr>
          <p:spPr>
            <a:xfrm>
              <a:off x="7160546" y="5869690"/>
              <a:ext cx="158115" cy="3175"/>
            </a:xfrm>
            <a:custGeom>
              <a:avLst/>
              <a:gdLst/>
              <a:ahLst/>
              <a:cxnLst/>
              <a:rect l="l" t="t" r="r" b="b"/>
              <a:pathLst>
                <a:path w="158115" h="3175">
                  <a:moveTo>
                    <a:pt x="0" y="0"/>
                  </a:moveTo>
                  <a:lnTo>
                    <a:pt x="157602" y="2581"/>
                  </a:lnTo>
                </a:path>
              </a:pathLst>
            </a:custGeom>
            <a:ln w="25400">
              <a:solidFill>
                <a:srgbClr val="0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118" name="object 118"/>
          <p:cNvSpPr txBox="1"/>
          <p:nvPr/>
        </p:nvSpPr>
        <p:spPr>
          <a:xfrm>
            <a:off x="4872409" y="2809112"/>
            <a:ext cx="2296954" cy="897938"/>
          </a:xfrm>
          <a:prstGeom prst="rect">
            <a:avLst/>
          </a:prstGeom>
        </p:spPr>
        <p:txBody>
          <a:bodyPr vert="horz" wrap="square" lIns="0" tIns="9525" rIns="0" bIns="0" rtlCol="0">
            <a:spAutoFit/>
          </a:bodyPr>
          <a:lstStyle/>
          <a:p>
            <a:pPr marL="9525" defTabSz="685800">
              <a:spcBef>
                <a:spcPts val="75"/>
              </a:spcBef>
              <a:buClrTx/>
            </a:pPr>
            <a:r>
              <a:rPr sz="1350" kern="1200" spc="-4" dirty="0">
                <a:solidFill>
                  <a:prstClr val="black"/>
                </a:solidFill>
                <a:ea typeface="+mn-ea"/>
              </a:rPr>
              <a:t>Ligation</a:t>
            </a:r>
            <a:r>
              <a:rPr sz="1350" kern="1200" spc="-23" dirty="0">
                <a:solidFill>
                  <a:prstClr val="black"/>
                </a:solidFill>
                <a:ea typeface="+mn-ea"/>
              </a:rPr>
              <a:t> </a:t>
            </a:r>
            <a:r>
              <a:rPr sz="1350" kern="1200" spc="-4" dirty="0">
                <a:solidFill>
                  <a:prstClr val="black"/>
                </a:solidFill>
                <a:ea typeface="+mn-ea"/>
              </a:rPr>
              <a:t>of</a:t>
            </a:r>
            <a:r>
              <a:rPr sz="1350" kern="1200" spc="-19" dirty="0">
                <a:solidFill>
                  <a:prstClr val="black"/>
                </a:solidFill>
                <a:ea typeface="+mn-ea"/>
              </a:rPr>
              <a:t> </a:t>
            </a:r>
            <a:r>
              <a:rPr sz="1350" kern="1200" spc="-4" dirty="0">
                <a:solidFill>
                  <a:prstClr val="black"/>
                </a:solidFill>
                <a:ea typeface="+mn-ea"/>
              </a:rPr>
              <a:t>adapters</a:t>
            </a:r>
            <a:endParaRPr sz="1350" kern="1200">
              <a:solidFill>
                <a:prstClr val="black"/>
              </a:solidFill>
              <a:ea typeface="+mn-ea"/>
            </a:endParaRPr>
          </a:p>
          <a:p>
            <a:pPr marL="23813" marR="3810" indent="-13335" defTabSz="685800">
              <a:lnSpc>
                <a:spcPts val="2805"/>
              </a:lnSpc>
              <a:spcBef>
                <a:spcPts val="124"/>
              </a:spcBef>
              <a:buClrTx/>
            </a:pPr>
            <a:r>
              <a:rPr sz="1350" kern="1200" spc="-4" dirty="0">
                <a:solidFill>
                  <a:prstClr val="black"/>
                </a:solidFill>
                <a:ea typeface="+mn-ea"/>
              </a:rPr>
              <a:t>Size selection </a:t>
            </a:r>
            <a:r>
              <a:rPr sz="1350" kern="1200" spc="-4" dirty="0">
                <a:solidFill>
                  <a:srgbClr val="ED7D31"/>
                </a:solidFill>
                <a:ea typeface="+mn-ea"/>
              </a:rPr>
              <a:t>(200 or 600 bp) </a:t>
            </a:r>
            <a:r>
              <a:rPr sz="1350" kern="1200" spc="-368" dirty="0">
                <a:solidFill>
                  <a:srgbClr val="ED7D31"/>
                </a:solidFill>
                <a:ea typeface="+mn-ea"/>
              </a:rPr>
              <a:t> </a:t>
            </a:r>
            <a:r>
              <a:rPr sz="1350" kern="1200" spc="-4" dirty="0">
                <a:solidFill>
                  <a:srgbClr val="ED7D31"/>
                </a:solidFill>
                <a:ea typeface="+mn-ea"/>
              </a:rPr>
              <a:t>PCR amplification</a:t>
            </a:r>
            <a:endParaRPr sz="1350" kern="1200">
              <a:solidFill>
                <a:prstClr val="black"/>
              </a:solidFill>
              <a:ea typeface="+mn-ea"/>
            </a:endParaRPr>
          </a:p>
        </p:txBody>
      </p:sp>
      <p:pic>
        <p:nvPicPr>
          <p:cNvPr id="119" name="object 119"/>
          <p:cNvPicPr/>
          <p:nvPr/>
        </p:nvPicPr>
        <p:blipFill>
          <a:blip r:embed="rId58" cstate="print"/>
          <a:stretch>
            <a:fillRect/>
          </a:stretch>
        </p:blipFill>
        <p:spPr>
          <a:xfrm>
            <a:off x="3625596" y="1888237"/>
            <a:ext cx="900684" cy="635507"/>
          </a:xfrm>
          <a:prstGeom prst="rect">
            <a:avLst/>
          </a:prstGeom>
        </p:spPr>
      </p:pic>
      <p:sp>
        <p:nvSpPr>
          <p:cNvPr id="120" name="object 120"/>
          <p:cNvSpPr txBox="1"/>
          <p:nvPr/>
        </p:nvSpPr>
        <p:spPr>
          <a:xfrm>
            <a:off x="687704" y="1246250"/>
            <a:ext cx="6192203" cy="1036822"/>
          </a:xfrm>
          <a:prstGeom prst="rect">
            <a:avLst/>
          </a:prstGeom>
        </p:spPr>
        <p:txBody>
          <a:bodyPr vert="horz" wrap="square" lIns="0" tIns="9525" rIns="0" bIns="0" rtlCol="0">
            <a:spAutoFit/>
          </a:bodyPr>
          <a:lstStyle/>
          <a:p>
            <a:pPr marL="180975" indent="-171450" defTabSz="685800">
              <a:spcBef>
                <a:spcPts val="75"/>
              </a:spcBef>
              <a:buClrTx/>
              <a:buFont typeface="Arial"/>
              <a:buChar char="•"/>
              <a:tabLst>
                <a:tab pos="180975" algn="l"/>
              </a:tabLst>
            </a:pPr>
            <a:r>
              <a:rPr sz="2100" kern="1200" spc="-8" dirty="0">
                <a:solidFill>
                  <a:prstClr val="black"/>
                </a:solidFill>
                <a:latin typeface="Calibri"/>
                <a:ea typeface="+mn-ea"/>
                <a:cs typeface="Calibri"/>
              </a:rPr>
              <a:t>Starting</a:t>
            </a:r>
            <a:r>
              <a:rPr sz="2100" kern="1200" spc="4" dirty="0">
                <a:solidFill>
                  <a:prstClr val="black"/>
                </a:solidFill>
                <a:latin typeface="Calibri"/>
                <a:ea typeface="+mn-ea"/>
                <a:cs typeface="Calibri"/>
              </a:rPr>
              <a:t> </a:t>
            </a:r>
            <a:r>
              <a:rPr sz="2100" kern="1200" spc="-11" dirty="0">
                <a:solidFill>
                  <a:prstClr val="black"/>
                </a:solidFill>
                <a:latin typeface="Calibri"/>
                <a:ea typeface="+mn-ea"/>
                <a:cs typeface="Calibri"/>
              </a:rPr>
              <a:t>material:</a:t>
            </a:r>
            <a:r>
              <a:rPr sz="2100" kern="1200" spc="4" dirty="0">
                <a:solidFill>
                  <a:prstClr val="black"/>
                </a:solidFill>
                <a:latin typeface="Calibri"/>
                <a:ea typeface="+mn-ea"/>
                <a:cs typeface="Calibri"/>
              </a:rPr>
              <a:t> </a:t>
            </a:r>
            <a:r>
              <a:rPr sz="2100" kern="1200" spc="-4" dirty="0">
                <a:solidFill>
                  <a:prstClr val="black"/>
                </a:solidFill>
                <a:latin typeface="Calibri"/>
                <a:ea typeface="+mn-ea"/>
                <a:cs typeface="Calibri"/>
              </a:rPr>
              <a:t>ChIP</a:t>
            </a:r>
            <a:r>
              <a:rPr sz="2100" kern="1200" spc="8" dirty="0">
                <a:solidFill>
                  <a:prstClr val="black"/>
                </a:solidFill>
                <a:latin typeface="Calibri"/>
                <a:ea typeface="+mn-ea"/>
                <a:cs typeface="Calibri"/>
              </a:rPr>
              <a:t> </a:t>
            </a:r>
            <a:r>
              <a:rPr sz="2100" kern="1200" spc="-4" dirty="0">
                <a:solidFill>
                  <a:prstClr val="black"/>
                </a:solidFill>
                <a:latin typeface="Calibri"/>
                <a:ea typeface="+mn-ea"/>
                <a:cs typeface="Calibri"/>
              </a:rPr>
              <a:t>sample</a:t>
            </a:r>
            <a:r>
              <a:rPr sz="2100" kern="1200" spc="4" dirty="0">
                <a:solidFill>
                  <a:prstClr val="black"/>
                </a:solidFill>
                <a:latin typeface="Calibri"/>
                <a:ea typeface="+mn-ea"/>
                <a:cs typeface="Calibri"/>
              </a:rPr>
              <a:t> </a:t>
            </a:r>
            <a:r>
              <a:rPr sz="2100" kern="1200" dirty="0">
                <a:solidFill>
                  <a:prstClr val="black"/>
                </a:solidFill>
                <a:latin typeface="Calibri"/>
                <a:ea typeface="+mn-ea"/>
                <a:cs typeface="Calibri"/>
              </a:rPr>
              <a:t>(1-10ng </a:t>
            </a:r>
            <a:r>
              <a:rPr sz="2100" kern="1200" spc="-4" dirty="0">
                <a:solidFill>
                  <a:prstClr val="black"/>
                </a:solidFill>
                <a:latin typeface="Calibri"/>
                <a:ea typeface="+mn-ea"/>
                <a:cs typeface="Calibri"/>
              </a:rPr>
              <a:t>of</a:t>
            </a:r>
            <a:r>
              <a:rPr sz="2100" kern="1200" spc="4" dirty="0">
                <a:solidFill>
                  <a:prstClr val="black"/>
                </a:solidFill>
                <a:latin typeface="Calibri"/>
                <a:ea typeface="+mn-ea"/>
                <a:cs typeface="Calibri"/>
              </a:rPr>
              <a:t> </a:t>
            </a:r>
            <a:r>
              <a:rPr sz="2100" kern="1200" spc="-8" dirty="0">
                <a:solidFill>
                  <a:prstClr val="black"/>
                </a:solidFill>
                <a:latin typeface="Calibri"/>
                <a:ea typeface="+mn-ea"/>
                <a:cs typeface="Calibri"/>
              </a:rPr>
              <a:t>sheared</a:t>
            </a:r>
            <a:r>
              <a:rPr sz="2100" kern="1200" spc="8" dirty="0">
                <a:solidFill>
                  <a:prstClr val="black"/>
                </a:solidFill>
                <a:latin typeface="Calibri"/>
                <a:ea typeface="+mn-ea"/>
                <a:cs typeface="Calibri"/>
              </a:rPr>
              <a:t> </a:t>
            </a:r>
            <a:r>
              <a:rPr sz="2100" kern="1200" dirty="0">
                <a:solidFill>
                  <a:prstClr val="black"/>
                </a:solidFill>
                <a:latin typeface="Calibri"/>
                <a:ea typeface="+mn-ea"/>
                <a:cs typeface="Calibri"/>
              </a:rPr>
              <a:t>DNA)</a:t>
            </a:r>
            <a:endParaRPr sz="2100" kern="1200">
              <a:solidFill>
                <a:prstClr val="black"/>
              </a:solidFill>
              <a:latin typeface="Calibri"/>
              <a:ea typeface="+mn-ea"/>
              <a:cs typeface="Calibri"/>
            </a:endParaRPr>
          </a:p>
          <a:p>
            <a:pPr defTabSz="685800">
              <a:buClrTx/>
            </a:pPr>
            <a:endParaRPr sz="2475" kern="1200">
              <a:solidFill>
                <a:prstClr val="black"/>
              </a:solidFill>
              <a:latin typeface="Calibri"/>
              <a:ea typeface="+mn-ea"/>
              <a:cs typeface="Calibri"/>
            </a:endParaRPr>
          </a:p>
          <a:p>
            <a:pPr marL="583406" algn="ctr" defTabSz="685800">
              <a:buClrTx/>
            </a:pPr>
            <a:r>
              <a:rPr sz="2100" b="1" kern="1200" spc="-4" dirty="0">
                <a:solidFill>
                  <a:prstClr val="black"/>
                </a:solidFill>
                <a:latin typeface="Calibri"/>
                <a:ea typeface="+mn-ea"/>
                <a:cs typeface="Calibri"/>
              </a:rPr>
              <a:t>ChIP</a:t>
            </a:r>
            <a:endParaRPr sz="2100" kern="1200">
              <a:solidFill>
                <a:prstClr val="black"/>
              </a:solidFill>
              <a:latin typeface="Calibri"/>
              <a:ea typeface="+mn-ea"/>
              <a:cs typeface="Calibri"/>
            </a:endParaRPr>
          </a:p>
        </p:txBody>
      </p:sp>
      <p:grpSp>
        <p:nvGrpSpPr>
          <p:cNvPr id="121" name="object 121"/>
          <p:cNvGrpSpPr/>
          <p:nvPr/>
        </p:nvGrpSpPr>
        <p:grpSpPr>
          <a:xfrm>
            <a:off x="3882225" y="2317051"/>
            <a:ext cx="396716" cy="381476"/>
            <a:chOff x="5176299" y="3089401"/>
            <a:chExt cx="528955" cy="508634"/>
          </a:xfrm>
        </p:grpSpPr>
        <p:pic>
          <p:nvPicPr>
            <p:cNvPr id="122" name="object 122"/>
            <p:cNvPicPr/>
            <p:nvPr/>
          </p:nvPicPr>
          <p:blipFill>
            <a:blip r:embed="rId59" cstate="print"/>
            <a:stretch>
              <a:fillRect/>
            </a:stretch>
          </p:blipFill>
          <p:spPr>
            <a:xfrm>
              <a:off x="5179474" y="3092576"/>
              <a:ext cx="522287" cy="502198"/>
            </a:xfrm>
            <a:prstGeom prst="rect">
              <a:avLst/>
            </a:prstGeom>
          </p:spPr>
        </p:pic>
        <p:sp>
          <p:nvSpPr>
            <p:cNvPr id="123" name="object 123"/>
            <p:cNvSpPr/>
            <p:nvPr/>
          </p:nvSpPr>
          <p:spPr>
            <a:xfrm>
              <a:off x="5179474" y="3092576"/>
              <a:ext cx="522605" cy="502284"/>
            </a:xfrm>
            <a:custGeom>
              <a:avLst/>
              <a:gdLst/>
              <a:ahLst/>
              <a:cxnLst/>
              <a:rect l="l" t="t" r="r" b="b"/>
              <a:pathLst>
                <a:path w="522604" h="502285">
                  <a:moveTo>
                    <a:pt x="0" y="251099"/>
                  </a:moveTo>
                  <a:lnTo>
                    <a:pt x="130572" y="251099"/>
                  </a:lnTo>
                  <a:lnTo>
                    <a:pt x="130572" y="0"/>
                  </a:lnTo>
                  <a:lnTo>
                    <a:pt x="391716" y="0"/>
                  </a:lnTo>
                  <a:lnTo>
                    <a:pt x="391716" y="251099"/>
                  </a:lnTo>
                  <a:lnTo>
                    <a:pt x="522288" y="251099"/>
                  </a:lnTo>
                  <a:lnTo>
                    <a:pt x="261144" y="502199"/>
                  </a:lnTo>
                  <a:lnTo>
                    <a:pt x="0" y="251099"/>
                  </a:lnTo>
                  <a:close/>
                </a:path>
              </a:pathLst>
            </a:custGeom>
            <a:ln w="6350">
              <a:solidFill>
                <a:srgbClr val="4472C4"/>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124" name="object 124"/>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defTabSz="685800">
              <a:spcBef>
                <a:spcPts val="30"/>
              </a:spcBef>
              <a:buClrTx/>
            </a:pPr>
            <a:fld id="{81D60167-4931-47E6-BA6A-407CBD079E47}" type="slidenum">
              <a:rPr kern="1200" dirty="0">
                <a:ea typeface="+mn-ea"/>
              </a:rPr>
              <a:pPr marL="28575" defTabSz="685800">
                <a:spcBef>
                  <a:spcPts val="30"/>
                </a:spcBef>
                <a:buClrTx/>
              </a:pPr>
              <a:t>13</a:t>
            </a:fld>
            <a:endParaRPr kern="1200" dirty="0">
              <a:ea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178"/>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native ChIP</a:t>
            </a:r>
            <a:endParaRPr/>
          </a:p>
        </p:txBody>
      </p:sp>
      <p:pic>
        <p:nvPicPr>
          <p:cNvPr id="2224" name="Google Shape;2224;p178"/>
          <p:cNvPicPr preferRelativeResize="0"/>
          <p:nvPr/>
        </p:nvPicPr>
        <p:blipFill>
          <a:blip r:embed="rId3">
            <a:alphaModFix/>
          </a:blip>
          <a:stretch>
            <a:fillRect/>
          </a:stretch>
        </p:blipFill>
        <p:spPr>
          <a:xfrm>
            <a:off x="152400" y="1170125"/>
            <a:ext cx="3952875" cy="1181100"/>
          </a:xfrm>
          <a:prstGeom prst="rect">
            <a:avLst/>
          </a:prstGeom>
          <a:noFill/>
          <a:ln>
            <a:noFill/>
          </a:ln>
        </p:spPr>
      </p:pic>
      <p:pic>
        <p:nvPicPr>
          <p:cNvPr id="2225" name="Google Shape;2225;p178"/>
          <p:cNvPicPr preferRelativeResize="0"/>
          <p:nvPr/>
        </p:nvPicPr>
        <p:blipFill>
          <a:blip r:embed="rId4">
            <a:alphaModFix/>
          </a:blip>
          <a:stretch>
            <a:fillRect/>
          </a:stretch>
        </p:blipFill>
        <p:spPr>
          <a:xfrm>
            <a:off x="152400" y="2503625"/>
            <a:ext cx="6400800" cy="2066925"/>
          </a:xfrm>
          <a:prstGeom prst="rect">
            <a:avLst/>
          </a:prstGeom>
          <a:noFill/>
          <a:ln>
            <a:noFill/>
          </a:ln>
        </p:spPr>
      </p:pic>
      <p:cxnSp>
        <p:nvCxnSpPr>
          <p:cNvPr id="2226" name="Google Shape;2226;p178"/>
          <p:cNvCxnSpPr/>
          <p:nvPr/>
        </p:nvCxnSpPr>
        <p:spPr>
          <a:xfrm rot="10800000" flipH="1">
            <a:off x="1174975" y="2158100"/>
            <a:ext cx="791400" cy="120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179"/>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native ChIP</a:t>
            </a:r>
            <a:endParaRPr/>
          </a:p>
        </p:txBody>
      </p:sp>
      <p:pic>
        <p:nvPicPr>
          <p:cNvPr id="2232" name="Google Shape;2232;p179"/>
          <p:cNvPicPr preferRelativeResize="0"/>
          <p:nvPr/>
        </p:nvPicPr>
        <p:blipFill>
          <a:blip r:embed="rId3">
            <a:alphaModFix/>
          </a:blip>
          <a:stretch>
            <a:fillRect/>
          </a:stretch>
        </p:blipFill>
        <p:spPr>
          <a:xfrm>
            <a:off x="1726450" y="1017725"/>
            <a:ext cx="5331593" cy="38209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80"/>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low-input and single-cell </a:t>
            </a:r>
            <a:endParaRPr>
              <a:latin typeface="Trebuchet MS"/>
              <a:ea typeface="Trebuchet MS"/>
              <a:cs typeface="Trebuchet MS"/>
              <a:sym typeface="Trebuchet MS"/>
            </a:endParaRPr>
          </a:p>
        </p:txBody>
      </p:sp>
      <p:pic>
        <p:nvPicPr>
          <p:cNvPr id="2238" name="Google Shape;2238;p180"/>
          <p:cNvPicPr preferRelativeResize="0"/>
          <p:nvPr/>
        </p:nvPicPr>
        <p:blipFill>
          <a:blip r:embed="rId3">
            <a:alphaModFix/>
          </a:blip>
          <a:stretch>
            <a:fillRect/>
          </a:stretch>
        </p:blipFill>
        <p:spPr>
          <a:xfrm>
            <a:off x="780175" y="1017725"/>
            <a:ext cx="6243875" cy="3967475"/>
          </a:xfrm>
          <a:prstGeom prst="rect">
            <a:avLst/>
          </a:prstGeom>
          <a:noFill/>
          <a:ln>
            <a:noFill/>
          </a:ln>
        </p:spPr>
      </p:pic>
      <p:sp>
        <p:nvSpPr>
          <p:cNvPr id="2239" name="Google Shape;2239;p180"/>
          <p:cNvSpPr txBox="1"/>
          <p:nvPr/>
        </p:nvSpPr>
        <p:spPr>
          <a:xfrm>
            <a:off x="633475" y="4622025"/>
            <a:ext cx="3000000" cy="3000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More recent proof-of-concept</a:t>
            </a:r>
            <a:endParaRPr sz="11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en" sz="1100" i="1">
                <a:solidFill>
                  <a:srgbClr val="7F7F7F"/>
                </a:solidFill>
                <a:latin typeface="Calibri"/>
                <a:ea typeface="Calibri"/>
                <a:cs typeface="Calibri"/>
                <a:sym typeface="Calibri"/>
              </a:rPr>
              <a:t>Grosselin et al, Nature Genetics, 2019</a:t>
            </a:r>
            <a:endParaRPr sz="1100" i="1">
              <a:solidFill>
                <a:srgbClr val="7F7F7F"/>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81"/>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Cut&amp;TAG (2019)</a:t>
            </a:r>
            <a:endParaRPr/>
          </a:p>
        </p:txBody>
      </p:sp>
      <p:pic>
        <p:nvPicPr>
          <p:cNvPr id="2245" name="Google Shape;2245;p181"/>
          <p:cNvPicPr preferRelativeResize="0"/>
          <p:nvPr/>
        </p:nvPicPr>
        <p:blipFill>
          <a:blip r:embed="rId3">
            <a:alphaModFix/>
          </a:blip>
          <a:stretch>
            <a:fillRect/>
          </a:stretch>
        </p:blipFill>
        <p:spPr>
          <a:xfrm>
            <a:off x="1771950" y="1106425"/>
            <a:ext cx="5094634" cy="38209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182"/>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Beyond ChIP-seq : Cut&amp;TAG (2019)</a:t>
            </a:r>
            <a:endParaRPr/>
          </a:p>
        </p:txBody>
      </p:sp>
      <p:pic>
        <p:nvPicPr>
          <p:cNvPr id="2251" name="Google Shape;2251;p182"/>
          <p:cNvPicPr preferRelativeResize="0"/>
          <p:nvPr/>
        </p:nvPicPr>
        <p:blipFill>
          <a:blip r:embed="rId3">
            <a:alphaModFix/>
          </a:blip>
          <a:stretch>
            <a:fillRect/>
          </a:stretch>
        </p:blipFill>
        <p:spPr>
          <a:xfrm>
            <a:off x="1153225" y="1161025"/>
            <a:ext cx="5912014" cy="38209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2A2F7-8467-2B46-90A8-06099A62B1A9}"/>
              </a:ext>
            </a:extLst>
          </p:cNvPr>
          <p:cNvSpPr>
            <a:spLocks noGrp="1"/>
          </p:cNvSpPr>
          <p:nvPr>
            <p:ph type="title"/>
          </p:nvPr>
        </p:nvSpPr>
        <p:spPr/>
        <p:txBody>
          <a:bodyPr/>
          <a:lstStyle/>
          <a:p>
            <a:r>
              <a:rPr lang="en-US" b="1" dirty="0">
                <a:solidFill>
                  <a:schemeClr val="accent2"/>
                </a:solidFill>
              </a:rPr>
              <a:t>ATAC-seq</a:t>
            </a:r>
          </a:p>
        </p:txBody>
      </p:sp>
      <p:sp>
        <p:nvSpPr>
          <p:cNvPr id="3" name="Espace réservé du texte 2">
            <a:extLst>
              <a:ext uri="{FF2B5EF4-FFF2-40B4-BE49-F238E27FC236}">
                <a16:creationId xmlns:a16="http://schemas.microsoft.com/office/drawing/2014/main" id="{BABF3772-87A8-5B41-A0A1-2AE2F52EB9B9}"/>
              </a:ext>
            </a:extLst>
          </p:cNvPr>
          <p:cNvSpPr>
            <a:spLocks noGrp="1"/>
          </p:cNvSpPr>
          <p:nvPr>
            <p:ph type="body" idx="1"/>
          </p:nvPr>
        </p:nvSpPr>
        <p:spPr/>
        <p:txBody>
          <a:bodyPr/>
          <a:lstStyle/>
          <a:p>
            <a:r>
              <a:rPr lang="fr-FR" b="1" i="1" dirty="0" err="1"/>
              <a:t>A</a:t>
            </a:r>
            <a:r>
              <a:rPr lang="fr-FR" i="1" dirty="0" err="1"/>
              <a:t>ssay</a:t>
            </a:r>
            <a:r>
              <a:rPr lang="fr-FR" i="1" dirty="0"/>
              <a:t> for </a:t>
            </a:r>
            <a:r>
              <a:rPr lang="fr-FR" b="1" i="1" dirty="0" err="1"/>
              <a:t>T</a:t>
            </a:r>
            <a:r>
              <a:rPr lang="fr-FR" i="1" dirty="0" err="1"/>
              <a:t>ransposase</a:t>
            </a:r>
            <a:r>
              <a:rPr lang="fr-FR" i="1" dirty="0"/>
              <a:t>-</a:t>
            </a:r>
            <a:r>
              <a:rPr lang="fr-FR" b="1" i="1" dirty="0"/>
              <a:t>A</a:t>
            </a:r>
            <a:r>
              <a:rPr lang="fr-FR" i="1" dirty="0"/>
              <a:t>ccessible </a:t>
            </a:r>
            <a:r>
              <a:rPr lang="fr-FR" b="1" i="1" dirty="0" err="1"/>
              <a:t>C</a:t>
            </a:r>
            <a:r>
              <a:rPr lang="fr-FR" i="1" dirty="0" err="1"/>
              <a:t>hromatin</a:t>
            </a:r>
            <a:r>
              <a:rPr lang="fr-FR" i="1" dirty="0"/>
              <a:t> </a:t>
            </a:r>
            <a:r>
              <a:rPr lang="fr-FR" i="1" dirty="0" err="1"/>
              <a:t>with</a:t>
            </a:r>
            <a:r>
              <a:rPr lang="fr-FR" i="1" dirty="0"/>
              <a:t> </a:t>
            </a:r>
            <a:r>
              <a:rPr lang="fr-FR" i="1" dirty="0" err="1"/>
              <a:t>highthroughput</a:t>
            </a:r>
            <a:r>
              <a:rPr lang="fr-FR" i="1" dirty="0"/>
              <a:t> </a:t>
            </a:r>
            <a:r>
              <a:rPr lang="fr-FR" b="1" i="1" dirty="0" err="1"/>
              <a:t>seq</a:t>
            </a:r>
            <a:r>
              <a:rPr lang="fr-FR" i="1" dirty="0" err="1"/>
              <a:t>uencing</a:t>
            </a:r>
            <a:endParaRPr lang="en-US" dirty="0"/>
          </a:p>
        </p:txBody>
      </p:sp>
      <p:sp>
        <p:nvSpPr>
          <p:cNvPr id="4" name="Espace réservé du numéro de diapositive 3">
            <a:extLst>
              <a:ext uri="{FF2B5EF4-FFF2-40B4-BE49-F238E27FC236}">
                <a16:creationId xmlns:a16="http://schemas.microsoft.com/office/drawing/2014/main" id="{F8A5E5A9-8D8B-4C43-8CA1-1AA2569A25EC}"/>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135</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803370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D445B5-2A57-0349-A381-DC19DE50B1A6}"/>
              </a:ext>
            </a:extLst>
          </p:cNvPr>
          <p:cNvSpPr>
            <a:spLocks noGrp="1"/>
          </p:cNvSpPr>
          <p:nvPr>
            <p:ph type="title"/>
          </p:nvPr>
        </p:nvSpPr>
        <p:spPr/>
        <p:txBody>
          <a:bodyPr/>
          <a:lstStyle/>
          <a:p>
            <a:r>
              <a:rPr lang="en-US" b="1" dirty="0">
                <a:solidFill>
                  <a:schemeClr val="accent2"/>
                </a:solidFill>
              </a:rPr>
              <a:t>Chromatin accessibility </a:t>
            </a:r>
            <a:r>
              <a:rPr lang="en-US" b="1" dirty="0"/>
              <a:t>assays</a:t>
            </a:r>
          </a:p>
        </p:txBody>
      </p:sp>
      <p:sp>
        <p:nvSpPr>
          <p:cNvPr id="6" name="Espace réservé du contenu 5">
            <a:extLst>
              <a:ext uri="{FF2B5EF4-FFF2-40B4-BE49-F238E27FC236}">
                <a16:creationId xmlns:a16="http://schemas.microsoft.com/office/drawing/2014/main" id="{E4C0BBE1-5777-CF4C-9D47-E3DD30F8AC92}"/>
              </a:ext>
            </a:extLst>
          </p:cNvPr>
          <p:cNvSpPr>
            <a:spLocks noGrp="1"/>
          </p:cNvSpPr>
          <p:nvPr>
            <p:ph sz="half" idx="1"/>
          </p:nvPr>
        </p:nvSpPr>
        <p:spPr>
          <a:xfrm>
            <a:off x="628650" y="1369219"/>
            <a:ext cx="3886200" cy="3560921"/>
          </a:xfrm>
        </p:spPr>
        <p:txBody>
          <a:bodyPr>
            <a:normAutofit fontScale="62500" lnSpcReduction="20000"/>
          </a:bodyPr>
          <a:lstStyle/>
          <a:p>
            <a:r>
              <a:rPr lang="en-US" dirty="0"/>
              <a:t>Chromatin accessibility is the degree to which nuclear macromolecules are able to physically contact </a:t>
            </a:r>
            <a:r>
              <a:rPr lang="en-US" dirty="0" err="1"/>
              <a:t>chromatinized</a:t>
            </a:r>
            <a:r>
              <a:rPr lang="en-US" dirty="0"/>
              <a:t> DNA and is determined by the occupancy and topological organization of nucleosomes as well as other chromatin-binding factors that occlude access to DNA (Klemm et al, 2019)</a:t>
            </a:r>
          </a:p>
          <a:p>
            <a:r>
              <a:rPr lang="en-US" dirty="0"/>
              <a:t>Open chromatin regions contains </a:t>
            </a:r>
            <a:r>
              <a:rPr lang="fr-FR" dirty="0" err="1"/>
              <a:t>generally</a:t>
            </a:r>
            <a:r>
              <a:rPr lang="fr-FR" dirty="0"/>
              <a:t> </a:t>
            </a:r>
            <a:r>
              <a:rPr lang="fr-FR" dirty="0" err="1"/>
              <a:t>transcriptionally</a:t>
            </a:r>
            <a:r>
              <a:rPr lang="fr-FR" dirty="0"/>
              <a:t> active </a:t>
            </a:r>
            <a:r>
              <a:rPr lang="fr-FR" dirty="0" err="1"/>
              <a:t>genes</a:t>
            </a:r>
            <a:endParaRPr lang="en-US" dirty="0"/>
          </a:p>
          <a:p>
            <a:r>
              <a:rPr lang="en-US" dirty="0"/>
              <a:t>The accessible genome comprises ~2–3% of total DNA sequence yet captures more than 90% of regions bound by TFs (Thurman et al, 2012)</a:t>
            </a:r>
          </a:p>
          <a:p>
            <a:r>
              <a:rPr lang="en-US" dirty="0"/>
              <a:t>Chromatin accessibility is measured by quantifying the susceptibility of chromatin to either enzymatic methylation or cleavage of its constituent DNA</a:t>
            </a:r>
          </a:p>
          <a:p>
            <a:r>
              <a:rPr lang="en-US" dirty="0"/>
              <a:t>Chromatin accessibility assays (non exhaustive list)</a:t>
            </a:r>
          </a:p>
          <a:p>
            <a:pPr lvl="1"/>
            <a:r>
              <a:rPr lang="en-US" dirty="0"/>
              <a:t>FAIRE-seq</a:t>
            </a:r>
          </a:p>
          <a:p>
            <a:pPr lvl="1"/>
            <a:r>
              <a:rPr lang="en-US" dirty="0" err="1"/>
              <a:t>DNAse</a:t>
            </a:r>
            <a:r>
              <a:rPr lang="en-US" dirty="0"/>
              <a:t>-seq</a:t>
            </a:r>
          </a:p>
          <a:p>
            <a:pPr lvl="1"/>
            <a:r>
              <a:rPr lang="en-US" dirty="0" err="1"/>
              <a:t>MNAse</a:t>
            </a:r>
            <a:r>
              <a:rPr lang="en-US" dirty="0"/>
              <a:t>-seq</a:t>
            </a:r>
          </a:p>
          <a:p>
            <a:pPr lvl="1"/>
            <a:r>
              <a:rPr lang="en-US" dirty="0"/>
              <a:t>ATAC-seq</a:t>
            </a:r>
          </a:p>
          <a:p>
            <a:endParaRPr lang="en-US" dirty="0"/>
          </a:p>
        </p:txBody>
      </p:sp>
      <p:sp>
        <p:nvSpPr>
          <p:cNvPr id="4" name="ZoneTexte 3">
            <a:extLst>
              <a:ext uri="{FF2B5EF4-FFF2-40B4-BE49-F238E27FC236}">
                <a16:creationId xmlns:a16="http://schemas.microsoft.com/office/drawing/2014/main" id="{D0AB4371-8D28-334C-B653-18BBE4843D76}"/>
              </a:ext>
            </a:extLst>
          </p:cNvPr>
          <p:cNvSpPr txBox="1"/>
          <p:nvPr/>
        </p:nvSpPr>
        <p:spPr>
          <a:xfrm>
            <a:off x="7084621" y="4183142"/>
            <a:ext cx="1478290"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a:t>
            </a:r>
            <a:r>
              <a:rPr lang="en-US" sz="900" kern="1200" dirty="0" err="1">
                <a:solidFill>
                  <a:prstClr val="black"/>
                </a:solidFill>
                <a:latin typeface="Calibri" panose="020F0502020204030204"/>
                <a:ea typeface="+mn-ea"/>
                <a:cs typeface="+mn-cs"/>
              </a:rPr>
              <a:t>Tsompana</a:t>
            </a:r>
            <a:r>
              <a:rPr lang="en-US" sz="900" kern="1200" dirty="0">
                <a:solidFill>
                  <a:prstClr val="black"/>
                </a:solidFill>
                <a:latin typeface="Calibri" panose="020F0502020204030204"/>
                <a:ea typeface="+mn-ea"/>
                <a:cs typeface="+mn-cs"/>
              </a:rPr>
              <a:t> and Buck, 2014)</a:t>
            </a:r>
          </a:p>
        </p:txBody>
      </p:sp>
      <p:pic>
        <p:nvPicPr>
          <p:cNvPr id="10" name="Picture 4">
            <a:extLst>
              <a:ext uri="{FF2B5EF4-FFF2-40B4-BE49-F238E27FC236}">
                <a16:creationId xmlns:a16="http://schemas.microsoft.com/office/drawing/2014/main" id="{B1887C06-6730-3940-BDD2-9612E6ABCF7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29150" y="1880831"/>
            <a:ext cx="3886200" cy="224028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7">
            <a:extLst>
              <a:ext uri="{FF2B5EF4-FFF2-40B4-BE49-F238E27FC236}">
                <a16:creationId xmlns:a16="http://schemas.microsoft.com/office/drawing/2014/main" id="{6DDCEB29-52F1-4143-85A3-51789E7D2845}"/>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136</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786502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DEDB31-8A94-B74A-BB15-9C2936FB069E}"/>
              </a:ext>
            </a:extLst>
          </p:cNvPr>
          <p:cNvSpPr>
            <a:spLocks noGrp="1"/>
          </p:cNvSpPr>
          <p:nvPr>
            <p:ph type="title"/>
          </p:nvPr>
        </p:nvSpPr>
        <p:spPr/>
        <p:txBody>
          <a:bodyPr/>
          <a:lstStyle/>
          <a:p>
            <a:r>
              <a:rPr lang="en-US" b="1" dirty="0">
                <a:solidFill>
                  <a:schemeClr val="accent2"/>
                </a:solidFill>
              </a:rPr>
              <a:t>Chromatin accessibility </a:t>
            </a:r>
            <a:r>
              <a:rPr lang="en-US" b="1" dirty="0"/>
              <a:t>assays</a:t>
            </a:r>
            <a:endParaRPr lang="en-US" dirty="0"/>
          </a:p>
        </p:txBody>
      </p:sp>
      <p:sp>
        <p:nvSpPr>
          <p:cNvPr id="3" name="Espace réservé du contenu 2">
            <a:extLst>
              <a:ext uri="{FF2B5EF4-FFF2-40B4-BE49-F238E27FC236}">
                <a16:creationId xmlns:a16="http://schemas.microsoft.com/office/drawing/2014/main" id="{38A55A4A-0EC2-614F-A18B-8D34E31E0142}"/>
              </a:ext>
            </a:extLst>
          </p:cNvPr>
          <p:cNvSpPr>
            <a:spLocks noGrp="1"/>
          </p:cNvSpPr>
          <p:nvPr>
            <p:ph idx="1"/>
          </p:nvPr>
        </p:nvSpPr>
        <p:spPr>
          <a:xfrm>
            <a:off x="628650" y="1369219"/>
            <a:ext cx="3440430" cy="3263504"/>
          </a:xfrm>
        </p:spPr>
        <p:txBody>
          <a:bodyPr/>
          <a:lstStyle/>
          <a:p>
            <a:r>
              <a:rPr lang="en-US" dirty="0"/>
              <a:t>ATAC-seq has become the most widely used method to detect and analyze open chromatin regions</a:t>
            </a:r>
          </a:p>
        </p:txBody>
      </p:sp>
      <p:pic>
        <p:nvPicPr>
          <p:cNvPr id="5" name="Image 4">
            <a:extLst>
              <a:ext uri="{FF2B5EF4-FFF2-40B4-BE49-F238E27FC236}">
                <a16:creationId xmlns:a16="http://schemas.microsoft.com/office/drawing/2014/main" id="{388F3059-DFF0-264B-8CC1-E29427B84501}"/>
              </a:ext>
            </a:extLst>
          </p:cNvPr>
          <p:cNvPicPr>
            <a:picLocks noChangeAspect="1"/>
          </p:cNvPicPr>
          <p:nvPr/>
        </p:nvPicPr>
        <p:blipFill>
          <a:blip r:embed="rId2"/>
          <a:stretch>
            <a:fillRect/>
          </a:stretch>
        </p:blipFill>
        <p:spPr>
          <a:xfrm>
            <a:off x="4069080" y="1464580"/>
            <a:ext cx="4567238" cy="3072782"/>
          </a:xfrm>
          <a:prstGeom prst="rect">
            <a:avLst/>
          </a:prstGeom>
        </p:spPr>
      </p:pic>
      <p:sp>
        <p:nvSpPr>
          <p:cNvPr id="8" name="ZoneTexte 7">
            <a:extLst>
              <a:ext uri="{FF2B5EF4-FFF2-40B4-BE49-F238E27FC236}">
                <a16:creationId xmlns:a16="http://schemas.microsoft.com/office/drawing/2014/main" id="{4091A2E0-33CF-A84A-9986-FAA5DF628E78}"/>
              </a:ext>
            </a:extLst>
          </p:cNvPr>
          <p:cNvSpPr txBox="1"/>
          <p:nvPr/>
        </p:nvSpPr>
        <p:spPr>
          <a:xfrm>
            <a:off x="7812294" y="4526175"/>
            <a:ext cx="870751"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Yan et al, 2020</a:t>
            </a:r>
          </a:p>
        </p:txBody>
      </p:sp>
      <p:sp>
        <p:nvSpPr>
          <p:cNvPr id="9" name="Espace réservé du numéro de diapositive 8">
            <a:extLst>
              <a:ext uri="{FF2B5EF4-FFF2-40B4-BE49-F238E27FC236}">
                <a16:creationId xmlns:a16="http://schemas.microsoft.com/office/drawing/2014/main" id="{357239F6-40F2-3F43-B211-F13540710D99}"/>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137</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541160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0A3FA5-824A-634B-A505-03DCD99F3275}"/>
              </a:ext>
            </a:extLst>
          </p:cNvPr>
          <p:cNvSpPr>
            <a:spLocks noGrp="1"/>
          </p:cNvSpPr>
          <p:nvPr>
            <p:ph type="title"/>
          </p:nvPr>
        </p:nvSpPr>
        <p:spPr/>
        <p:txBody>
          <a:bodyPr/>
          <a:lstStyle/>
          <a:p>
            <a:r>
              <a:rPr lang="en-US" b="1" dirty="0">
                <a:solidFill>
                  <a:schemeClr val="accent2"/>
                </a:solidFill>
              </a:rPr>
              <a:t>ATAC-seq</a:t>
            </a:r>
          </a:p>
        </p:txBody>
      </p:sp>
      <p:sp>
        <p:nvSpPr>
          <p:cNvPr id="6" name="Espace réservé du contenu 5">
            <a:extLst>
              <a:ext uri="{FF2B5EF4-FFF2-40B4-BE49-F238E27FC236}">
                <a16:creationId xmlns:a16="http://schemas.microsoft.com/office/drawing/2014/main" id="{1E6DB8DC-5CC3-3141-8C48-697AB0EEE437}"/>
              </a:ext>
            </a:extLst>
          </p:cNvPr>
          <p:cNvSpPr>
            <a:spLocks noGrp="1"/>
          </p:cNvSpPr>
          <p:nvPr>
            <p:ph sz="half" idx="1"/>
          </p:nvPr>
        </p:nvSpPr>
        <p:spPr>
          <a:xfrm>
            <a:off x="628650" y="1148120"/>
            <a:ext cx="3886200" cy="3705701"/>
          </a:xfrm>
        </p:spPr>
        <p:txBody>
          <a:bodyPr>
            <a:normAutofit fontScale="85000" lnSpcReduction="10000"/>
          </a:bodyPr>
          <a:lstStyle/>
          <a:p>
            <a:r>
              <a:rPr lang="fr-FR" sz="1800" dirty="0" err="1"/>
              <a:t>Buenrostro</a:t>
            </a:r>
            <a:r>
              <a:rPr lang="fr-FR" sz="1800" dirty="0"/>
              <a:t> et al, 2013</a:t>
            </a:r>
          </a:p>
          <a:p>
            <a:r>
              <a:rPr lang="fr-FR" sz="1800" dirty="0"/>
              <a:t>ATAC-</a:t>
            </a:r>
            <a:r>
              <a:rPr lang="fr-FR" sz="1800" dirty="0" err="1"/>
              <a:t>seq</a:t>
            </a:r>
            <a:r>
              <a:rPr lang="fr-FR" sz="1800" dirty="0"/>
              <a:t> </a:t>
            </a:r>
            <a:r>
              <a:rPr lang="fr-FR" sz="1800" dirty="0" err="1"/>
              <a:t>is</a:t>
            </a:r>
            <a:r>
              <a:rPr lang="fr-FR" sz="1800" dirty="0"/>
              <a:t> a </a:t>
            </a:r>
            <a:r>
              <a:rPr lang="fr-FR" sz="1800" dirty="0" err="1"/>
              <a:t>method</a:t>
            </a:r>
            <a:r>
              <a:rPr lang="fr-FR" sz="1800" dirty="0"/>
              <a:t> for </a:t>
            </a:r>
            <a:r>
              <a:rPr lang="fr-FR" sz="1800" dirty="0" err="1"/>
              <a:t>determining</a:t>
            </a:r>
            <a:r>
              <a:rPr lang="fr-FR" sz="1800" dirty="0"/>
              <a:t> </a:t>
            </a:r>
            <a:r>
              <a:rPr lang="fr-FR" sz="1800" dirty="0" err="1"/>
              <a:t>chromatin</a:t>
            </a:r>
            <a:r>
              <a:rPr lang="fr-FR" sz="1800" dirty="0"/>
              <a:t> </a:t>
            </a:r>
            <a:r>
              <a:rPr lang="fr-FR" sz="1800" dirty="0" err="1"/>
              <a:t>accessibility</a:t>
            </a:r>
            <a:r>
              <a:rPr lang="fr-FR" sz="1800" dirty="0"/>
              <a:t> </a:t>
            </a:r>
            <a:r>
              <a:rPr lang="fr-FR" sz="1800" dirty="0" err="1"/>
              <a:t>across</a:t>
            </a:r>
            <a:r>
              <a:rPr lang="fr-FR" sz="1800" dirty="0"/>
              <a:t> the </a:t>
            </a:r>
            <a:r>
              <a:rPr lang="fr-FR" sz="1800" dirty="0" err="1"/>
              <a:t>genome</a:t>
            </a:r>
            <a:r>
              <a:rPr lang="fr-FR" sz="1800" dirty="0"/>
              <a:t> </a:t>
            </a:r>
          </a:p>
          <a:p>
            <a:r>
              <a:rPr lang="fr-FR" sz="1800" dirty="0"/>
              <a:t>Transcription factor binding sites and positions of </a:t>
            </a:r>
            <a:r>
              <a:rPr lang="fr-FR" sz="1800" dirty="0" err="1"/>
              <a:t>nucleosomes</a:t>
            </a:r>
            <a:r>
              <a:rPr lang="fr-FR" sz="1800" dirty="0"/>
              <a:t> </a:t>
            </a:r>
            <a:r>
              <a:rPr lang="fr-FR" sz="1800" dirty="0" err="1"/>
              <a:t>can</a:t>
            </a:r>
            <a:r>
              <a:rPr lang="fr-FR" sz="1800" dirty="0"/>
              <a:t> </a:t>
            </a:r>
            <a:r>
              <a:rPr lang="fr-FR" sz="1800" dirty="0" err="1"/>
              <a:t>be</a:t>
            </a:r>
            <a:r>
              <a:rPr lang="fr-FR" sz="1800" dirty="0"/>
              <a:t> </a:t>
            </a:r>
            <a:r>
              <a:rPr lang="fr-FR" sz="1800" dirty="0" err="1"/>
              <a:t>identified</a:t>
            </a:r>
            <a:r>
              <a:rPr lang="fr-FR" sz="1800" dirty="0"/>
              <a:t> </a:t>
            </a:r>
            <a:r>
              <a:rPr lang="fr-FR" sz="1800" dirty="0" err="1"/>
              <a:t>from</a:t>
            </a:r>
            <a:r>
              <a:rPr lang="fr-FR" sz="1800" dirty="0"/>
              <a:t> the </a:t>
            </a:r>
            <a:r>
              <a:rPr lang="fr-FR" sz="1800" dirty="0" err="1"/>
              <a:t>analysis</a:t>
            </a:r>
            <a:r>
              <a:rPr lang="fr-FR" sz="1800" dirty="0"/>
              <a:t> of ATAC-</a:t>
            </a:r>
            <a:r>
              <a:rPr lang="fr-FR" sz="1800" dirty="0" err="1"/>
              <a:t>Seq</a:t>
            </a:r>
            <a:endParaRPr lang="fr-FR" sz="1800" dirty="0"/>
          </a:p>
          <a:p>
            <a:r>
              <a:rPr lang="en-US" sz="1800" dirty="0"/>
              <a:t>Advantages of ATAC-seq over other chromatin accessibility assays:</a:t>
            </a:r>
          </a:p>
          <a:p>
            <a:pPr lvl="1"/>
            <a:r>
              <a:rPr lang="en-US" sz="1500" dirty="0"/>
              <a:t>The sensitivity and specificity are comparable to DNase-seq but superior to FAIRE-seq</a:t>
            </a:r>
          </a:p>
          <a:p>
            <a:pPr lvl="1"/>
            <a:r>
              <a:rPr lang="en-US" sz="1500" dirty="0"/>
              <a:t>Straightforward and rapidly implemented protocol. </a:t>
            </a:r>
            <a:r>
              <a:rPr lang="fr-FR" sz="1500" dirty="0"/>
              <a:t>ATAC-</a:t>
            </a:r>
            <a:r>
              <a:rPr lang="fr-FR" sz="1500" dirty="0" err="1"/>
              <a:t>seq</a:t>
            </a:r>
            <a:r>
              <a:rPr lang="fr-FR" sz="1500" dirty="0"/>
              <a:t> </a:t>
            </a:r>
            <a:r>
              <a:rPr lang="fr-FR" sz="1500" dirty="0" err="1"/>
              <a:t>libraries</a:t>
            </a:r>
            <a:r>
              <a:rPr lang="fr-FR" sz="1500" dirty="0"/>
              <a:t> </a:t>
            </a:r>
            <a:r>
              <a:rPr lang="fr-FR" sz="1500" dirty="0" err="1"/>
              <a:t>can</a:t>
            </a:r>
            <a:r>
              <a:rPr lang="fr-FR" sz="1500" dirty="0"/>
              <a:t> </a:t>
            </a:r>
            <a:r>
              <a:rPr lang="fr-FR" sz="1500" dirty="0" err="1"/>
              <a:t>be</a:t>
            </a:r>
            <a:r>
              <a:rPr lang="fr-FR" sz="1500" dirty="0"/>
              <a:t> </a:t>
            </a:r>
            <a:r>
              <a:rPr lang="fr-FR" sz="1500" dirty="0" err="1"/>
              <a:t>generated</a:t>
            </a:r>
            <a:r>
              <a:rPr lang="fr-FR" sz="1500" dirty="0"/>
              <a:t> in </a:t>
            </a:r>
            <a:r>
              <a:rPr lang="fr-FR" sz="1500" dirty="0" err="1"/>
              <a:t>less</a:t>
            </a:r>
            <a:r>
              <a:rPr lang="fr-FR" sz="1500" dirty="0"/>
              <a:t> </a:t>
            </a:r>
            <a:r>
              <a:rPr lang="fr-FR" sz="1500" dirty="0" err="1"/>
              <a:t>than</a:t>
            </a:r>
            <a:r>
              <a:rPr lang="fr-FR" sz="1500" dirty="0"/>
              <a:t> 3 </a:t>
            </a:r>
            <a:r>
              <a:rPr lang="fr-FR" sz="1500" dirty="0" err="1"/>
              <a:t>hours</a:t>
            </a:r>
            <a:endParaRPr lang="en-US" sz="1500" dirty="0"/>
          </a:p>
          <a:p>
            <a:pPr lvl="1"/>
            <a:r>
              <a:rPr lang="en-US" sz="1500" dirty="0"/>
              <a:t>Low number of cells required (</a:t>
            </a:r>
            <a:r>
              <a:rPr lang="fr-FR" sz="1500" dirty="0"/>
              <a:t>500 - 50,000 </a:t>
            </a:r>
            <a:r>
              <a:rPr lang="fr-FR" sz="1500" dirty="0" err="1"/>
              <a:t>cells</a:t>
            </a:r>
            <a:r>
              <a:rPr lang="fr-FR" sz="1500" dirty="0"/>
              <a:t> </a:t>
            </a:r>
            <a:r>
              <a:rPr lang="fr-FR" sz="1500" dirty="0" err="1"/>
              <a:t>cells</a:t>
            </a:r>
            <a:r>
              <a:rPr lang="fr-FR" sz="1500" dirty="0"/>
              <a:t>)</a:t>
            </a:r>
          </a:p>
          <a:p>
            <a:pPr lvl="1"/>
            <a:r>
              <a:rPr lang="en-US" sz="1500" dirty="0"/>
              <a:t>single-cell ATAC-seq (</a:t>
            </a:r>
            <a:r>
              <a:rPr lang="en-US" sz="1500" dirty="0" err="1"/>
              <a:t>scATAC</a:t>
            </a:r>
            <a:r>
              <a:rPr lang="en-US" sz="1500" dirty="0"/>
              <a:t>-seq) protocol (</a:t>
            </a:r>
            <a:r>
              <a:rPr lang="en-US" sz="1500" dirty="0" err="1"/>
              <a:t>Cusanovich</a:t>
            </a:r>
            <a:r>
              <a:rPr lang="en-US" sz="1500" dirty="0"/>
              <a:t> et al, 2015)</a:t>
            </a:r>
          </a:p>
          <a:p>
            <a:endParaRPr lang="en-US" sz="1800" dirty="0"/>
          </a:p>
        </p:txBody>
      </p:sp>
      <p:sp>
        <p:nvSpPr>
          <p:cNvPr id="4" name="ZoneTexte 3">
            <a:extLst>
              <a:ext uri="{FF2B5EF4-FFF2-40B4-BE49-F238E27FC236}">
                <a16:creationId xmlns:a16="http://schemas.microsoft.com/office/drawing/2014/main" id="{B516FC92-2087-FC42-9A4D-61BE4831B0F7}"/>
              </a:ext>
            </a:extLst>
          </p:cNvPr>
          <p:cNvSpPr txBox="1"/>
          <p:nvPr/>
        </p:nvSpPr>
        <p:spPr>
          <a:xfrm>
            <a:off x="7703820" y="4285193"/>
            <a:ext cx="1354858"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a:t>
            </a:r>
            <a:r>
              <a:rPr lang="en-US" sz="900" kern="1200" dirty="0" err="1">
                <a:solidFill>
                  <a:prstClr val="black"/>
                </a:solidFill>
                <a:latin typeface="Calibri" panose="020F0502020204030204"/>
                <a:ea typeface="+mn-ea"/>
                <a:cs typeface="+mn-cs"/>
              </a:rPr>
              <a:t>Buenrostro</a:t>
            </a:r>
            <a:r>
              <a:rPr lang="en-US" sz="900" kern="1200" dirty="0">
                <a:solidFill>
                  <a:prstClr val="black"/>
                </a:solidFill>
                <a:latin typeface="Calibri" panose="020F0502020204030204"/>
                <a:ea typeface="+mn-ea"/>
                <a:cs typeface="+mn-cs"/>
              </a:rPr>
              <a:t> et al., 2015).</a:t>
            </a:r>
          </a:p>
        </p:txBody>
      </p:sp>
      <p:pic>
        <p:nvPicPr>
          <p:cNvPr id="11" name="Picture 4">
            <a:extLst>
              <a:ext uri="{FF2B5EF4-FFF2-40B4-BE49-F238E27FC236}">
                <a16:creationId xmlns:a16="http://schemas.microsoft.com/office/drawing/2014/main" id="{B3AD19BB-7BC9-EF4A-A42C-13EF41D3BFA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29150" y="1942794"/>
            <a:ext cx="3886200" cy="2116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F9103B3-7270-9D4B-9E1A-402945DC827B}"/>
              </a:ext>
            </a:extLst>
          </p:cNvPr>
          <p:cNvSpPr/>
          <p:nvPr/>
        </p:nvSpPr>
        <p:spPr>
          <a:xfrm>
            <a:off x="4629150" y="1942794"/>
            <a:ext cx="278130" cy="274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Espace réservé du numéro de diapositive 9">
            <a:extLst>
              <a:ext uri="{FF2B5EF4-FFF2-40B4-BE49-F238E27FC236}">
                <a16:creationId xmlns:a16="http://schemas.microsoft.com/office/drawing/2014/main" id="{29D71DAC-DAC7-D244-A0B7-BD2C0FB8B15D}"/>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138</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6828280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8563A-D2E5-F545-9921-D1961F3FD3C8}"/>
              </a:ext>
            </a:extLst>
          </p:cNvPr>
          <p:cNvSpPr>
            <a:spLocks noGrp="1"/>
          </p:cNvSpPr>
          <p:nvPr>
            <p:ph type="title"/>
          </p:nvPr>
        </p:nvSpPr>
        <p:spPr/>
        <p:txBody>
          <a:bodyPr/>
          <a:lstStyle/>
          <a:p>
            <a:r>
              <a:rPr lang="en-US" b="1" dirty="0"/>
              <a:t>ATAC-seq </a:t>
            </a:r>
            <a:r>
              <a:rPr lang="en-US" b="1" dirty="0">
                <a:solidFill>
                  <a:schemeClr val="accent2"/>
                </a:solidFill>
              </a:rPr>
              <a:t>process</a:t>
            </a:r>
          </a:p>
        </p:txBody>
      </p:sp>
      <p:sp>
        <p:nvSpPr>
          <p:cNvPr id="4" name="Signalisation droite 3">
            <a:extLst>
              <a:ext uri="{FF2B5EF4-FFF2-40B4-BE49-F238E27FC236}">
                <a16:creationId xmlns:a16="http://schemas.microsoft.com/office/drawing/2014/main" id="{186F2216-6B7E-0949-9622-D43EA187B7CE}"/>
              </a:ext>
            </a:extLst>
          </p:cNvPr>
          <p:cNvSpPr/>
          <p:nvPr/>
        </p:nvSpPr>
        <p:spPr>
          <a:xfrm>
            <a:off x="1242060" y="1527810"/>
            <a:ext cx="1965960" cy="1143000"/>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Chevron 4">
            <a:extLst>
              <a:ext uri="{FF2B5EF4-FFF2-40B4-BE49-F238E27FC236}">
                <a16:creationId xmlns:a16="http://schemas.microsoft.com/office/drawing/2014/main" id="{A7071B78-668C-2149-9521-5683F0DCAEF6}"/>
              </a:ext>
            </a:extLst>
          </p:cNvPr>
          <p:cNvSpPr/>
          <p:nvPr/>
        </p:nvSpPr>
        <p:spPr>
          <a:xfrm>
            <a:off x="3025140"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6" name="Chevron 5">
            <a:extLst>
              <a:ext uri="{FF2B5EF4-FFF2-40B4-BE49-F238E27FC236}">
                <a16:creationId xmlns:a16="http://schemas.microsoft.com/office/drawing/2014/main" id="{BC5C8D8D-227B-7945-B6BA-4E7DCA6EE2C1}"/>
              </a:ext>
            </a:extLst>
          </p:cNvPr>
          <p:cNvSpPr/>
          <p:nvPr/>
        </p:nvSpPr>
        <p:spPr>
          <a:xfrm>
            <a:off x="5353052"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7" name="ZoneTexte 6">
            <a:extLst>
              <a:ext uri="{FF2B5EF4-FFF2-40B4-BE49-F238E27FC236}">
                <a16:creationId xmlns:a16="http://schemas.microsoft.com/office/drawing/2014/main" id="{0AF009CD-88F0-E147-AFA1-0761389827CD}"/>
              </a:ext>
            </a:extLst>
          </p:cNvPr>
          <p:cNvSpPr txBox="1"/>
          <p:nvPr/>
        </p:nvSpPr>
        <p:spPr>
          <a:xfrm>
            <a:off x="1261388" y="1937727"/>
            <a:ext cx="1809150"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Sample processing</a:t>
            </a:r>
          </a:p>
        </p:txBody>
      </p:sp>
      <p:sp>
        <p:nvSpPr>
          <p:cNvPr id="8" name="ZoneTexte 7">
            <a:extLst>
              <a:ext uri="{FF2B5EF4-FFF2-40B4-BE49-F238E27FC236}">
                <a16:creationId xmlns:a16="http://schemas.microsoft.com/office/drawing/2014/main" id="{32B245DF-844D-4542-A64A-09F3C460F717}"/>
              </a:ext>
            </a:extLst>
          </p:cNvPr>
          <p:cNvSpPr txBox="1"/>
          <p:nvPr/>
        </p:nvSpPr>
        <p:spPr>
          <a:xfrm>
            <a:off x="3818702" y="1937727"/>
            <a:ext cx="990592"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ATAC-seq</a:t>
            </a:r>
          </a:p>
        </p:txBody>
      </p:sp>
      <p:sp>
        <p:nvSpPr>
          <p:cNvPr id="12" name="ZoneTexte 11">
            <a:extLst>
              <a:ext uri="{FF2B5EF4-FFF2-40B4-BE49-F238E27FC236}">
                <a16:creationId xmlns:a16="http://schemas.microsoft.com/office/drawing/2014/main" id="{0CB4E62D-AFDF-3C4D-9D0E-AC61D8D761D0}"/>
              </a:ext>
            </a:extLst>
          </p:cNvPr>
          <p:cNvSpPr txBox="1"/>
          <p:nvPr/>
        </p:nvSpPr>
        <p:spPr>
          <a:xfrm>
            <a:off x="6081115" y="1937727"/>
            <a:ext cx="1338251"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Data analysis</a:t>
            </a:r>
          </a:p>
        </p:txBody>
      </p:sp>
      <p:pic>
        <p:nvPicPr>
          <p:cNvPr id="13" name="Picture 4">
            <a:extLst>
              <a:ext uri="{FF2B5EF4-FFF2-40B4-BE49-F238E27FC236}">
                <a16:creationId xmlns:a16="http://schemas.microsoft.com/office/drawing/2014/main" id="{6B914E16-748E-BB40-A6F6-F3175590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941" y="2804399"/>
            <a:ext cx="2286000" cy="124658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49ED748-2E4A-F14F-9C95-C31B2688F13D}"/>
              </a:ext>
            </a:extLst>
          </p:cNvPr>
          <p:cNvPicPr>
            <a:picLocks noChangeAspect="1"/>
          </p:cNvPicPr>
          <p:nvPr/>
        </p:nvPicPr>
        <p:blipFill>
          <a:blip r:embed="rId3"/>
          <a:stretch>
            <a:fillRect/>
          </a:stretch>
        </p:blipFill>
        <p:spPr>
          <a:xfrm>
            <a:off x="1275412" y="3011329"/>
            <a:ext cx="1305191" cy="832724"/>
          </a:xfrm>
          <a:prstGeom prst="rect">
            <a:avLst/>
          </a:prstGeom>
        </p:spPr>
      </p:pic>
      <p:pic>
        <p:nvPicPr>
          <p:cNvPr id="7170" name="Picture 2" descr="Fig. 2">
            <a:extLst>
              <a:ext uri="{FF2B5EF4-FFF2-40B4-BE49-F238E27FC236}">
                <a16:creationId xmlns:a16="http://schemas.microsoft.com/office/drawing/2014/main" id="{1D19863A-92C4-814D-B198-55FC6627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52" y="2804398"/>
            <a:ext cx="2286000" cy="1494254"/>
          </a:xfrm>
          <a:prstGeom prst="rect">
            <a:avLst/>
          </a:prstGeom>
          <a:noFill/>
          <a:extLst>
            <a:ext uri="{909E8E84-426E-40DD-AFC4-6F175D3DCCD1}">
              <a14:hiddenFill xmlns:a14="http://schemas.microsoft.com/office/drawing/2010/main">
                <a:solidFill>
                  <a:srgbClr val="FFFFFF"/>
                </a:solidFill>
              </a14:hiddenFill>
            </a:ext>
          </a:extLst>
        </p:spPr>
      </p:pic>
      <p:sp>
        <p:nvSpPr>
          <p:cNvPr id="16" name="Espace réservé du numéro de diapositive 15">
            <a:extLst>
              <a:ext uri="{FF2B5EF4-FFF2-40B4-BE49-F238E27FC236}">
                <a16:creationId xmlns:a16="http://schemas.microsoft.com/office/drawing/2014/main" id="{14333E43-8555-6249-97D0-2DF0B5D577A9}"/>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139</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867196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1963103" cy="506870"/>
          </a:xfrm>
          <a:prstGeom prst="rect">
            <a:avLst/>
          </a:prstGeom>
        </p:spPr>
        <p:txBody>
          <a:bodyPr vert="horz" wrap="square" lIns="0" tIns="10478" rIns="0" bIns="0" rtlCol="0">
            <a:spAutoFit/>
          </a:bodyPr>
          <a:lstStyle/>
          <a:p>
            <a:pPr marL="9525">
              <a:spcBef>
                <a:spcPts val="83"/>
              </a:spcBef>
            </a:pPr>
            <a:r>
              <a:rPr b="1" spc="38" dirty="0"/>
              <a:t>S</a:t>
            </a:r>
            <a:r>
              <a:rPr b="1" spc="34" dirty="0"/>
              <a:t>equenc</a:t>
            </a:r>
            <a:r>
              <a:rPr b="1" spc="15" dirty="0"/>
              <a:t>i</a:t>
            </a:r>
            <a:r>
              <a:rPr b="1" spc="34" dirty="0"/>
              <a:t>ng</a:t>
            </a:r>
          </a:p>
        </p:txBody>
      </p:sp>
      <p:sp>
        <p:nvSpPr>
          <p:cNvPr id="3" name="object 3"/>
          <p:cNvSpPr txBox="1"/>
          <p:nvPr/>
        </p:nvSpPr>
        <p:spPr>
          <a:xfrm>
            <a:off x="687704" y="1294257"/>
            <a:ext cx="3549968" cy="3173080"/>
          </a:xfrm>
          <a:prstGeom prst="rect">
            <a:avLst/>
          </a:prstGeom>
        </p:spPr>
        <p:txBody>
          <a:bodyPr vert="horz" wrap="square" lIns="0" tIns="52864" rIns="0" bIns="0" rtlCol="0">
            <a:spAutoFit/>
          </a:bodyPr>
          <a:lstStyle/>
          <a:p>
            <a:pPr marL="180975" indent="-171450">
              <a:spcBef>
                <a:spcPts val="416"/>
              </a:spcBef>
              <a:buFont typeface="Arial"/>
              <a:buChar char="•"/>
              <a:tabLst>
                <a:tab pos="180499" algn="l"/>
                <a:tab pos="180975" algn="l"/>
              </a:tabLst>
            </a:pPr>
            <a:r>
              <a:rPr sz="1650" spc="-8" dirty="0">
                <a:latin typeface="Calibri"/>
                <a:cs typeface="Calibri"/>
              </a:rPr>
              <a:t>Paired-end</a:t>
            </a:r>
            <a:r>
              <a:rPr sz="1650" spc="-23" dirty="0">
                <a:latin typeface="Calibri"/>
                <a:cs typeface="Calibri"/>
              </a:rPr>
              <a:t> </a:t>
            </a:r>
            <a:r>
              <a:rPr sz="1650" dirty="0">
                <a:latin typeface="Calibri"/>
                <a:cs typeface="Calibri"/>
              </a:rPr>
              <a:t>or</a:t>
            </a:r>
            <a:r>
              <a:rPr sz="1650" spc="-23" dirty="0">
                <a:latin typeface="Calibri"/>
                <a:cs typeface="Calibri"/>
              </a:rPr>
              <a:t> </a:t>
            </a:r>
            <a:r>
              <a:rPr sz="1650" spc="-4" dirty="0">
                <a:latin typeface="Calibri"/>
                <a:cs typeface="Calibri"/>
              </a:rPr>
              <a:t>single-end</a:t>
            </a:r>
            <a:endParaRPr sz="1650">
              <a:latin typeface="Calibri"/>
              <a:cs typeface="Calibri"/>
            </a:endParaRPr>
          </a:p>
          <a:p>
            <a:pPr marL="180975" indent="-171450">
              <a:spcBef>
                <a:spcPts val="341"/>
              </a:spcBef>
              <a:buFont typeface="Arial"/>
              <a:buChar char="•"/>
              <a:tabLst>
                <a:tab pos="180499" algn="l"/>
                <a:tab pos="180975" algn="l"/>
              </a:tabLst>
            </a:pPr>
            <a:r>
              <a:rPr sz="1650" spc="-4" dirty="0">
                <a:latin typeface="Calibri"/>
                <a:cs typeface="Calibri"/>
              </a:rPr>
              <a:t>Short</a:t>
            </a:r>
            <a:r>
              <a:rPr sz="1650" spc="-19" dirty="0">
                <a:latin typeface="Calibri"/>
                <a:cs typeface="Calibri"/>
              </a:rPr>
              <a:t> </a:t>
            </a:r>
            <a:r>
              <a:rPr sz="1650" spc="-8" dirty="0">
                <a:latin typeface="Calibri"/>
                <a:cs typeface="Calibri"/>
              </a:rPr>
              <a:t>reads</a:t>
            </a:r>
            <a:r>
              <a:rPr sz="1650" spc="-15" dirty="0">
                <a:latin typeface="Calibri"/>
                <a:cs typeface="Calibri"/>
              </a:rPr>
              <a:t> </a:t>
            </a:r>
            <a:r>
              <a:rPr sz="1650" spc="-8" dirty="0">
                <a:latin typeface="Calibri"/>
                <a:cs typeface="Calibri"/>
              </a:rPr>
              <a:t>(50nt)</a:t>
            </a:r>
            <a:endParaRPr sz="1650">
              <a:latin typeface="Calibri"/>
              <a:cs typeface="Calibri"/>
            </a:endParaRPr>
          </a:p>
          <a:p>
            <a:pPr marL="180975" indent="-171450">
              <a:spcBef>
                <a:spcPts val="341"/>
              </a:spcBef>
              <a:buFont typeface="Arial"/>
              <a:buChar char="•"/>
              <a:tabLst>
                <a:tab pos="180499" algn="l"/>
                <a:tab pos="180975" algn="l"/>
              </a:tabLst>
            </a:pPr>
            <a:r>
              <a:rPr sz="1650" spc="-4" dirty="0">
                <a:latin typeface="Calibri"/>
                <a:cs typeface="Calibri"/>
              </a:rPr>
              <a:t>Number</a:t>
            </a:r>
            <a:r>
              <a:rPr sz="1650" spc="-11" dirty="0">
                <a:latin typeface="Calibri"/>
                <a:cs typeface="Calibri"/>
              </a:rPr>
              <a:t> </a:t>
            </a:r>
            <a:r>
              <a:rPr sz="1650" dirty="0">
                <a:latin typeface="Calibri"/>
                <a:cs typeface="Calibri"/>
              </a:rPr>
              <a:t>of</a:t>
            </a:r>
            <a:r>
              <a:rPr sz="1650" spc="-4" dirty="0">
                <a:latin typeface="Calibri"/>
                <a:cs typeface="Calibri"/>
              </a:rPr>
              <a:t> </a:t>
            </a:r>
            <a:r>
              <a:rPr sz="1650" spc="-8" dirty="0">
                <a:latin typeface="Calibri"/>
                <a:cs typeface="Calibri"/>
              </a:rPr>
              <a:t>reads </a:t>
            </a:r>
            <a:r>
              <a:rPr sz="1650" spc="-4" dirty="0">
                <a:latin typeface="Calibri"/>
                <a:cs typeface="Calibri"/>
              </a:rPr>
              <a:t>needed</a:t>
            </a:r>
            <a:r>
              <a:rPr sz="1650" spc="-8" dirty="0">
                <a:latin typeface="Calibri"/>
                <a:cs typeface="Calibri"/>
              </a:rPr>
              <a:t> </a:t>
            </a:r>
            <a:r>
              <a:rPr sz="1650" spc="-4" dirty="0">
                <a:latin typeface="Calibri"/>
                <a:cs typeface="Calibri"/>
              </a:rPr>
              <a:t>depends</a:t>
            </a:r>
            <a:r>
              <a:rPr sz="1650" spc="-8" dirty="0">
                <a:latin typeface="Calibri"/>
                <a:cs typeface="Calibri"/>
              </a:rPr>
              <a:t> </a:t>
            </a:r>
            <a:r>
              <a:rPr sz="1650" spc="-4" dirty="0">
                <a:latin typeface="Calibri"/>
                <a:cs typeface="Calibri"/>
              </a:rPr>
              <a:t>on:</a:t>
            </a:r>
            <a:endParaRPr sz="1650">
              <a:latin typeface="Calibri"/>
              <a:cs typeface="Calibri"/>
            </a:endParaRPr>
          </a:p>
          <a:p>
            <a:pPr marL="523875" lvl="1" indent="-171450">
              <a:spcBef>
                <a:spcPts val="49"/>
              </a:spcBef>
              <a:buFont typeface="Arial"/>
              <a:buChar char="•"/>
              <a:tabLst>
                <a:tab pos="523399" algn="l"/>
                <a:tab pos="523875" algn="l"/>
              </a:tabLst>
            </a:pPr>
            <a:r>
              <a:rPr sz="1350" dirty="0">
                <a:latin typeface="Calibri"/>
                <a:cs typeface="Calibri"/>
              </a:rPr>
              <a:t>chipped</a:t>
            </a:r>
            <a:r>
              <a:rPr sz="1350" spc="-19" dirty="0">
                <a:latin typeface="Calibri"/>
                <a:cs typeface="Calibri"/>
              </a:rPr>
              <a:t> </a:t>
            </a:r>
            <a:r>
              <a:rPr sz="1350" spc="-8" dirty="0">
                <a:latin typeface="Calibri"/>
                <a:cs typeface="Calibri"/>
              </a:rPr>
              <a:t>protein,</a:t>
            </a:r>
            <a:endParaRPr sz="1350">
              <a:latin typeface="Calibri"/>
              <a:cs typeface="Calibri"/>
            </a:endParaRPr>
          </a:p>
          <a:p>
            <a:pPr marL="523875" lvl="1" indent="-171450">
              <a:spcBef>
                <a:spcPts val="109"/>
              </a:spcBef>
              <a:buFont typeface="Arial"/>
              <a:buChar char="•"/>
              <a:tabLst>
                <a:tab pos="523399" algn="l"/>
                <a:tab pos="523875" algn="l"/>
              </a:tabLst>
            </a:pPr>
            <a:r>
              <a:rPr sz="1350" spc="-4" dirty="0">
                <a:latin typeface="Calibri"/>
                <a:cs typeface="Calibri"/>
              </a:rPr>
              <a:t>type </a:t>
            </a:r>
            <a:r>
              <a:rPr sz="1350" dirty="0">
                <a:latin typeface="Calibri"/>
                <a:cs typeface="Calibri"/>
              </a:rPr>
              <a:t>of</a:t>
            </a:r>
            <a:r>
              <a:rPr sz="1350" spc="-4" dirty="0">
                <a:latin typeface="Calibri"/>
                <a:cs typeface="Calibri"/>
              </a:rPr>
              <a:t> </a:t>
            </a:r>
            <a:r>
              <a:rPr sz="1350" spc="-8" dirty="0">
                <a:latin typeface="Calibri"/>
                <a:cs typeface="Calibri"/>
              </a:rPr>
              <a:t>expected</a:t>
            </a:r>
            <a:r>
              <a:rPr sz="1350" spc="-4" dirty="0">
                <a:latin typeface="Calibri"/>
                <a:cs typeface="Calibri"/>
              </a:rPr>
              <a:t> profile,</a:t>
            </a:r>
            <a:endParaRPr sz="1350">
              <a:latin typeface="Calibri"/>
              <a:cs typeface="Calibri"/>
            </a:endParaRPr>
          </a:p>
          <a:p>
            <a:pPr marL="523875" lvl="1" indent="-171450">
              <a:spcBef>
                <a:spcPts val="19"/>
              </a:spcBef>
              <a:buFont typeface="Arial"/>
              <a:buChar char="•"/>
              <a:tabLst>
                <a:tab pos="523399" algn="l"/>
                <a:tab pos="523875" algn="l"/>
              </a:tabLst>
            </a:pPr>
            <a:r>
              <a:rPr sz="1350" spc="-4" dirty="0">
                <a:latin typeface="Calibri"/>
                <a:cs typeface="Calibri"/>
              </a:rPr>
              <a:t>number </a:t>
            </a:r>
            <a:r>
              <a:rPr sz="1350" dirty="0">
                <a:latin typeface="Calibri"/>
                <a:cs typeface="Calibri"/>
              </a:rPr>
              <a:t>of</a:t>
            </a:r>
            <a:r>
              <a:rPr sz="1350" spc="4" dirty="0">
                <a:latin typeface="Calibri"/>
                <a:cs typeface="Calibri"/>
              </a:rPr>
              <a:t> </a:t>
            </a:r>
            <a:r>
              <a:rPr sz="1350" spc="-8" dirty="0">
                <a:latin typeface="Calibri"/>
                <a:cs typeface="Calibri"/>
              </a:rPr>
              <a:t>expected</a:t>
            </a:r>
            <a:r>
              <a:rPr sz="1350" spc="4" dirty="0">
                <a:latin typeface="Calibri"/>
                <a:cs typeface="Calibri"/>
              </a:rPr>
              <a:t> </a:t>
            </a:r>
            <a:r>
              <a:rPr sz="1350" spc="-4" dirty="0">
                <a:latin typeface="Calibri"/>
                <a:cs typeface="Calibri"/>
              </a:rPr>
              <a:t>binding</a:t>
            </a:r>
            <a:r>
              <a:rPr sz="1350" spc="4" dirty="0">
                <a:latin typeface="Calibri"/>
                <a:cs typeface="Calibri"/>
              </a:rPr>
              <a:t> </a:t>
            </a:r>
            <a:r>
              <a:rPr sz="1350" spc="-8" dirty="0">
                <a:latin typeface="Calibri"/>
                <a:cs typeface="Calibri"/>
              </a:rPr>
              <a:t>sites,</a:t>
            </a:r>
            <a:endParaRPr sz="1350">
              <a:latin typeface="Calibri"/>
              <a:cs typeface="Calibri"/>
            </a:endParaRPr>
          </a:p>
          <a:p>
            <a:pPr marL="523875" lvl="1" indent="-171450">
              <a:spcBef>
                <a:spcPts val="34"/>
              </a:spcBef>
              <a:buFont typeface="Arial"/>
              <a:buChar char="•"/>
              <a:tabLst>
                <a:tab pos="523399" algn="l"/>
                <a:tab pos="523875" algn="l"/>
              </a:tabLst>
            </a:pPr>
            <a:r>
              <a:rPr sz="1350" spc="-11" dirty="0">
                <a:latin typeface="Calibri"/>
                <a:cs typeface="Calibri"/>
              </a:rPr>
              <a:t>size</a:t>
            </a:r>
            <a:r>
              <a:rPr sz="1350" spc="-4" dirty="0">
                <a:latin typeface="Calibri"/>
                <a:cs typeface="Calibri"/>
              </a:rPr>
              <a:t> </a:t>
            </a:r>
            <a:r>
              <a:rPr sz="1350" dirty="0">
                <a:latin typeface="Calibri"/>
                <a:cs typeface="Calibri"/>
              </a:rPr>
              <a:t>of</a:t>
            </a:r>
            <a:r>
              <a:rPr sz="1350" spc="-4" dirty="0">
                <a:latin typeface="Calibri"/>
                <a:cs typeface="Calibri"/>
              </a:rPr>
              <a:t> </a:t>
            </a:r>
            <a:r>
              <a:rPr sz="1350" dirty="0">
                <a:latin typeface="Calibri"/>
                <a:cs typeface="Calibri"/>
              </a:rPr>
              <a:t>the </a:t>
            </a:r>
            <a:r>
              <a:rPr sz="1350" spc="-4" dirty="0">
                <a:latin typeface="Calibri"/>
                <a:cs typeface="Calibri"/>
              </a:rPr>
              <a:t>genome </a:t>
            </a:r>
            <a:r>
              <a:rPr sz="1350" dirty="0">
                <a:latin typeface="Calibri"/>
                <a:cs typeface="Calibri"/>
              </a:rPr>
              <a:t>of </a:t>
            </a:r>
            <a:r>
              <a:rPr sz="1350" spc="-11" dirty="0">
                <a:latin typeface="Calibri"/>
                <a:cs typeface="Calibri"/>
              </a:rPr>
              <a:t>interest.</a:t>
            </a:r>
            <a:endParaRPr sz="1350">
              <a:latin typeface="Calibri"/>
              <a:cs typeface="Calibri"/>
            </a:endParaRPr>
          </a:p>
          <a:p>
            <a:pPr marL="9525">
              <a:spcBef>
                <a:spcPts val="330"/>
              </a:spcBef>
            </a:pPr>
            <a:r>
              <a:rPr sz="1650" spc="-4" dirty="0">
                <a:latin typeface="Calibri"/>
                <a:cs typeface="Calibri"/>
              </a:rPr>
              <a:t>Ex:</a:t>
            </a:r>
            <a:endParaRPr sz="1650">
              <a:latin typeface="Calibri"/>
              <a:cs typeface="Calibri"/>
            </a:endParaRPr>
          </a:p>
          <a:p>
            <a:pPr marL="523875" marR="71914" lvl="1" indent="-171450">
              <a:lnSpc>
                <a:spcPct val="78900"/>
              </a:lnSpc>
              <a:spcBef>
                <a:spcPts val="461"/>
              </a:spcBef>
              <a:buFont typeface="Arial"/>
              <a:buChar char="•"/>
              <a:tabLst>
                <a:tab pos="523399" algn="l"/>
                <a:tab pos="523875" algn="l"/>
              </a:tabLst>
            </a:pPr>
            <a:r>
              <a:rPr sz="1350" spc="-8" dirty="0">
                <a:latin typeface="Calibri"/>
                <a:cs typeface="Calibri"/>
              </a:rPr>
              <a:t>For</a:t>
            </a:r>
            <a:r>
              <a:rPr sz="1350" spc="-4" dirty="0">
                <a:latin typeface="Calibri"/>
                <a:cs typeface="Calibri"/>
              </a:rPr>
              <a:t> human</a:t>
            </a:r>
            <a:r>
              <a:rPr sz="1350" spc="4" dirty="0">
                <a:latin typeface="Calibri"/>
                <a:cs typeface="Calibri"/>
              </a:rPr>
              <a:t> </a:t>
            </a:r>
            <a:r>
              <a:rPr sz="1350" spc="-4" dirty="0">
                <a:latin typeface="Calibri"/>
                <a:cs typeface="Calibri"/>
              </a:rPr>
              <a:t>genomes,</a:t>
            </a:r>
            <a:r>
              <a:rPr sz="1350" spc="4" dirty="0">
                <a:latin typeface="Calibri"/>
                <a:cs typeface="Calibri"/>
              </a:rPr>
              <a:t> </a:t>
            </a:r>
            <a:r>
              <a:rPr sz="1350" dirty="0">
                <a:latin typeface="Calibri"/>
                <a:cs typeface="Calibri"/>
              </a:rPr>
              <a:t>20 </a:t>
            </a:r>
            <a:r>
              <a:rPr sz="1350" spc="-4" dirty="0">
                <a:latin typeface="Calibri"/>
                <a:cs typeface="Calibri"/>
              </a:rPr>
              <a:t>million</a:t>
            </a:r>
            <a:r>
              <a:rPr sz="1350" spc="4" dirty="0">
                <a:latin typeface="Calibri"/>
                <a:cs typeface="Calibri"/>
              </a:rPr>
              <a:t> </a:t>
            </a:r>
            <a:r>
              <a:rPr sz="1350" spc="-4" dirty="0">
                <a:latin typeface="Calibri"/>
                <a:cs typeface="Calibri"/>
              </a:rPr>
              <a:t>uniquely </a:t>
            </a:r>
            <a:r>
              <a:rPr sz="1350" dirty="0">
                <a:latin typeface="Calibri"/>
                <a:cs typeface="Calibri"/>
              </a:rPr>
              <a:t> </a:t>
            </a:r>
            <a:r>
              <a:rPr sz="1350" spc="-4" dirty="0">
                <a:latin typeface="Calibri"/>
                <a:cs typeface="Calibri"/>
              </a:rPr>
              <a:t>mapped</a:t>
            </a:r>
            <a:r>
              <a:rPr sz="1350" spc="8" dirty="0">
                <a:latin typeface="Calibri"/>
                <a:cs typeface="Calibri"/>
              </a:rPr>
              <a:t> </a:t>
            </a:r>
            <a:r>
              <a:rPr sz="1350" spc="-8" dirty="0">
                <a:latin typeface="Calibri"/>
                <a:cs typeface="Calibri"/>
              </a:rPr>
              <a:t>read</a:t>
            </a:r>
            <a:r>
              <a:rPr sz="1350" spc="11" dirty="0">
                <a:latin typeface="Calibri"/>
                <a:cs typeface="Calibri"/>
              </a:rPr>
              <a:t> </a:t>
            </a:r>
            <a:r>
              <a:rPr sz="1350" spc="-4" dirty="0">
                <a:latin typeface="Calibri"/>
                <a:cs typeface="Calibri"/>
              </a:rPr>
              <a:t>sequences</a:t>
            </a:r>
            <a:r>
              <a:rPr sz="1350" dirty="0">
                <a:latin typeface="Calibri"/>
                <a:cs typeface="Calibri"/>
              </a:rPr>
              <a:t> </a:t>
            </a:r>
            <a:r>
              <a:rPr sz="1350" spc="-8" dirty="0">
                <a:latin typeface="Calibri"/>
                <a:cs typeface="Calibri"/>
              </a:rPr>
              <a:t>are</a:t>
            </a:r>
            <a:r>
              <a:rPr sz="1350" spc="11" dirty="0">
                <a:latin typeface="Calibri"/>
                <a:cs typeface="Calibri"/>
              </a:rPr>
              <a:t> </a:t>
            </a:r>
            <a:r>
              <a:rPr sz="1350" spc="-8" dirty="0">
                <a:latin typeface="Calibri"/>
                <a:cs typeface="Calibri"/>
              </a:rPr>
              <a:t>suggested</a:t>
            </a:r>
            <a:r>
              <a:rPr sz="1350" spc="11" dirty="0">
                <a:latin typeface="Calibri"/>
                <a:cs typeface="Calibri"/>
              </a:rPr>
              <a:t> </a:t>
            </a:r>
            <a:r>
              <a:rPr sz="1350" spc="-11" dirty="0">
                <a:latin typeface="Calibri"/>
                <a:cs typeface="Calibri"/>
              </a:rPr>
              <a:t>for</a:t>
            </a:r>
            <a:endParaRPr sz="1350">
              <a:latin typeface="Calibri"/>
              <a:cs typeface="Calibri"/>
            </a:endParaRPr>
          </a:p>
          <a:p>
            <a:pPr marL="523875" marR="3810">
              <a:lnSpc>
                <a:spcPct val="77800"/>
              </a:lnSpc>
              <a:spcBef>
                <a:spcPts val="19"/>
              </a:spcBef>
            </a:pPr>
            <a:r>
              <a:rPr sz="1350" spc="-8" dirty="0">
                <a:latin typeface="Calibri"/>
                <a:cs typeface="Calibri"/>
              </a:rPr>
              <a:t>point-source</a:t>
            </a:r>
            <a:r>
              <a:rPr sz="1350" dirty="0">
                <a:latin typeface="Calibri"/>
                <a:cs typeface="Calibri"/>
              </a:rPr>
              <a:t> </a:t>
            </a:r>
            <a:r>
              <a:rPr sz="1350" spc="-4" dirty="0">
                <a:latin typeface="Calibri"/>
                <a:cs typeface="Calibri"/>
              </a:rPr>
              <a:t>peaks, </a:t>
            </a:r>
            <a:r>
              <a:rPr sz="1350" dirty="0">
                <a:latin typeface="Calibri"/>
                <a:cs typeface="Calibri"/>
              </a:rPr>
              <a:t>or</a:t>
            </a:r>
            <a:r>
              <a:rPr sz="1350" spc="-8" dirty="0">
                <a:latin typeface="Calibri"/>
                <a:cs typeface="Calibri"/>
              </a:rPr>
              <a:t> </a:t>
            </a:r>
            <a:r>
              <a:rPr sz="1350" dirty="0">
                <a:latin typeface="Calibri"/>
                <a:cs typeface="Calibri"/>
              </a:rPr>
              <a:t>40</a:t>
            </a:r>
            <a:r>
              <a:rPr sz="1350" spc="-4" dirty="0">
                <a:latin typeface="Calibri"/>
                <a:cs typeface="Calibri"/>
              </a:rPr>
              <a:t> million</a:t>
            </a:r>
            <a:r>
              <a:rPr sz="1350" dirty="0">
                <a:latin typeface="Calibri"/>
                <a:cs typeface="Calibri"/>
              </a:rPr>
              <a:t> </a:t>
            </a:r>
            <a:r>
              <a:rPr sz="1350" spc="-11" dirty="0">
                <a:latin typeface="Calibri"/>
                <a:cs typeface="Calibri"/>
              </a:rPr>
              <a:t>for</a:t>
            </a:r>
            <a:r>
              <a:rPr sz="1350" spc="-8" dirty="0">
                <a:latin typeface="Calibri"/>
                <a:cs typeface="Calibri"/>
              </a:rPr>
              <a:t> broad- </a:t>
            </a:r>
            <a:r>
              <a:rPr sz="1350" spc="-293" dirty="0">
                <a:latin typeface="Calibri"/>
                <a:cs typeface="Calibri"/>
              </a:rPr>
              <a:t> </a:t>
            </a:r>
            <a:r>
              <a:rPr sz="1350" spc="-8" dirty="0">
                <a:latin typeface="Calibri"/>
                <a:cs typeface="Calibri"/>
              </a:rPr>
              <a:t>source</a:t>
            </a:r>
            <a:r>
              <a:rPr sz="1350" dirty="0">
                <a:latin typeface="Calibri"/>
                <a:cs typeface="Calibri"/>
              </a:rPr>
              <a:t> </a:t>
            </a:r>
            <a:r>
              <a:rPr sz="1350" spc="-8" dirty="0">
                <a:latin typeface="Calibri"/>
                <a:cs typeface="Calibri"/>
              </a:rPr>
              <a:t>peaks.</a:t>
            </a:r>
            <a:endParaRPr sz="1350">
              <a:latin typeface="Calibri"/>
              <a:cs typeface="Calibri"/>
            </a:endParaRPr>
          </a:p>
          <a:p>
            <a:pPr marL="523875" lvl="1" indent="-171450">
              <a:spcBef>
                <a:spcPts val="109"/>
              </a:spcBef>
              <a:buFont typeface="Arial"/>
              <a:buChar char="•"/>
              <a:tabLst>
                <a:tab pos="523399" algn="l"/>
                <a:tab pos="523875" algn="l"/>
              </a:tabLst>
            </a:pPr>
            <a:r>
              <a:rPr sz="1350" spc="-8" dirty="0">
                <a:latin typeface="Calibri"/>
                <a:cs typeface="Calibri"/>
              </a:rPr>
              <a:t>For </a:t>
            </a:r>
            <a:r>
              <a:rPr sz="1350" dirty="0">
                <a:latin typeface="Calibri"/>
                <a:cs typeface="Calibri"/>
              </a:rPr>
              <a:t>fly</a:t>
            </a:r>
            <a:r>
              <a:rPr sz="1350" spc="-4" dirty="0">
                <a:latin typeface="Calibri"/>
                <a:cs typeface="Calibri"/>
              </a:rPr>
              <a:t> genome:</a:t>
            </a:r>
            <a:r>
              <a:rPr sz="1350" spc="4" dirty="0">
                <a:latin typeface="Calibri"/>
                <a:cs typeface="Calibri"/>
              </a:rPr>
              <a:t> </a:t>
            </a:r>
            <a:r>
              <a:rPr sz="1350" dirty="0">
                <a:latin typeface="Calibri"/>
                <a:cs typeface="Calibri"/>
              </a:rPr>
              <a:t>8 </a:t>
            </a:r>
            <a:r>
              <a:rPr sz="1350" spc="-4" dirty="0">
                <a:latin typeface="Calibri"/>
                <a:cs typeface="Calibri"/>
              </a:rPr>
              <a:t>million</a:t>
            </a:r>
            <a:r>
              <a:rPr sz="1350" spc="4" dirty="0">
                <a:latin typeface="Calibri"/>
                <a:cs typeface="Calibri"/>
              </a:rPr>
              <a:t> </a:t>
            </a:r>
            <a:r>
              <a:rPr sz="1350" spc="-8" dirty="0">
                <a:latin typeface="Calibri"/>
                <a:cs typeface="Calibri"/>
              </a:rPr>
              <a:t>reads</a:t>
            </a:r>
            <a:endParaRPr sz="1350">
              <a:latin typeface="Calibri"/>
              <a:cs typeface="Calibri"/>
            </a:endParaRPr>
          </a:p>
          <a:p>
            <a:pPr marL="523875" lvl="1" indent="-171450">
              <a:spcBef>
                <a:spcPts val="38"/>
              </a:spcBef>
              <a:buFont typeface="Arial"/>
              <a:buChar char="•"/>
              <a:tabLst>
                <a:tab pos="523399" algn="l"/>
                <a:tab pos="523875" algn="l"/>
              </a:tabLst>
            </a:pPr>
            <a:r>
              <a:rPr sz="1350" spc="-8" dirty="0">
                <a:latin typeface="Calibri"/>
                <a:cs typeface="Calibri"/>
              </a:rPr>
              <a:t>For</a:t>
            </a:r>
            <a:r>
              <a:rPr sz="1350" spc="-4" dirty="0">
                <a:latin typeface="Calibri"/>
                <a:cs typeface="Calibri"/>
              </a:rPr>
              <a:t> </a:t>
            </a:r>
            <a:r>
              <a:rPr sz="1350" spc="-8" dirty="0">
                <a:latin typeface="Calibri"/>
                <a:cs typeface="Calibri"/>
              </a:rPr>
              <a:t>worm</a:t>
            </a:r>
            <a:r>
              <a:rPr sz="1350" spc="4" dirty="0">
                <a:latin typeface="Calibri"/>
                <a:cs typeface="Calibri"/>
              </a:rPr>
              <a:t> </a:t>
            </a:r>
            <a:r>
              <a:rPr sz="1350" spc="-4" dirty="0">
                <a:latin typeface="Calibri"/>
                <a:cs typeface="Calibri"/>
              </a:rPr>
              <a:t>genome:</a:t>
            </a:r>
            <a:r>
              <a:rPr sz="1350" spc="4" dirty="0">
                <a:latin typeface="Calibri"/>
                <a:cs typeface="Calibri"/>
              </a:rPr>
              <a:t> </a:t>
            </a:r>
            <a:r>
              <a:rPr sz="1350" spc="-4" dirty="0">
                <a:latin typeface="Calibri"/>
                <a:cs typeface="Calibri"/>
              </a:rPr>
              <a:t>10</a:t>
            </a:r>
            <a:r>
              <a:rPr sz="1350" spc="4" dirty="0">
                <a:latin typeface="Calibri"/>
                <a:cs typeface="Calibri"/>
              </a:rPr>
              <a:t> </a:t>
            </a:r>
            <a:r>
              <a:rPr sz="1350" spc="-4" dirty="0">
                <a:latin typeface="Calibri"/>
                <a:cs typeface="Calibri"/>
              </a:rPr>
              <a:t>million</a:t>
            </a:r>
            <a:r>
              <a:rPr sz="1350" spc="4" dirty="0">
                <a:latin typeface="Calibri"/>
                <a:cs typeface="Calibri"/>
              </a:rPr>
              <a:t> </a:t>
            </a:r>
            <a:r>
              <a:rPr sz="1350" spc="-8" dirty="0">
                <a:latin typeface="Calibri"/>
                <a:cs typeface="Calibri"/>
              </a:rPr>
              <a:t>reads</a:t>
            </a:r>
            <a:endParaRPr sz="1350">
              <a:latin typeface="Calibri"/>
              <a:cs typeface="Calibri"/>
            </a:endParaRPr>
          </a:p>
        </p:txBody>
      </p:sp>
      <p:pic>
        <p:nvPicPr>
          <p:cNvPr id="4" name="object 4"/>
          <p:cNvPicPr/>
          <p:nvPr/>
        </p:nvPicPr>
        <p:blipFill>
          <a:blip r:embed="rId2" cstate="print"/>
          <a:stretch>
            <a:fillRect/>
          </a:stretch>
        </p:blipFill>
        <p:spPr>
          <a:xfrm>
            <a:off x="4629150" y="1561338"/>
            <a:ext cx="3886200" cy="2880359"/>
          </a:xfrm>
          <a:prstGeom prst="rect">
            <a:avLst/>
          </a:prstGeom>
        </p:spPr>
      </p:pic>
      <p:sp>
        <p:nvSpPr>
          <p:cNvPr id="5" name="object 5"/>
          <p:cNvSpPr txBox="1"/>
          <p:nvPr/>
        </p:nvSpPr>
        <p:spPr>
          <a:xfrm>
            <a:off x="4776020" y="4441317"/>
            <a:ext cx="510540" cy="148117"/>
          </a:xfrm>
          <a:prstGeom prst="rect">
            <a:avLst/>
          </a:prstGeom>
        </p:spPr>
        <p:txBody>
          <a:bodyPr vert="horz" wrap="square" lIns="0" tIns="9525" rIns="0" bIns="0" rtlCol="0">
            <a:spAutoFit/>
          </a:bodyPr>
          <a:lstStyle/>
          <a:p>
            <a:pPr marL="9525">
              <a:spcBef>
                <a:spcPts val="75"/>
              </a:spcBef>
            </a:pPr>
            <a:r>
              <a:rPr sz="900" spc="-8" dirty="0">
                <a:latin typeface="Calibri"/>
                <a:cs typeface="Calibri"/>
              </a:rPr>
              <a:t>Park,</a:t>
            </a:r>
            <a:r>
              <a:rPr sz="900" spc="-45" dirty="0">
                <a:latin typeface="Calibri"/>
                <a:cs typeface="Calibri"/>
              </a:rPr>
              <a:t> </a:t>
            </a:r>
            <a:r>
              <a:rPr sz="900" dirty="0">
                <a:latin typeface="Calibri"/>
                <a:cs typeface="Calibri"/>
              </a:rPr>
              <a:t>2009</a:t>
            </a:r>
            <a:endParaRPr sz="900">
              <a:latin typeface="Calibri"/>
              <a:cs typeface="Calibri"/>
            </a:endParaRPr>
          </a:p>
        </p:txBody>
      </p:sp>
      <p:sp>
        <p:nvSpPr>
          <p:cNvPr id="6" name="object 6"/>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a:spcBef>
                <a:spcPts val="30"/>
              </a:spcBef>
            </a:pPr>
            <a:fld id="{81D60167-4931-47E6-BA6A-407CBD079E47}" type="slidenum">
              <a:rPr dirty="0"/>
              <a:pPr marL="28575">
                <a:spcBef>
                  <a:spcPts val="30"/>
                </a:spcBef>
              </a:pPr>
              <a:t>14</a:t>
            </a:fld>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8563A-D2E5-F545-9921-D1961F3FD3C8}"/>
              </a:ext>
            </a:extLst>
          </p:cNvPr>
          <p:cNvSpPr>
            <a:spLocks noGrp="1"/>
          </p:cNvSpPr>
          <p:nvPr>
            <p:ph type="title"/>
          </p:nvPr>
        </p:nvSpPr>
        <p:spPr/>
        <p:txBody>
          <a:bodyPr/>
          <a:lstStyle/>
          <a:p>
            <a:r>
              <a:rPr lang="en-US" b="1" dirty="0">
                <a:solidFill>
                  <a:schemeClr val="accent2"/>
                </a:solidFill>
              </a:rPr>
              <a:t>ATAC-seq</a:t>
            </a:r>
          </a:p>
        </p:txBody>
      </p:sp>
      <p:sp>
        <p:nvSpPr>
          <p:cNvPr id="4" name="Signalisation droite 3">
            <a:extLst>
              <a:ext uri="{FF2B5EF4-FFF2-40B4-BE49-F238E27FC236}">
                <a16:creationId xmlns:a16="http://schemas.microsoft.com/office/drawing/2014/main" id="{186F2216-6B7E-0949-9622-D43EA187B7CE}"/>
              </a:ext>
            </a:extLst>
          </p:cNvPr>
          <p:cNvSpPr/>
          <p:nvPr/>
        </p:nvSpPr>
        <p:spPr>
          <a:xfrm>
            <a:off x="1242060" y="1527810"/>
            <a:ext cx="1965960" cy="1143000"/>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Chevron 4">
            <a:extLst>
              <a:ext uri="{FF2B5EF4-FFF2-40B4-BE49-F238E27FC236}">
                <a16:creationId xmlns:a16="http://schemas.microsoft.com/office/drawing/2014/main" id="{A7071B78-668C-2149-9521-5683F0DCAEF6}"/>
              </a:ext>
            </a:extLst>
          </p:cNvPr>
          <p:cNvSpPr/>
          <p:nvPr/>
        </p:nvSpPr>
        <p:spPr>
          <a:xfrm>
            <a:off x="3025140" y="1527810"/>
            <a:ext cx="2537460" cy="1143000"/>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6" name="Chevron 5">
            <a:extLst>
              <a:ext uri="{FF2B5EF4-FFF2-40B4-BE49-F238E27FC236}">
                <a16:creationId xmlns:a16="http://schemas.microsoft.com/office/drawing/2014/main" id="{BC5C8D8D-227B-7945-B6BA-4E7DCA6EE2C1}"/>
              </a:ext>
            </a:extLst>
          </p:cNvPr>
          <p:cNvSpPr/>
          <p:nvPr/>
        </p:nvSpPr>
        <p:spPr>
          <a:xfrm>
            <a:off x="5353052"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7" name="ZoneTexte 6">
            <a:extLst>
              <a:ext uri="{FF2B5EF4-FFF2-40B4-BE49-F238E27FC236}">
                <a16:creationId xmlns:a16="http://schemas.microsoft.com/office/drawing/2014/main" id="{0AF009CD-88F0-E147-AFA1-0761389827CD}"/>
              </a:ext>
            </a:extLst>
          </p:cNvPr>
          <p:cNvSpPr txBox="1"/>
          <p:nvPr/>
        </p:nvSpPr>
        <p:spPr>
          <a:xfrm>
            <a:off x="1261388" y="1937727"/>
            <a:ext cx="1809150"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Sample processing</a:t>
            </a:r>
          </a:p>
        </p:txBody>
      </p:sp>
      <p:sp>
        <p:nvSpPr>
          <p:cNvPr id="8" name="ZoneTexte 7">
            <a:extLst>
              <a:ext uri="{FF2B5EF4-FFF2-40B4-BE49-F238E27FC236}">
                <a16:creationId xmlns:a16="http://schemas.microsoft.com/office/drawing/2014/main" id="{32B245DF-844D-4542-A64A-09F3C460F717}"/>
              </a:ext>
            </a:extLst>
          </p:cNvPr>
          <p:cNvSpPr txBox="1"/>
          <p:nvPr/>
        </p:nvSpPr>
        <p:spPr>
          <a:xfrm>
            <a:off x="3818702" y="1937727"/>
            <a:ext cx="990592"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ATAC-seq</a:t>
            </a:r>
          </a:p>
        </p:txBody>
      </p:sp>
      <p:sp>
        <p:nvSpPr>
          <p:cNvPr id="12" name="ZoneTexte 11">
            <a:extLst>
              <a:ext uri="{FF2B5EF4-FFF2-40B4-BE49-F238E27FC236}">
                <a16:creationId xmlns:a16="http://schemas.microsoft.com/office/drawing/2014/main" id="{0CB4E62D-AFDF-3C4D-9D0E-AC61D8D761D0}"/>
              </a:ext>
            </a:extLst>
          </p:cNvPr>
          <p:cNvSpPr txBox="1"/>
          <p:nvPr/>
        </p:nvSpPr>
        <p:spPr>
          <a:xfrm>
            <a:off x="6081115" y="1937727"/>
            <a:ext cx="1338251"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Data analysis</a:t>
            </a:r>
          </a:p>
        </p:txBody>
      </p:sp>
      <p:pic>
        <p:nvPicPr>
          <p:cNvPr id="13" name="Picture 4">
            <a:extLst>
              <a:ext uri="{FF2B5EF4-FFF2-40B4-BE49-F238E27FC236}">
                <a16:creationId xmlns:a16="http://schemas.microsoft.com/office/drawing/2014/main" id="{6B914E16-748E-BB40-A6F6-F3175590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941" y="2804399"/>
            <a:ext cx="2286000" cy="124658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49ED748-2E4A-F14F-9C95-C31B2688F13D}"/>
              </a:ext>
            </a:extLst>
          </p:cNvPr>
          <p:cNvPicPr>
            <a:picLocks noChangeAspect="1"/>
          </p:cNvPicPr>
          <p:nvPr/>
        </p:nvPicPr>
        <p:blipFill>
          <a:blip r:embed="rId3"/>
          <a:stretch>
            <a:fillRect/>
          </a:stretch>
        </p:blipFill>
        <p:spPr>
          <a:xfrm>
            <a:off x="1275412" y="3011329"/>
            <a:ext cx="1305191" cy="832724"/>
          </a:xfrm>
          <a:prstGeom prst="rect">
            <a:avLst/>
          </a:prstGeom>
        </p:spPr>
      </p:pic>
      <p:pic>
        <p:nvPicPr>
          <p:cNvPr id="7170" name="Picture 2" descr="Fig. 2">
            <a:extLst>
              <a:ext uri="{FF2B5EF4-FFF2-40B4-BE49-F238E27FC236}">
                <a16:creationId xmlns:a16="http://schemas.microsoft.com/office/drawing/2014/main" id="{1D19863A-92C4-814D-B198-55FC6627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52" y="2804398"/>
            <a:ext cx="2286000" cy="1494254"/>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16E5A43B-3A14-6749-8D94-786D5383BE7A}"/>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140</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2689096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9867D-B3D1-C34C-B228-BBA44A513BE4}"/>
              </a:ext>
            </a:extLst>
          </p:cNvPr>
          <p:cNvSpPr>
            <a:spLocks noGrp="1"/>
          </p:cNvSpPr>
          <p:nvPr>
            <p:ph type="title"/>
          </p:nvPr>
        </p:nvSpPr>
        <p:spPr/>
        <p:txBody>
          <a:bodyPr/>
          <a:lstStyle/>
          <a:p>
            <a:r>
              <a:rPr lang="en-US" b="1" dirty="0">
                <a:solidFill>
                  <a:schemeClr val="accent2"/>
                </a:solidFill>
              </a:rPr>
              <a:t>ATAC</a:t>
            </a:r>
            <a:r>
              <a:rPr lang="en-US" b="1" dirty="0"/>
              <a:t>-seq</a:t>
            </a:r>
          </a:p>
        </p:txBody>
      </p:sp>
      <p:sp>
        <p:nvSpPr>
          <p:cNvPr id="3" name="Espace réservé du contenu 2">
            <a:extLst>
              <a:ext uri="{FF2B5EF4-FFF2-40B4-BE49-F238E27FC236}">
                <a16:creationId xmlns:a16="http://schemas.microsoft.com/office/drawing/2014/main" id="{6928E780-E11B-B64E-98A8-E2B0C578E1F0}"/>
              </a:ext>
            </a:extLst>
          </p:cNvPr>
          <p:cNvSpPr>
            <a:spLocks noGrp="1"/>
          </p:cNvSpPr>
          <p:nvPr>
            <p:ph idx="1"/>
          </p:nvPr>
        </p:nvSpPr>
        <p:spPr>
          <a:xfrm>
            <a:off x="628650" y="1369219"/>
            <a:ext cx="3943350" cy="3263504"/>
          </a:xfrm>
        </p:spPr>
        <p:txBody>
          <a:bodyPr>
            <a:normAutofit fontScale="77500" lnSpcReduction="20000"/>
          </a:bodyPr>
          <a:lstStyle/>
          <a:p>
            <a:r>
              <a:rPr lang="en-US" dirty="0"/>
              <a:t>ATAC-seq protocol utilizes a hyperactive Tn5 transposase to insert sequencing adapters into open chromatin regions</a:t>
            </a:r>
          </a:p>
          <a:p>
            <a:r>
              <a:rPr lang="fr-FR" dirty="0"/>
              <a:t>In a </a:t>
            </a:r>
            <a:r>
              <a:rPr lang="fr-FR" dirty="0" err="1"/>
              <a:t>process</a:t>
            </a:r>
            <a:r>
              <a:rPr lang="fr-FR" dirty="0"/>
              <a:t> </a:t>
            </a:r>
            <a:r>
              <a:rPr lang="fr-FR" dirty="0" err="1"/>
              <a:t>called</a:t>
            </a:r>
            <a:r>
              <a:rPr lang="fr-FR" dirty="0"/>
              <a:t> "</a:t>
            </a:r>
            <a:r>
              <a:rPr lang="fr-FR" dirty="0" err="1"/>
              <a:t>tagmentation</a:t>
            </a:r>
            <a:r>
              <a:rPr lang="fr-FR" dirty="0"/>
              <a:t>", Tn5 </a:t>
            </a:r>
            <a:r>
              <a:rPr lang="fr-FR" dirty="0" err="1"/>
              <a:t>transposase</a:t>
            </a:r>
            <a:r>
              <a:rPr lang="fr-FR" dirty="0"/>
              <a:t> </a:t>
            </a:r>
            <a:r>
              <a:rPr lang="fr-FR" dirty="0" err="1"/>
              <a:t>cleaves</a:t>
            </a:r>
            <a:r>
              <a:rPr lang="fr-FR" dirty="0"/>
              <a:t> and tags double-</a:t>
            </a:r>
            <a:r>
              <a:rPr lang="fr-FR" dirty="0" err="1"/>
              <a:t>stranded</a:t>
            </a:r>
            <a:r>
              <a:rPr lang="fr-FR" dirty="0"/>
              <a:t> DNA </a:t>
            </a:r>
            <a:r>
              <a:rPr lang="fr-FR" dirty="0" err="1"/>
              <a:t>with</a:t>
            </a:r>
            <a:r>
              <a:rPr lang="fr-FR" dirty="0"/>
              <a:t> </a:t>
            </a:r>
            <a:r>
              <a:rPr lang="fr-FR" dirty="0" err="1"/>
              <a:t>sequencing</a:t>
            </a:r>
            <a:r>
              <a:rPr lang="fr-FR" dirty="0"/>
              <a:t> </a:t>
            </a:r>
            <a:r>
              <a:rPr lang="fr-FR" dirty="0" err="1"/>
              <a:t>adaptors</a:t>
            </a:r>
            <a:endParaRPr lang="en-US" dirty="0"/>
          </a:p>
          <a:p>
            <a:r>
              <a:rPr lang="en-US" dirty="0"/>
              <a:t>No additional library prep is needed</a:t>
            </a:r>
          </a:p>
          <a:p>
            <a:r>
              <a:rPr lang="en-US" dirty="0"/>
              <a:t>Expected results are enrichments of sequenced reads in open chromatin regions as closed chromatin regions, DNA regions bound by TFs or wrapped around nucleosomes should be protected from Tn5 cleavage activity.</a:t>
            </a:r>
          </a:p>
        </p:txBody>
      </p:sp>
      <p:pic>
        <p:nvPicPr>
          <p:cNvPr id="4" name="Espace réservé du contenu 12">
            <a:extLst>
              <a:ext uri="{FF2B5EF4-FFF2-40B4-BE49-F238E27FC236}">
                <a16:creationId xmlns:a16="http://schemas.microsoft.com/office/drawing/2014/main" id="{D3795E30-6A11-7144-BB0E-BE3D40FF71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9152" y="412195"/>
            <a:ext cx="4250446" cy="4457462"/>
          </a:xfrm>
          <a:prstGeom prst="rect">
            <a:avLst/>
          </a:prstGeom>
        </p:spPr>
      </p:pic>
      <p:sp>
        <p:nvSpPr>
          <p:cNvPr id="5" name="Espace réservé du numéro de diapositive 4">
            <a:extLst>
              <a:ext uri="{FF2B5EF4-FFF2-40B4-BE49-F238E27FC236}">
                <a16:creationId xmlns:a16="http://schemas.microsoft.com/office/drawing/2014/main" id="{0F27535B-D0AA-5A41-BDE2-942F5000AD8E}"/>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141</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1168560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82F6B6-03AB-CB4F-915C-37B8BE0A03CA}"/>
              </a:ext>
            </a:extLst>
          </p:cNvPr>
          <p:cNvSpPr>
            <a:spLocks noGrp="1"/>
          </p:cNvSpPr>
          <p:nvPr>
            <p:ph type="title"/>
          </p:nvPr>
        </p:nvSpPr>
        <p:spPr/>
        <p:txBody>
          <a:bodyPr/>
          <a:lstStyle/>
          <a:p>
            <a:r>
              <a:rPr lang="en-US" b="1" dirty="0"/>
              <a:t>ATAC-</a:t>
            </a:r>
            <a:r>
              <a:rPr lang="en-US" b="1" dirty="0">
                <a:solidFill>
                  <a:schemeClr val="accent2"/>
                </a:solidFill>
              </a:rPr>
              <a:t>seq</a:t>
            </a:r>
            <a:endParaRPr lang="en-US" dirty="0"/>
          </a:p>
        </p:txBody>
      </p:sp>
      <p:sp>
        <p:nvSpPr>
          <p:cNvPr id="5" name="Espace réservé du contenu 4">
            <a:extLst>
              <a:ext uri="{FF2B5EF4-FFF2-40B4-BE49-F238E27FC236}">
                <a16:creationId xmlns:a16="http://schemas.microsoft.com/office/drawing/2014/main" id="{E20723BA-2496-464E-8EE8-A699BEB2C447}"/>
              </a:ext>
            </a:extLst>
          </p:cNvPr>
          <p:cNvSpPr>
            <a:spLocks noGrp="1"/>
          </p:cNvSpPr>
          <p:nvPr>
            <p:ph sz="half" idx="1"/>
          </p:nvPr>
        </p:nvSpPr>
        <p:spPr/>
        <p:txBody>
          <a:bodyPr/>
          <a:lstStyle/>
          <a:p>
            <a:r>
              <a:rPr lang="en-US" b="1" dirty="0"/>
              <a:t>Paired-end sequencing </a:t>
            </a:r>
            <a:r>
              <a:rPr lang="en-US" dirty="0"/>
              <a:t>so that by looking at the distance between the two reads of a pair, we know in which the chromatin environment (Nucleosome Free Region (NFR), around a mono, di,-nucleosome, around a TF) of the DNA fragment.</a:t>
            </a:r>
            <a:endParaRPr lang="en-US" b="1" dirty="0"/>
          </a:p>
        </p:txBody>
      </p:sp>
      <p:pic>
        <p:nvPicPr>
          <p:cNvPr id="7" name="Espace réservé du contenu 6">
            <a:extLst>
              <a:ext uri="{FF2B5EF4-FFF2-40B4-BE49-F238E27FC236}">
                <a16:creationId xmlns:a16="http://schemas.microsoft.com/office/drawing/2014/main" id="{56963EEB-42DE-494D-A129-4ECC284C968F}"/>
              </a:ext>
            </a:extLst>
          </p:cNvPr>
          <p:cNvPicPr>
            <a:picLocks noGrp="1" noChangeAspect="1"/>
          </p:cNvPicPr>
          <p:nvPr>
            <p:ph sz="half" idx="2"/>
          </p:nvPr>
        </p:nvPicPr>
        <p:blipFill>
          <a:blip r:embed="rId2"/>
          <a:stretch>
            <a:fillRect/>
          </a:stretch>
        </p:blipFill>
        <p:spPr>
          <a:xfrm>
            <a:off x="4395382" y="1154151"/>
            <a:ext cx="4638096" cy="1417599"/>
          </a:xfrm>
          <a:prstGeom prst="rect">
            <a:avLst/>
          </a:prstGeom>
        </p:spPr>
      </p:pic>
      <p:pic>
        <p:nvPicPr>
          <p:cNvPr id="8" name="Image 7">
            <a:extLst>
              <a:ext uri="{FF2B5EF4-FFF2-40B4-BE49-F238E27FC236}">
                <a16:creationId xmlns:a16="http://schemas.microsoft.com/office/drawing/2014/main" id="{F4879CCA-AD3F-3347-9EE2-E2895EBD2AF5}"/>
              </a:ext>
            </a:extLst>
          </p:cNvPr>
          <p:cNvPicPr>
            <a:picLocks noChangeAspect="1"/>
          </p:cNvPicPr>
          <p:nvPr/>
        </p:nvPicPr>
        <p:blipFill>
          <a:blip r:embed="rId3"/>
          <a:stretch>
            <a:fillRect/>
          </a:stretch>
        </p:blipFill>
        <p:spPr>
          <a:xfrm>
            <a:off x="4771330" y="3062220"/>
            <a:ext cx="3886199" cy="1660721"/>
          </a:xfrm>
          <a:prstGeom prst="rect">
            <a:avLst/>
          </a:prstGeom>
        </p:spPr>
      </p:pic>
      <p:sp>
        <p:nvSpPr>
          <p:cNvPr id="9" name="Rectangle : coins arrondis 8">
            <a:extLst>
              <a:ext uri="{FF2B5EF4-FFF2-40B4-BE49-F238E27FC236}">
                <a16:creationId xmlns:a16="http://schemas.microsoft.com/office/drawing/2014/main" id="{727243C7-0144-734D-AFD2-8647C479F878}"/>
              </a:ext>
            </a:extLst>
          </p:cNvPr>
          <p:cNvSpPr/>
          <p:nvPr/>
        </p:nvSpPr>
        <p:spPr>
          <a:xfrm>
            <a:off x="4771330" y="4632723"/>
            <a:ext cx="163085" cy="20969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ZoneTexte 9">
            <a:extLst>
              <a:ext uri="{FF2B5EF4-FFF2-40B4-BE49-F238E27FC236}">
                <a16:creationId xmlns:a16="http://schemas.microsoft.com/office/drawing/2014/main" id="{77C6BD52-58E0-8145-A398-A54125261F69}"/>
              </a:ext>
            </a:extLst>
          </p:cNvPr>
          <p:cNvSpPr txBox="1"/>
          <p:nvPr/>
        </p:nvSpPr>
        <p:spPr>
          <a:xfrm>
            <a:off x="7476340" y="4842417"/>
            <a:ext cx="1226618" cy="230832"/>
          </a:xfrm>
          <a:prstGeom prst="rect">
            <a:avLst/>
          </a:prstGeom>
          <a:noFill/>
        </p:spPr>
        <p:txBody>
          <a:bodyPr wrap="none" rtlCol="0">
            <a:spAutoFit/>
          </a:bodyPr>
          <a:lstStyle/>
          <a:p>
            <a:pPr defTabSz="685800">
              <a:buClrTx/>
            </a:pPr>
            <a:r>
              <a:rPr lang="en-US" sz="900" kern="1200" dirty="0" err="1">
                <a:solidFill>
                  <a:prstClr val="black"/>
                </a:solidFill>
                <a:latin typeface="Calibri" panose="020F0502020204030204"/>
                <a:ea typeface="+mn-ea"/>
                <a:cs typeface="+mn-cs"/>
              </a:rPr>
              <a:t>Buenrostro</a:t>
            </a:r>
            <a:r>
              <a:rPr lang="en-US" sz="900" kern="1200" dirty="0">
                <a:solidFill>
                  <a:prstClr val="black"/>
                </a:solidFill>
                <a:latin typeface="Calibri" panose="020F0502020204030204"/>
                <a:ea typeface="+mn-ea"/>
                <a:cs typeface="+mn-cs"/>
              </a:rPr>
              <a:t> et al, 2023</a:t>
            </a:r>
          </a:p>
        </p:txBody>
      </p:sp>
      <p:sp>
        <p:nvSpPr>
          <p:cNvPr id="11" name="ZoneTexte 10">
            <a:extLst>
              <a:ext uri="{FF2B5EF4-FFF2-40B4-BE49-F238E27FC236}">
                <a16:creationId xmlns:a16="http://schemas.microsoft.com/office/drawing/2014/main" id="{5E850DC4-BAD9-0940-BF88-48E228254A12}"/>
              </a:ext>
            </a:extLst>
          </p:cNvPr>
          <p:cNvSpPr txBox="1"/>
          <p:nvPr/>
        </p:nvSpPr>
        <p:spPr>
          <a:xfrm>
            <a:off x="7476341" y="2609235"/>
            <a:ext cx="909223" cy="230832"/>
          </a:xfrm>
          <a:prstGeom prst="rect">
            <a:avLst/>
          </a:prstGeom>
          <a:noFill/>
        </p:spPr>
        <p:txBody>
          <a:bodyPr wrap="none" rtlCol="0">
            <a:spAutoFit/>
          </a:bodyPr>
          <a:lstStyle/>
          <a:p>
            <a:pPr defTabSz="685800">
              <a:buClrTx/>
            </a:pPr>
            <a:r>
              <a:rPr lang="en-US" sz="900" kern="1200" dirty="0">
                <a:solidFill>
                  <a:prstClr val="black"/>
                </a:solidFill>
                <a:latin typeface="Calibri" panose="020F0502020204030204"/>
                <a:ea typeface="+mn-ea"/>
                <a:cs typeface="+mn-cs"/>
              </a:rPr>
              <a:t>Yan et </a:t>
            </a:r>
            <a:r>
              <a:rPr lang="en-US" sz="900" kern="1200" dirty="0" err="1">
                <a:solidFill>
                  <a:prstClr val="black"/>
                </a:solidFill>
                <a:latin typeface="Calibri" panose="020F0502020204030204"/>
                <a:ea typeface="+mn-ea"/>
                <a:cs typeface="+mn-cs"/>
              </a:rPr>
              <a:t>tal</a:t>
            </a:r>
            <a:r>
              <a:rPr lang="en-US" sz="900" kern="1200" dirty="0">
                <a:solidFill>
                  <a:prstClr val="black"/>
                </a:solidFill>
                <a:latin typeface="Calibri" panose="020F0502020204030204"/>
                <a:ea typeface="+mn-ea"/>
                <a:cs typeface="+mn-cs"/>
              </a:rPr>
              <a:t>, 2020</a:t>
            </a:r>
          </a:p>
        </p:txBody>
      </p:sp>
      <p:sp>
        <p:nvSpPr>
          <p:cNvPr id="12" name="Espace réservé du numéro de diapositive 11">
            <a:extLst>
              <a:ext uri="{FF2B5EF4-FFF2-40B4-BE49-F238E27FC236}">
                <a16:creationId xmlns:a16="http://schemas.microsoft.com/office/drawing/2014/main" id="{81E2504F-D3DC-614A-8BBF-6F4EBA933F9A}"/>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142</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761825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8563A-D2E5-F545-9921-D1961F3FD3C8}"/>
              </a:ext>
            </a:extLst>
          </p:cNvPr>
          <p:cNvSpPr>
            <a:spLocks noGrp="1"/>
          </p:cNvSpPr>
          <p:nvPr>
            <p:ph type="title"/>
          </p:nvPr>
        </p:nvSpPr>
        <p:spPr/>
        <p:txBody>
          <a:bodyPr/>
          <a:lstStyle/>
          <a:p>
            <a:r>
              <a:rPr lang="en-US" b="1" dirty="0">
                <a:solidFill>
                  <a:schemeClr val="accent2"/>
                </a:solidFill>
              </a:rPr>
              <a:t>Analysis</a:t>
            </a:r>
            <a:r>
              <a:rPr lang="en-US" b="1" dirty="0"/>
              <a:t> of ATAC-seq data</a:t>
            </a:r>
            <a:endParaRPr lang="en-US" b="1" dirty="0">
              <a:solidFill>
                <a:schemeClr val="accent2"/>
              </a:solidFill>
            </a:endParaRPr>
          </a:p>
        </p:txBody>
      </p:sp>
      <p:sp>
        <p:nvSpPr>
          <p:cNvPr id="4" name="Signalisation droite 3">
            <a:extLst>
              <a:ext uri="{FF2B5EF4-FFF2-40B4-BE49-F238E27FC236}">
                <a16:creationId xmlns:a16="http://schemas.microsoft.com/office/drawing/2014/main" id="{186F2216-6B7E-0949-9622-D43EA187B7CE}"/>
              </a:ext>
            </a:extLst>
          </p:cNvPr>
          <p:cNvSpPr/>
          <p:nvPr/>
        </p:nvSpPr>
        <p:spPr>
          <a:xfrm>
            <a:off x="1242060" y="1527810"/>
            <a:ext cx="1965960" cy="1143000"/>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Chevron 4">
            <a:extLst>
              <a:ext uri="{FF2B5EF4-FFF2-40B4-BE49-F238E27FC236}">
                <a16:creationId xmlns:a16="http://schemas.microsoft.com/office/drawing/2014/main" id="{A7071B78-668C-2149-9521-5683F0DCAEF6}"/>
              </a:ext>
            </a:extLst>
          </p:cNvPr>
          <p:cNvSpPr/>
          <p:nvPr/>
        </p:nvSpPr>
        <p:spPr>
          <a:xfrm>
            <a:off x="3025140" y="1527810"/>
            <a:ext cx="2537460" cy="1143000"/>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6" name="Chevron 5">
            <a:extLst>
              <a:ext uri="{FF2B5EF4-FFF2-40B4-BE49-F238E27FC236}">
                <a16:creationId xmlns:a16="http://schemas.microsoft.com/office/drawing/2014/main" id="{BC5C8D8D-227B-7945-B6BA-4E7DCA6EE2C1}"/>
              </a:ext>
            </a:extLst>
          </p:cNvPr>
          <p:cNvSpPr/>
          <p:nvPr/>
        </p:nvSpPr>
        <p:spPr>
          <a:xfrm>
            <a:off x="5353052" y="1527810"/>
            <a:ext cx="2537460" cy="1143000"/>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7" name="ZoneTexte 6">
            <a:extLst>
              <a:ext uri="{FF2B5EF4-FFF2-40B4-BE49-F238E27FC236}">
                <a16:creationId xmlns:a16="http://schemas.microsoft.com/office/drawing/2014/main" id="{0AF009CD-88F0-E147-AFA1-0761389827CD}"/>
              </a:ext>
            </a:extLst>
          </p:cNvPr>
          <p:cNvSpPr txBox="1"/>
          <p:nvPr/>
        </p:nvSpPr>
        <p:spPr>
          <a:xfrm>
            <a:off x="1261388" y="1937727"/>
            <a:ext cx="1809150"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Sample processing</a:t>
            </a:r>
          </a:p>
        </p:txBody>
      </p:sp>
      <p:sp>
        <p:nvSpPr>
          <p:cNvPr id="8" name="ZoneTexte 7">
            <a:extLst>
              <a:ext uri="{FF2B5EF4-FFF2-40B4-BE49-F238E27FC236}">
                <a16:creationId xmlns:a16="http://schemas.microsoft.com/office/drawing/2014/main" id="{32B245DF-844D-4542-A64A-09F3C460F717}"/>
              </a:ext>
            </a:extLst>
          </p:cNvPr>
          <p:cNvSpPr txBox="1"/>
          <p:nvPr/>
        </p:nvSpPr>
        <p:spPr>
          <a:xfrm>
            <a:off x="3818702" y="1937727"/>
            <a:ext cx="990592"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ATAC-seq</a:t>
            </a:r>
          </a:p>
        </p:txBody>
      </p:sp>
      <p:sp>
        <p:nvSpPr>
          <p:cNvPr id="12" name="ZoneTexte 11">
            <a:extLst>
              <a:ext uri="{FF2B5EF4-FFF2-40B4-BE49-F238E27FC236}">
                <a16:creationId xmlns:a16="http://schemas.microsoft.com/office/drawing/2014/main" id="{0CB4E62D-AFDF-3C4D-9D0E-AC61D8D761D0}"/>
              </a:ext>
            </a:extLst>
          </p:cNvPr>
          <p:cNvSpPr txBox="1"/>
          <p:nvPr/>
        </p:nvSpPr>
        <p:spPr>
          <a:xfrm>
            <a:off x="6081115" y="1937727"/>
            <a:ext cx="1338251" cy="346249"/>
          </a:xfrm>
          <a:prstGeom prst="rect">
            <a:avLst/>
          </a:prstGeom>
          <a:noFill/>
        </p:spPr>
        <p:txBody>
          <a:bodyPr wrap="none" rtlCol="0">
            <a:spAutoFit/>
          </a:bodyPr>
          <a:lstStyle/>
          <a:p>
            <a:pPr defTabSz="685800">
              <a:buClrTx/>
            </a:pPr>
            <a:r>
              <a:rPr lang="en-US" sz="1650" b="1" kern="1200" dirty="0">
                <a:solidFill>
                  <a:prstClr val="black"/>
                </a:solidFill>
                <a:latin typeface="Calibri" panose="020F0502020204030204"/>
                <a:ea typeface="+mn-ea"/>
                <a:cs typeface="+mn-cs"/>
              </a:rPr>
              <a:t>Data analysis</a:t>
            </a:r>
          </a:p>
        </p:txBody>
      </p:sp>
      <p:pic>
        <p:nvPicPr>
          <p:cNvPr id="13" name="Picture 4">
            <a:extLst>
              <a:ext uri="{FF2B5EF4-FFF2-40B4-BE49-F238E27FC236}">
                <a16:creationId xmlns:a16="http://schemas.microsoft.com/office/drawing/2014/main" id="{6B914E16-748E-BB40-A6F6-F3175590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941" y="2804399"/>
            <a:ext cx="2286000" cy="124658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49ED748-2E4A-F14F-9C95-C31B2688F13D}"/>
              </a:ext>
            </a:extLst>
          </p:cNvPr>
          <p:cNvPicPr>
            <a:picLocks noChangeAspect="1"/>
          </p:cNvPicPr>
          <p:nvPr/>
        </p:nvPicPr>
        <p:blipFill>
          <a:blip r:embed="rId3"/>
          <a:stretch>
            <a:fillRect/>
          </a:stretch>
        </p:blipFill>
        <p:spPr>
          <a:xfrm>
            <a:off x="1275412" y="3011329"/>
            <a:ext cx="1305191" cy="832724"/>
          </a:xfrm>
          <a:prstGeom prst="rect">
            <a:avLst/>
          </a:prstGeom>
        </p:spPr>
      </p:pic>
      <p:pic>
        <p:nvPicPr>
          <p:cNvPr id="7170" name="Picture 2" descr="Fig. 2">
            <a:extLst>
              <a:ext uri="{FF2B5EF4-FFF2-40B4-BE49-F238E27FC236}">
                <a16:creationId xmlns:a16="http://schemas.microsoft.com/office/drawing/2014/main" id="{1D19863A-92C4-814D-B198-55FC6627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052" y="2804398"/>
            <a:ext cx="2286000" cy="1494254"/>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1710DF06-3AE6-0E4C-88FA-BB66A1EB73D1}"/>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143</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318044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33C08-18FF-0344-8691-E682631F9CA6}"/>
              </a:ext>
            </a:extLst>
          </p:cNvPr>
          <p:cNvSpPr>
            <a:spLocks noGrp="1"/>
          </p:cNvSpPr>
          <p:nvPr>
            <p:ph type="title"/>
          </p:nvPr>
        </p:nvSpPr>
        <p:spPr/>
        <p:txBody>
          <a:bodyPr/>
          <a:lstStyle/>
          <a:p>
            <a:r>
              <a:rPr lang="en-US" b="1" dirty="0">
                <a:solidFill>
                  <a:schemeClr val="accent2"/>
                </a:solidFill>
              </a:rPr>
              <a:t>Analysis</a:t>
            </a:r>
            <a:r>
              <a:rPr lang="en-US" b="1" dirty="0"/>
              <a:t> of ATAC-seq data</a:t>
            </a:r>
          </a:p>
        </p:txBody>
      </p:sp>
      <p:sp>
        <p:nvSpPr>
          <p:cNvPr id="23" name="Espace réservé du contenu 22">
            <a:extLst>
              <a:ext uri="{FF2B5EF4-FFF2-40B4-BE49-F238E27FC236}">
                <a16:creationId xmlns:a16="http://schemas.microsoft.com/office/drawing/2014/main" id="{B1B16258-2698-324E-8518-460DAD1EB8D4}"/>
              </a:ext>
            </a:extLst>
          </p:cNvPr>
          <p:cNvSpPr>
            <a:spLocks noGrp="1"/>
          </p:cNvSpPr>
          <p:nvPr>
            <p:ph idx="1"/>
          </p:nvPr>
        </p:nvSpPr>
        <p:spPr>
          <a:xfrm>
            <a:off x="628650" y="3638550"/>
            <a:ext cx="7886700" cy="994172"/>
          </a:xfrm>
        </p:spPr>
        <p:txBody>
          <a:bodyPr/>
          <a:lstStyle/>
          <a:p>
            <a:r>
              <a:rPr lang="en-US" dirty="0"/>
              <a:t>Overall analysis resemble </a:t>
            </a:r>
            <a:r>
              <a:rPr lang="en-US" dirty="0" err="1"/>
              <a:t>ChIP</a:t>
            </a:r>
            <a:r>
              <a:rPr lang="en-US" dirty="0"/>
              <a:t>-seq data analysis</a:t>
            </a:r>
          </a:p>
          <a:p>
            <a:r>
              <a:rPr lang="en-US" dirty="0"/>
              <a:t>Description of particularities of ATAC-seq data analysis</a:t>
            </a:r>
          </a:p>
        </p:txBody>
      </p:sp>
      <p:sp>
        <p:nvSpPr>
          <p:cNvPr id="5" name="Signalisation droite 4">
            <a:extLst>
              <a:ext uri="{FF2B5EF4-FFF2-40B4-BE49-F238E27FC236}">
                <a16:creationId xmlns:a16="http://schemas.microsoft.com/office/drawing/2014/main" id="{2023D284-9E2F-EE4C-A42A-D68D416216F9}"/>
              </a:ext>
            </a:extLst>
          </p:cNvPr>
          <p:cNvSpPr/>
          <p:nvPr/>
        </p:nvSpPr>
        <p:spPr>
          <a:xfrm>
            <a:off x="372549" y="1930697"/>
            <a:ext cx="632460" cy="1271256"/>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QC</a:t>
            </a:r>
          </a:p>
        </p:txBody>
      </p:sp>
      <p:sp>
        <p:nvSpPr>
          <p:cNvPr id="6" name="Chevron 5">
            <a:extLst>
              <a:ext uri="{FF2B5EF4-FFF2-40B4-BE49-F238E27FC236}">
                <a16:creationId xmlns:a16="http://schemas.microsoft.com/office/drawing/2014/main" id="{B8029C18-0FC4-154C-B784-0CECF899F423}"/>
              </a:ext>
            </a:extLst>
          </p:cNvPr>
          <p:cNvSpPr/>
          <p:nvPr/>
        </p:nvSpPr>
        <p:spPr>
          <a:xfrm>
            <a:off x="744532" y="1923620"/>
            <a:ext cx="1290260"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Mapping</a:t>
            </a:r>
          </a:p>
        </p:txBody>
      </p:sp>
      <p:sp>
        <p:nvSpPr>
          <p:cNvPr id="7" name="Chevron 6">
            <a:extLst>
              <a:ext uri="{FF2B5EF4-FFF2-40B4-BE49-F238E27FC236}">
                <a16:creationId xmlns:a16="http://schemas.microsoft.com/office/drawing/2014/main" id="{06938104-625A-3E4D-A178-7E0F154D1DC6}"/>
              </a:ext>
            </a:extLst>
          </p:cNvPr>
          <p:cNvSpPr/>
          <p:nvPr/>
        </p:nvSpPr>
        <p:spPr>
          <a:xfrm>
            <a:off x="3149954" y="1923620"/>
            <a:ext cx="1360538"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detection</a:t>
            </a:r>
          </a:p>
        </p:txBody>
      </p:sp>
      <p:sp>
        <p:nvSpPr>
          <p:cNvPr id="8" name="Chevron 7">
            <a:extLst>
              <a:ext uri="{FF2B5EF4-FFF2-40B4-BE49-F238E27FC236}">
                <a16:creationId xmlns:a16="http://schemas.microsoft.com/office/drawing/2014/main" id="{B6A6FD70-5728-C44D-8D2A-AC3121C87A21}"/>
              </a:ext>
            </a:extLst>
          </p:cNvPr>
          <p:cNvSpPr/>
          <p:nvPr/>
        </p:nvSpPr>
        <p:spPr>
          <a:xfrm>
            <a:off x="4263858" y="1930697"/>
            <a:ext cx="1435204"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Annotation</a:t>
            </a:r>
          </a:p>
        </p:txBody>
      </p:sp>
      <p:sp>
        <p:nvSpPr>
          <p:cNvPr id="9" name="Parenthèses 8">
            <a:extLst>
              <a:ext uri="{FF2B5EF4-FFF2-40B4-BE49-F238E27FC236}">
                <a16:creationId xmlns:a16="http://schemas.microsoft.com/office/drawing/2014/main" id="{11852D87-5B06-4E4D-B170-96E2D28CF0D8}"/>
              </a:ext>
            </a:extLst>
          </p:cNvPr>
          <p:cNvSpPr/>
          <p:nvPr/>
        </p:nvSpPr>
        <p:spPr>
          <a:xfrm>
            <a:off x="5853919" y="2284638"/>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Parenthèses 9">
            <a:extLst>
              <a:ext uri="{FF2B5EF4-FFF2-40B4-BE49-F238E27FC236}">
                <a16:creationId xmlns:a16="http://schemas.microsoft.com/office/drawing/2014/main" id="{71BA3AD4-A462-AB48-8383-15A928D4CFED}"/>
              </a:ext>
            </a:extLst>
          </p:cNvPr>
          <p:cNvSpPr/>
          <p:nvPr/>
        </p:nvSpPr>
        <p:spPr>
          <a:xfrm>
            <a:off x="5853919" y="1626962"/>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1" name="ZoneTexte 10">
            <a:extLst>
              <a:ext uri="{FF2B5EF4-FFF2-40B4-BE49-F238E27FC236}">
                <a16:creationId xmlns:a16="http://schemas.microsoft.com/office/drawing/2014/main" id="{18390D36-1F2D-3E42-809D-08BBA2628201}"/>
              </a:ext>
            </a:extLst>
          </p:cNvPr>
          <p:cNvSpPr txBox="1"/>
          <p:nvPr/>
        </p:nvSpPr>
        <p:spPr>
          <a:xfrm>
            <a:off x="5931685" y="1519914"/>
            <a:ext cx="1285610" cy="715581"/>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Motif enrichment analysis</a:t>
            </a:r>
          </a:p>
        </p:txBody>
      </p:sp>
      <p:sp>
        <p:nvSpPr>
          <p:cNvPr id="12" name="Parenthèses 11">
            <a:extLst>
              <a:ext uri="{FF2B5EF4-FFF2-40B4-BE49-F238E27FC236}">
                <a16:creationId xmlns:a16="http://schemas.microsoft.com/office/drawing/2014/main" id="{A7ED5D5A-07EC-8943-8470-25B5F06202C6}"/>
              </a:ext>
            </a:extLst>
          </p:cNvPr>
          <p:cNvSpPr/>
          <p:nvPr/>
        </p:nvSpPr>
        <p:spPr>
          <a:xfrm>
            <a:off x="7461739" y="1621680"/>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3" name="ZoneTexte 12">
            <a:extLst>
              <a:ext uri="{FF2B5EF4-FFF2-40B4-BE49-F238E27FC236}">
                <a16:creationId xmlns:a16="http://schemas.microsoft.com/office/drawing/2014/main" id="{D17A6336-7326-6343-B374-A2CAD0EA5BFE}"/>
              </a:ext>
            </a:extLst>
          </p:cNvPr>
          <p:cNvSpPr txBox="1"/>
          <p:nvPr/>
        </p:nvSpPr>
        <p:spPr>
          <a:xfrm>
            <a:off x="7664166" y="1615334"/>
            <a:ext cx="1020739" cy="507831"/>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Differential analysis</a:t>
            </a:r>
          </a:p>
        </p:txBody>
      </p:sp>
      <p:sp>
        <p:nvSpPr>
          <p:cNvPr id="14" name="ZoneTexte 13">
            <a:extLst>
              <a:ext uri="{FF2B5EF4-FFF2-40B4-BE49-F238E27FC236}">
                <a16:creationId xmlns:a16="http://schemas.microsoft.com/office/drawing/2014/main" id="{68F18923-34C0-0B43-B082-202CE52D6A4A}"/>
              </a:ext>
            </a:extLst>
          </p:cNvPr>
          <p:cNvSpPr txBox="1"/>
          <p:nvPr/>
        </p:nvSpPr>
        <p:spPr>
          <a:xfrm>
            <a:off x="6275620" y="1133281"/>
            <a:ext cx="2172326"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Advanced analysis</a:t>
            </a:r>
          </a:p>
        </p:txBody>
      </p:sp>
      <p:sp>
        <p:nvSpPr>
          <p:cNvPr id="15" name="Parenthèses 14">
            <a:extLst>
              <a:ext uri="{FF2B5EF4-FFF2-40B4-BE49-F238E27FC236}">
                <a16:creationId xmlns:a16="http://schemas.microsoft.com/office/drawing/2014/main" id="{BFE6DAB8-CF2E-7742-9039-45AD394D632E}"/>
              </a:ext>
            </a:extLst>
          </p:cNvPr>
          <p:cNvSpPr/>
          <p:nvPr/>
        </p:nvSpPr>
        <p:spPr>
          <a:xfrm>
            <a:off x="7477025" y="2277017"/>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7" name="ZoneTexte 16">
            <a:extLst>
              <a:ext uri="{FF2B5EF4-FFF2-40B4-BE49-F238E27FC236}">
                <a16:creationId xmlns:a16="http://schemas.microsoft.com/office/drawing/2014/main" id="{D33D55A6-D54A-C14C-9C2F-4A355F393060}"/>
              </a:ext>
            </a:extLst>
          </p:cNvPr>
          <p:cNvSpPr txBox="1"/>
          <p:nvPr/>
        </p:nvSpPr>
        <p:spPr>
          <a:xfrm>
            <a:off x="5952349" y="2284638"/>
            <a:ext cx="1228734" cy="507831"/>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Meta profiles /</a:t>
            </a:r>
          </a:p>
          <a:p>
            <a:pPr algn="ctr" defTabSz="685800">
              <a:buClrTx/>
            </a:pPr>
            <a:r>
              <a:rPr lang="en-US" sz="1350" kern="1200" dirty="0">
                <a:solidFill>
                  <a:prstClr val="black"/>
                </a:solidFill>
                <a:latin typeface="Calibri" panose="020F0502020204030204"/>
                <a:ea typeface="+mn-ea"/>
                <a:cs typeface="+mn-cs"/>
              </a:rPr>
              <a:t>Clustering</a:t>
            </a:r>
          </a:p>
        </p:txBody>
      </p:sp>
      <p:sp>
        <p:nvSpPr>
          <p:cNvPr id="18" name="Parenthèses 17">
            <a:extLst>
              <a:ext uri="{FF2B5EF4-FFF2-40B4-BE49-F238E27FC236}">
                <a16:creationId xmlns:a16="http://schemas.microsoft.com/office/drawing/2014/main" id="{079F81AB-7A1E-544B-8AFD-DAAB65A913B5}"/>
              </a:ext>
            </a:extLst>
          </p:cNvPr>
          <p:cNvSpPr/>
          <p:nvPr/>
        </p:nvSpPr>
        <p:spPr>
          <a:xfrm>
            <a:off x="5853919"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9" name="ZoneTexte 18">
            <a:extLst>
              <a:ext uri="{FF2B5EF4-FFF2-40B4-BE49-F238E27FC236}">
                <a16:creationId xmlns:a16="http://schemas.microsoft.com/office/drawing/2014/main" id="{1D469C17-01ED-364A-B7E4-F6B2A36B2CB6}"/>
              </a:ext>
            </a:extLst>
          </p:cNvPr>
          <p:cNvSpPr txBox="1"/>
          <p:nvPr/>
        </p:nvSpPr>
        <p:spPr>
          <a:xfrm>
            <a:off x="6041059" y="2942314"/>
            <a:ext cx="1020739" cy="715581"/>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Nucleosome positioning</a:t>
            </a:r>
          </a:p>
        </p:txBody>
      </p:sp>
      <p:sp>
        <p:nvSpPr>
          <p:cNvPr id="20" name="Parenthèses 19">
            <a:extLst>
              <a:ext uri="{FF2B5EF4-FFF2-40B4-BE49-F238E27FC236}">
                <a16:creationId xmlns:a16="http://schemas.microsoft.com/office/drawing/2014/main" id="{13A242CA-2642-4343-B17B-61501063A4E4}"/>
              </a:ext>
            </a:extLst>
          </p:cNvPr>
          <p:cNvSpPr/>
          <p:nvPr/>
        </p:nvSpPr>
        <p:spPr>
          <a:xfrm>
            <a:off x="7477025"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1" name="ZoneTexte 20">
            <a:extLst>
              <a:ext uri="{FF2B5EF4-FFF2-40B4-BE49-F238E27FC236}">
                <a16:creationId xmlns:a16="http://schemas.microsoft.com/office/drawing/2014/main" id="{B2D2E8BD-00E1-DC44-B221-16E11CF5F00D}"/>
              </a:ext>
            </a:extLst>
          </p:cNvPr>
          <p:cNvSpPr txBox="1"/>
          <p:nvPr/>
        </p:nvSpPr>
        <p:spPr>
          <a:xfrm>
            <a:off x="7664166" y="3056613"/>
            <a:ext cx="1020739" cy="300082"/>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a:t>
            </a:r>
          </a:p>
        </p:txBody>
      </p:sp>
      <p:sp>
        <p:nvSpPr>
          <p:cNvPr id="22" name="Chevron 21">
            <a:extLst>
              <a:ext uri="{FF2B5EF4-FFF2-40B4-BE49-F238E27FC236}">
                <a16:creationId xmlns:a16="http://schemas.microsoft.com/office/drawing/2014/main" id="{DF4220F3-3961-EE42-A64C-7E755E2FC290}"/>
              </a:ext>
            </a:extLst>
          </p:cNvPr>
          <p:cNvSpPr/>
          <p:nvPr/>
        </p:nvSpPr>
        <p:spPr>
          <a:xfrm>
            <a:off x="1772984" y="1923620"/>
            <a:ext cx="1622345"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Post alignment processing &amp; QC</a:t>
            </a:r>
          </a:p>
        </p:txBody>
      </p:sp>
      <p:sp>
        <p:nvSpPr>
          <p:cNvPr id="24" name="ZoneTexte 23">
            <a:extLst>
              <a:ext uri="{FF2B5EF4-FFF2-40B4-BE49-F238E27FC236}">
                <a16:creationId xmlns:a16="http://schemas.microsoft.com/office/drawing/2014/main" id="{88B85150-CD30-F94F-9FCF-19DAB35623CA}"/>
              </a:ext>
            </a:extLst>
          </p:cNvPr>
          <p:cNvSpPr txBox="1"/>
          <p:nvPr/>
        </p:nvSpPr>
        <p:spPr>
          <a:xfrm>
            <a:off x="7664166" y="2278291"/>
            <a:ext cx="1020739" cy="507831"/>
          </a:xfrm>
          <a:prstGeom prst="rect">
            <a:avLst/>
          </a:prstGeom>
          <a:noFill/>
        </p:spPr>
        <p:txBody>
          <a:bodyPr wrap="square" rtlCol="0">
            <a:spAutoFit/>
          </a:bodyPr>
          <a:lstStyle/>
          <a:p>
            <a:pPr algn="ctr" defTabSz="685800">
              <a:buClrTx/>
            </a:pPr>
            <a:r>
              <a:rPr lang="en-US" sz="1350" kern="1200" dirty="0" err="1">
                <a:solidFill>
                  <a:prstClr val="black"/>
                </a:solidFill>
                <a:latin typeface="Calibri" panose="020F0502020204030204"/>
                <a:ea typeface="+mn-ea"/>
                <a:cs typeface="+mn-cs"/>
              </a:rPr>
              <a:t>Footprinting</a:t>
            </a:r>
            <a:r>
              <a:rPr lang="en-US" sz="1350" kern="1200" dirty="0">
                <a:solidFill>
                  <a:prstClr val="black"/>
                </a:solidFill>
                <a:latin typeface="Calibri" panose="020F0502020204030204"/>
                <a:ea typeface="+mn-ea"/>
                <a:cs typeface="+mn-cs"/>
              </a:rPr>
              <a:t> analysis</a:t>
            </a:r>
          </a:p>
        </p:txBody>
      </p:sp>
      <p:sp>
        <p:nvSpPr>
          <p:cNvPr id="25" name="Espace réservé du numéro de diapositive 24">
            <a:extLst>
              <a:ext uri="{FF2B5EF4-FFF2-40B4-BE49-F238E27FC236}">
                <a16:creationId xmlns:a16="http://schemas.microsoft.com/office/drawing/2014/main" id="{3A4E87BE-2E50-0F42-B39A-92080BE0590F}"/>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144</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934944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33C08-18FF-0344-8691-E682631F9CA6}"/>
              </a:ext>
            </a:extLst>
          </p:cNvPr>
          <p:cNvSpPr>
            <a:spLocks noGrp="1"/>
          </p:cNvSpPr>
          <p:nvPr>
            <p:ph type="title"/>
          </p:nvPr>
        </p:nvSpPr>
        <p:spPr/>
        <p:txBody>
          <a:bodyPr/>
          <a:lstStyle/>
          <a:p>
            <a:r>
              <a:rPr lang="en-US" b="1" dirty="0">
                <a:solidFill>
                  <a:schemeClr val="accent2"/>
                </a:solidFill>
              </a:rPr>
              <a:t>Analysis</a:t>
            </a:r>
            <a:r>
              <a:rPr lang="en-US" b="1" dirty="0"/>
              <a:t> of ATAC-seq data</a:t>
            </a:r>
          </a:p>
        </p:txBody>
      </p:sp>
      <p:sp>
        <p:nvSpPr>
          <p:cNvPr id="23" name="Espace réservé du contenu 22">
            <a:extLst>
              <a:ext uri="{FF2B5EF4-FFF2-40B4-BE49-F238E27FC236}">
                <a16:creationId xmlns:a16="http://schemas.microsoft.com/office/drawing/2014/main" id="{B1B16258-2698-324E-8518-460DAD1EB8D4}"/>
              </a:ext>
            </a:extLst>
          </p:cNvPr>
          <p:cNvSpPr>
            <a:spLocks noGrp="1"/>
          </p:cNvSpPr>
          <p:nvPr>
            <p:ph idx="1"/>
          </p:nvPr>
        </p:nvSpPr>
        <p:spPr>
          <a:xfrm>
            <a:off x="628650" y="3638550"/>
            <a:ext cx="7886700" cy="994172"/>
          </a:xfrm>
        </p:spPr>
        <p:txBody>
          <a:bodyPr>
            <a:normAutofit fontScale="92500" lnSpcReduction="20000"/>
          </a:bodyPr>
          <a:lstStyle/>
          <a:p>
            <a:r>
              <a:rPr lang="en-US" dirty="0"/>
              <a:t>Some cleaning steps are required for ATAC-seq. For example: </a:t>
            </a:r>
          </a:p>
          <a:p>
            <a:pPr lvl="1"/>
            <a:r>
              <a:rPr lang="en-US" dirty="0"/>
              <a:t>A large percentage of reads are derived from mitochondrial DNA. These reads are removed as mitochondrial genome is generally not of interest.</a:t>
            </a:r>
          </a:p>
          <a:p>
            <a:pPr lvl="2"/>
            <a:r>
              <a:rPr lang="fr-FR" dirty="0"/>
              <a:t>Omni-ATAC (</a:t>
            </a:r>
            <a:r>
              <a:rPr lang="fr-FR" dirty="0" err="1"/>
              <a:t>Corces</a:t>
            </a:r>
            <a:r>
              <a:rPr lang="fr-FR" dirty="0"/>
              <a:t> et al, 2017)</a:t>
            </a:r>
            <a:endParaRPr lang="en-US" dirty="0"/>
          </a:p>
        </p:txBody>
      </p:sp>
      <p:sp>
        <p:nvSpPr>
          <p:cNvPr id="5" name="Signalisation droite 4">
            <a:extLst>
              <a:ext uri="{FF2B5EF4-FFF2-40B4-BE49-F238E27FC236}">
                <a16:creationId xmlns:a16="http://schemas.microsoft.com/office/drawing/2014/main" id="{2023D284-9E2F-EE4C-A42A-D68D416216F9}"/>
              </a:ext>
            </a:extLst>
          </p:cNvPr>
          <p:cNvSpPr/>
          <p:nvPr/>
        </p:nvSpPr>
        <p:spPr>
          <a:xfrm>
            <a:off x="372549" y="1930697"/>
            <a:ext cx="632460" cy="1271256"/>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QC</a:t>
            </a:r>
          </a:p>
        </p:txBody>
      </p:sp>
      <p:sp>
        <p:nvSpPr>
          <p:cNvPr id="6" name="Chevron 5">
            <a:extLst>
              <a:ext uri="{FF2B5EF4-FFF2-40B4-BE49-F238E27FC236}">
                <a16:creationId xmlns:a16="http://schemas.microsoft.com/office/drawing/2014/main" id="{B8029C18-0FC4-154C-B784-0CECF899F423}"/>
              </a:ext>
            </a:extLst>
          </p:cNvPr>
          <p:cNvSpPr/>
          <p:nvPr/>
        </p:nvSpPr>
        <p:spPr>
          <a:xfrm>
            <a:off x="744532" y="1923620"/>
            <a:ext cx="1290260"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Mapping</a:t>
            </a:r>
          </a:p>
        </p:txBody>
      </p:sp>
      <p:sp>
        <p:nvSpPr>
          <p:cNvPr id="7" name="Chevron 6">
            <a:extLst>
              <a:ext uri="{FF2B5EF4-FFF2-40B4-BE49-F238E27FC236}">
                <a16:creationId xmlns:a16="http://schemas.microsoft.com/office/drawing/2014/main" id="{06938104-625A-3E4D-A178-7E0F154D1DC6}"/>
              </a:ext>
            </a:extLst>
          </p:cNvPr>
          <p:cNvSpPr/>
          <p:nvPr/>
        </p:nvSpPr>
        <p:spPr>
          <a:xfrm>
            <a:off x="3149954" y="1923620"/>
            <a:ext cx="1360538"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detection</a:t>
            </a:r>
          </a:p>
        </p:txBody>
      </p:sp>
      <p:sp>
        <p:nvSpPr>
          <p:cNvPr id="8" name="Chevron 7">
            <a:extLst>
              <a:ext uri="{FF2B5EF4-FFF2-40B4-BE49-F238E27FC236}">
                <a16:creationId xmlns:a16="http://schemas.microsoft.com/office/drawing/2014/main" id="{B6A6FD70-5728-C44D-8D2A-AC3121C87A21}"/>
              </a:ext>
            </a:extLst>
          </p:cNvPr>
          <p:cNvSpPr/>
          <p:nvPr/>
        </p:nvSpPr>
        <p:spPr>
          <a:xfrm>
            <a:off x="4263858" y="1930697"/>
            <a:ext cx="1435204"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Annotation</a:t>
            </a:r>
          </a:p>
        </p:txBody>
      </p:sp>
      <p:sp>
        <p:nvSpPr>
          <p:cNvPr id="9" name="Parenthèses 8">
            <a:extLst>
              <a:ext uri="{FF2B5EF4-FFF2-40B4-BE49-F238E27FC236}">
                <a16:creationId xmlns:a16="http://schemas.microsoft.com/office/drawing/2014/main" id="{11852D87-5B06-4E4D-B170-96E2D28CF0D8}"/>
              </a:ext>
            </a:extLst>
          </p:cNvPr>
          <p:cNvSpPr/>
          <p:nvPr/>
        </p:nvSpPr>
        <p:spPr>
          <a:xfrm>
            <a:off x="5853919" y="2284638"/>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Parenthèses 9">
            <a:extLst>
              <a:ext uri="{FF2B5EF4-FFF2-40B4-BE49-F238E27FC236}">
                <a16:creationId xmlns:a16="http://schemas.microsoft.com/office/drawing/2014/main" id="{71BA3AD4-A462-AB48-8383-15A928D4CFED}"/>
              </a:ext>
            </a:extLst>
          </p:cNvPr>
          <p:cNvSpPr/>
          <p:nvPr/>
        </p:nvSpPr>
        <p:spPr>
          <a:xfrm>
            <a:off x="5853919" y="1626962"/>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1" name="ZoneTexte 10">
            <a:extLst>
              <a:ext uri="{FF2B5EF4-FFF2-40B4-BE49-F238E27FC236}">
                <a16:creationId xmlns:a16="http://schemas.microsoft.com/office/drawing/2014/main" id="{18390D36-1F2D-3E42-809D-08BBA2628201}"/>
              </a:ext>
            </a:extLst>
          </p:cNvPr>
          <p:cNvSpPr txBox="1"/>
          <p:nvPr/>
        </p:nvSpPr>
        <p:spPr>
          <a:xfrm>
            <a:off x="5931685" y="1519914"/>
            <a:ext cx="1285610" cy="715581"/>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Motif enrichment analysis</a:t>
            </a:r>
          </a:p>
        </p:txBody>
      </p:sp>
      <p:sp>
        <p:nvSpPr>
          <p:cNvPr id="12" name="Parenthèses 11">
            <a:extLst>
              <a:ext uri="{FF2B5EF4-FFF2-40B4-BE49-F238E27FC236}">
                <a16:creationId xmlns:a16="http://schemas.microsoft.com/office/drawing/2014/main" id="{A7ED5D5A-07EC-8943-8470-25B5F06202C6}"/>
              </a:ext>
            </a:extLst>
          </p:cNvPr>
          <p:cNvSpPr/>
          <p:nvPr/>
        </p:nvSpPr>
        <p:spPr>
          <a:xfrm>
            <a:off x="7461739" y="1621680"/>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3" name="ZoneTexte 12">
            <a:extLst>
              <a:ext uri="{FF2B5EF4-FFF2-40B4-BE49-F238E27FC236}">
                <a16:creationId xmlns:a16="http://schemas.microsoft.com/office/drawing/2014/main" id="{D17A6336-7326-6343-B374-A2CAD0EA5BFE}"/>
              </a:ext>
            </a:extLst>
          </p:cNvPr>
          <p:cNvSpPr txBox="1"/>
          <p:nvPr/>
        </p:nvSpPr>
        <p:spPr>
          <a:xfrm>
            <a:off x="7664166" y="1615334"/>
            <a:ext cx="1020739" cy="507831"/>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Differential analysis</a:t>
            </a:r>
          </a:p>
        </p:txBody>
      </p:sp>
      <p:sp>
        <p:nvSpPr>
          <p:cNvPr id="14" name="ZoneTexte 13">
            <a:extLst>
              <a:ext uri="{FF2B5EF4-FFF2-40B4-BE49-F238E27FC236}">
                <a16:creationId xmlns:a16="http://schemas.microsoft.com/office/drawing/2014/main" id="{68F18923-34C0-0B43-B082-202CE52D6A4A}"/>
              </a:ext>
            </a:extLst>
          </p:cNvPr>
          <p:cNvSpPr txBox="1"/>
          <p:nvPr/>
        </p:nvSpPr>
        <p:spPr>
          <a:xfrm>
            <a:off x="6275620" y="1133281"/>
            <a:ext cx="2172326"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Advanced analysis</a:t>
            </a:r>
          </a:p>
        </p:txBody>
      </p:sp>
      <p:sp>
        <p:nvSpPr>
          <p:cNvPr id="15" name="Parenthèses 14">
            <a:extLst>
              <a:ext uri="{FF2B5EF4-FFF2-40B4-BE49-F238E27FC236}">
                <a16:creationId xmlns:a16="http://schemas.microsoft.com/office/drawing/2014/main" id="{BFE6DAB8-CF2E-7742-9039-45AD394D632E}"/>
              </a:ext>
            </a:extLst>
          </p:cNvPr>
          <p:cNvSpPr/>
          <p:nvPr/>
        </p:nvSpPr>
        <p:spPr>
          <a:xfrm>
            <a:off x="7477025" y="2277017"/>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7" name="ZoneTexte 16">
            <a:extLst>
              <a:ext uri="{FF2B5EF4-FFF2-40B4-BE49-F238E27FC236}">
                <a16:creationId xmlns:a16="http://schemas.microsoft.com/office/drawing/2014/main" id="{D33D55A6-D54A-C14C-9C2F-4A355F393060}"/>
              </a:ext>
            </a:extLst>
          </p:cNvPr>
          <p:cNvSpPr txBox="1"/>
          <p:nvPr/>
        </p:nvSpPr>
        <p:spPr>
          <a:xfrm>
            <a:off x="5952349" y="2284638"/>
            <a:ext cx="1228734" cy="507831"/>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Meta profiles /</a:t>
            </a:r>
          </a:p>
          <a:p>
            <a:pPr algn="ctr" defTabSz="685800">
              <a:buClrTx/>
            </a:pPr>
            <a:r>
              <a:rPr lang="en-US" sz="1350" kern="1200" dirty="0">
                <a:solidFill>
                  <a:prstClr val="black"/>
                </a:solidFill>
                <a:latin typeface="Calibri" panose="020F0502020204030204"/>
                <a:ea typeface="+mn-ea"/>
                <a:cs typeface="+mn-cs"/>
              </a:rPr>
              <a:t>Clustering</a:t>
            </a:r>
          </a:p>
        </p:txBody>
      </p:sp>
      <p:sp>
        <p:nvSpPr>
          <p:cNvPr id="18" name="Parenthèses 17">
            <a:extLst>
              <a:ext uri="{FF2B5EF4-FFF2-40B4-BE49-F238E27FC236}">
                <a16:creationId xmlns:a16="http://schemas.microsoft.com/office/drawing/2014/main" id="{079F81AB-7A1E-544B-8AFD-DAAB65A913B5}"/>
              </a:ext>
            </a:extLst>
          </p:cNvPr>
          <p:cNvSpPr/>
          <p:nvPr/>
        </p:nvSpPr>
        <p:spPr>
          <a:xfrm>
            <a:off x="5853919"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9" name="ZoneTexte 18">
            <a:extLst>
              <a:ext uri="{FF2B5EF4-FFF2-40B4-BE49-F238E27FC236}">
                <a16:creationId xmlns:a16="http://schemas.microsoft.com/office/drawing/2014/main" id="{1D469C17-01ED-364A-B7E4-F6B2A36B2CB6}"/>
              </a:ext>
            </a:extLst>
          </p:cNvPr>
          <p:cNvSpPr txBox="1"/>
          <p:nvPr/>
        </p:nvSpPr>
        <p:spPr>
          <a:xfrm>
            <a:off x="6041059" y="2942314"/>
            <a:ext cx="1020739" cy="715581"/>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Nucleosome positioning</a:t>
            </a:r>
          </a:p>
        </p:txBody>
      </p:sp>
      <p:sp>
        <p:nvSpPr>
          <p:cNvPr id="20" name="Parenthèses 19">
            <a:extLst>
              <a:ext uri="{FF2B5EF4-FFF2-40B4-BE49-F238E27FC236}">
                <a16:creationId xmlns:a16="http://schemas.microsoft.com/office/drawing/2014/main" id="{13A242CA-2642-4343-B17B-61501063A4E4}"/>
              </a:ext>
            </a:extLst>
          </p:cNvPr>
          <p:cNvSpPr/>
          <p:nvPr/>
        </p:nvSpPr>
        <p:spPr>
          <a:xfrm>
            <a:off x="7477025"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1" name="ZoneTexte 20">
            <a:extLst>
              <a:ext uri="{FF2B5EF4-FFF2-40B4-BE49-F238E27FC236}">
                <a16:creationId xmlns:a16="http://schemas.microsoft.com/office/drawing/2014/main" id="{B2D2E8BD-00E1-DC44-B221-16E11CF5F00D}"/>
              </a:ext>
            </a:extLst>
          </p:cNvPr>
          <p:cNvSpPr txBox="1"/>
          <p:nvPr/>
        </p:nvSpPr>
        <p:spPr>
          <a:xfrm>
            <a:off x="7664166" y="3056613"/>
            <a:ext cx="1020739" cy="300082"/>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a:t>
            </a:r>
          </a:p>
        </p:txBody>
      </p:sp>
      <p:sp>
        <p:nvSpPr>
          <p:cNvPr id="22" name="Chevron 21">
            <a:extLst>
              <a:ext uri="{FF2B5EF4-FFF2-40B4-BE49-F238E27FC236}">
                <a16:creationId xmlns:a16="http://schemas.microsoft.com/office/drawing/2014/main" id="{DF4220F3-3961-EE42-A64C-7E755E2FC290}"/>
              </a:ext>
            </a:extLst>
          </p:cNvPr>
          <p:cNvSpPr/>
          <p:nvPr/>
        </p:nvSpPr>
        <p:spPr>
          <a:xfrm>
            <a:off x="1772984" y="1923620"/>
            <a:ext cx="1622345" cy="1271256"/>
          </a:xfrm>
          <a:prstGeom prst="chevron">
            <a:avLst>
              <a:gd name="adj" fmla="val 260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Post alignment processing &amp; QC</a:t>
            </a:r>
          </a:p>
        </p:txBody>
      </p:sp>
      <p:sp>
        <p:nvSpPr>
          <p:cNvPr id="24" name="ZoneTexte 23">
            <a:extLst>
              <a:ext uri="{FF2B5EF4-FFF2-40B4-BE49-F238E27FC236}">
                <a16:creationId xmlns:a16="http://schemas.microsoft.com/office/drawing/2014/main" id="{BD22ECCE-C4CE-E041-9B15-E326DC1C782E}"/>
              </a:ext>
            </a:extLst>
          </p:cNvPr>
          <p:cNvSpPr txBox="1"/>
          <p:nvPr/>
        </p:nvSpPr>
        <p:spPr>
          <a:xfrm>
            <a:off x="7664166" y="2278291"/>
            <a:ext cx="1020739" cy="507831"/>
          </a:xfrm>
          <a:prstGeom prst="rect">
            <a:avLst/>
          </a:prstGeom>
          <a:noFill/>
        </p:spPr>
        <p:txBody>
          <a:bodyPr wrap="square" rtlCol="0">
            <a:spAutoFit/>
          </a:bodyPr>
          <a:lstStyle/>
          <a:p>
            <a:pPr algn="ctr" defTabSz="685800">
              <a:buClrTx/>
            </a:pPr>
            <a:r>
              <a:rPr lang="en-US" sz="1350" kern="1200" dirty="0" err="1">
                <a:solidFill>
                  <a:prstClr val="black"/>
                </a:solidFill>
                <a:latin typeface="Calibri" panose="020F0502020204030204"/>
                <a:ea typeface="+mn-ea"/>
                <a:cs typeface="+mn-cs"/>
              </a:rPr>
              <a:t>Footprinting</a:t>
            </a:r>
            <a:r>
              <a:rPr lang="en-US" sz="1350" kern="1200" dirty="0">
                <a:solidFill>
                  <a:prstClr val="black"/>
                </a:solidFill>
                <a:latin typeface="Calibri" panose="020F0502020204030204"/>
                <a:ea typeface="+mn-ea"/>
                <a:cs typeface="+mn-cs"/>
              </a:rPr>
              <a:t> analysis</a:t>
            </a:r>
          </a:p>
        </p:txBody>
      </p:sp>
      <p:sp>
        <p:nvSpPr>
          <p:cNvPr id="3" name="Espace réservé du numéro de diapositive 2">
            <a:extLst>
              <a:ext uri="{FF2B5EF4-FFF2-40B4-BE49-F238E27FC236}">
                <a16:creationId xmlns:a16="http://schemas.microsoft.com/office/drawing/2014/main" id="{42760A98-E40B-AB47-A49A-11EA37BD158E}"/>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145</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0515630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33C08-18FF-0344-8691-E682631F9CA6}"/>
              </a:ext>
            </a:extLst>
          </p:cNvPr>
          <p:cNvSpPr>
            <a:spLocks noGrp="1"/>
          </p:cNvSpPr>
          <p:nvPr>
            <p:ph type="title"/>
          </p:nvPr>
        </p:nvSpPr>
        <p:spPr/>
        <p:txBody>
          <a:bodyPr/>
          <a:lstStyle/>
          <a:p>
            <a:r>
              <a:rPr lang="en-US" b="1" dirty="0">
                <a:solidFill>
                  <a:schemeClr val="accent2"/>
                </a:solidFill>
              </a:rPr>
              <a:t>Analysis</a:t>
            </a:r>
            <a:r>
              <a:rPr lang="en-US" b="1" dirty="0"/>
              <a:t> of ATAC-seq data</a:t>
            </a:r>
          </a:p>
        </p:txBody>
      </p:sp>
      <p:sp>
        <p:nvSpPr>
          <p:cNvPr id="5" name="Signalisation droite 4">
            <a:extLst>
              <a:ext uri="{FF2B5EF4-FFF2-40B4-BE49-F238E27FC236}">
                <a16:creationId xmlns:a16="http://schemas.microsoft.com/office/drawing/2014/main" id="{2023D284-9E2F-EE4C-A42A-D68D416216F9}"/>
              </a:ext>
            </a:extLst>
          </p:cNvPr>
          <p:cNvSpPr/>
          <p:nvPr/>
        </p:nvSpPr>
        <p:spPr>
          <a:xfrm>
            <a:off x="372549" y="1930697"/>
            <a:ext cx="632460" cy="1271256"/>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QC</a:t>
            </a:r>
          </a:p>
        </p:txBody>
      </p:sp>
      <p:sp>
        <p:nvSpPr>
          <p:cNvPr id="6" name="Chevron 5">
            <a:extLst>
              <a:ext uri="{FF2B5EF4-FFF2-40B4-BE49-F238E27FC236}">
                <a16:creationId xmlns:a16="http://schemas.microsoft.com/office/drawing/2014/main" id="{B8029C18-0FC4-154C-B784-0CECF899F423}"/>
              </a:ext>
            </a:extLst>
          </p:cNvPr>
          <p:cNvSpPr/>
          <p:nvPr/>
        </p:nvSpPr>
        <p:spPr>
          <a:xfrm>
            <a:off x="744532" y="1923620"/>
            <a:ext cx="1290260"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Mapping</a:t>
            </a:r>
          </a:p>
        </p:txBody>
      </p:sp>
      <p:sp>
        <p:nvSpPr>
          <p:cNvPr id="7" name="Chevron 6">
            <a:extLst>
              <a:ext uri="{FF2B5EF4-FFF2-40B4-BE49-F238E27FC236}">
                <a16:creationId xmlns:a16="http://schemas.microsoft.com/office/drawing/2014/main" id="{06938104-625A-3E4D-A178-7E0F154D1DC6}"/>
              </a:ext>
            </a:extLst>
          </p:cNvPr>
          <p:cNvSpPr/>
          <p:nvPr/>
        </p:nvSpPr>
        <p:spPr>
          <a:xfrm>
            <a:off x="3149954" y="1923620"/>
            <a:ext cx="1360538"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detection</a:t>
            </a:r>
          </a:p>
        </p:txBody>
      </p:sp>
      <p:sp>
        <p:nvSpPr>
          <p:cNvPr id="8" name="Chevron 7">
            <a:extLst>
              <a:ext uri="{FF2B5EF4-FFF2-40B4-BE49-F238E27FC236}">
                <a16:creationId xmlns:a16="http://schemas.microsoft.com/office/drawing/2014/main" id="{B6A6FD70-5728-C44D-8D2A-AC3121C87A21}"/>
              </a:ext>
            </a:extLst>
          </p:cNvPr>
          <p:cNvSpPr/>
          <p:nvPr/>
        </p:nvSpPr>
        <p:spPr>
          <a:xfrm>
            <a:off x="4263858" y="1930697"/>
            <a:ext cx="1435204"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Peak Annotation</a:t>
            </a:r>
          </a:p>
        </p:txBody>
      </p:sp>
      <p:sp>
        <p:nvSpPr>
          <p:cNvPr id="9" name="Parenthèses 8">
            <a:extLst>
              <a:ext uri="{FF2B5EF4-FFF2-40B4-BE49-F238E27FC236}">
                <a16:creationId xmlns:a16="http://schemas.microsoft.com/office/drawing/2014/main" id="{11852D87-5B06-4E4D-B170-96E2D28CF0D8}"/>
              </a:ext>
            </a:extLst>
          </p:cNvPr>
          <p:cNvSpPr/>
          <p:nvPr/>
        </p:nvSpPr>
        <p:spPr>
          <a:xfrm>
            <a:off x="5853919" y="2284638"/>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Parenthèses 9">
            <a:extLst>
              <a:ext uri="{FF2B5EF4-FFF2-40B4-BE49-F238E27FC236}">
                <a16:creationId xmlns:a16="http://schemas.microsoft.com/office/drawing/2014/main" id="{71BA3AD4-A462-AB48-8383-15A928D4CFED}"/>
              </a:ext>
            </a:extLst>
          </p:cNvPr>
          <p:cNvSpPr/>
          <p:nvPr/>
        </p:nvSpPr>
        <p:spPr>
          <a:xfrm>
            <a:off x="5853919" y="1626962"/>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1" name="ZoneTexte 10">
            <a:extLst>
              <a:ext uri="{FF2B5EF4-FFF2-40B4-BE49-F238E27FC236}">
                <a16:creationId xmlns:a16="http://schemas.microsoft.com/office/drawing/2014/main" id="{18390D36-1F2D-3E42-809D-08BBA2628201}"/>
              </a:ext>
            </a:extLst>
          </p:cNvPr>
          <p:cNvSpPr txBox="1"/>
          <p:nvPr/>
        </p:nvSpPr>
        <p:spPr>
          <a:xfrm>
            <a:off x="5931685" y="1519914"/>
            <a:ext cx="1285610" cy="715581"/>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Motif enrichment analysis</a:t>
            </a:r>
          </a:p>
        </p:txBody>
      </p:sp>
      <p:sp>
        <p:nvSpPr>
          <p:cNvPr id="12" name="Parenthèses 11">
            <a:extLst>
              <a:ext uri="{FF2B5EF4-FFF2-40B4-BE49-F238E27FC236}">
                <a16:creationId xmlns:a16="http://schemas.microsoft.com/office/drawing/2014/main" id="{A7ED5D5A-07EC-8943-8470-25B5F06202C6}"/>
              </a:ext>
            </a:extLst>
          </p:cNvPr>
          <p:cNvSpPr/>
          <p:nvPr/>
        </p:nvSpPr>
        <p:spPr>
          <a:xfrm>
            <a:off x="7461739" y="1621680"/>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3" name="ZoneTexte 12">
            <a:extLst>
              <a:ext uri="{FF2B5EF4-FFF2-40B4-BE49-F238E27FC236}">
                <a16:creationId xmlns:a16="http://schemas.microsoft.com/office/drawing/2014/main" id="{D17A6336-7326-6343-B374-A2CAD0EA5BFE}"/>
              </a:ext>
            </a:extLst>
          </p:cNvPr>
          <p:cNvSpPr txBox="1"/>
          <p:nvPr/>
        </p:nvSpPr>
        <p:spPr>
          <a:xfrm>
            <a:off x="7664166" y="1615334"/>
            <a:ext cx="1020739" cy="507831"/>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Differential analysis</a:t>
            </a:r>
          </a:p>
        </p:txBody>
      </p:sp>
      <p:sp>
        <p:nvSpPr>
          <p:cNvPr id="14" name="ZoneTexte 13">
            <a:extLst>
              <a:ext uri="{FF2B5EF4-FFF2-40B4-BE49-F238E27FC236}">
                <a16:creationId xmlns:a16="http://schemas.microsoft.com/office/drawing/2014/main" id="{68F18923-34C0-0B43-B082-202CE52D6A4A}"/>
              </a:ext>
            </a:extLst>
          </p:cNvPr>
          <p:cNvSpPr txBox="1"/>
          <p:nvPr/>
        </p:nvSpPr>
        <p:spPr>
          <a:xfrm>
            <a:off x="6275620" y="1133281"/>
            <a:ext cx="2172326" cy="415498"/>
          </a:xfrm>
          <a:prstGeom prst="rect">
            <a:avLst/>
          </a:prstGeom>
          <a:noFill/>
        </p:spPr>
        <p:txBody>
          <a:bodyPr wrap="none" rtlCol="0">
            <a:spAutoFit/>
          </a:bodyPr>
          <a:lstStyle/>
          <a:p>
            <a:pPr defTabSz="685800">
              <a:buClrTx/>
            </a:pPr>
            <a:r>
              <a:rPr lang="en-US" sz="2100" kern="1200" dirty="0">
                <a:solidFill>
                  <a:prstClr val="black"/>
                </a:solidFill>
                <a:latin typeface="Calibri" panose="020F0502020204030204"/>
                <a:ea typeface="+mn-ea"/>
                <a:cs typeface="+mn-cs"/>
              </a:rPr>
              <a:t>Advanced analysis</a:t>
            </a:r>
          </a:p>
        </p:txBody>
      </p:sp>
      <p:sp>
        <p:nvSpPr>
          <p:cNvPr id="15" name="Parenthèses 14">
            <a:extLst>
              <a:ext uri="{FF2B5EF4-FFF2-40B4-BE49-F238E27FC236}">
                <a16:creationId xmlns:a16="http://schemas.microsoft.com/office/drawing/2014/main" id="{BFE6DAB8-CF2E-7742-9039-45AD394D632E}"/>
              </a:ext>
            </a:extLst>
          </p:cNvPr>
          <p:cNvSpPr/>
          <p:nvPr/>
        </p:nvSpPr>
        <p:spPr>
          <a:xfrm>
            <a:off x="7477025" y="2277017"/>
            <a:ext cx="1425594" cy="478402"/>
          </a:xfrm>
          <a:prstGeom prst="bracketPair">
            <a:avLst/>
          </a:prstGeom>
          <a:ln w="57150"/>
          <a:effectLst>
            <a:outerShdw blurRad="50800" dist="38100" dir="2700000" algn="tl" rotWithShape="0">
              <a:prstClr val="black">
                <a:alpha val="40000"/>
              </a:prstClr>
            </a:outerShdw>
            <a:reflection blurRad="6350" stA="52000" endA="300" endPos="35000" dir="5400000" sy="-100000" algn="bl" rotWithShape="0"/>
          </a:effectLst>
        </p:spPr>
        <p:style>
          <a:lnRef idx="3">
            <a:schemeClr val="accent1"/>
          </a:lnRef>
          <a:fillRef idx="0">
            <a:schemeClr val="accent1"/>
          </a:fillRef>
          <a:effectRef idx="2">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6" name="ZoneTexte 15">
            <a:extLst>
              <a:ext uri="{FF2B5EF4-FFF2-40B4-BE49-F238E27FC236}">
                <a16:creationId xmlns:a16="http://schemas.microsoft.com/office/drawing/2014/main" id="{FC26D2AE-4E86-4D4A-8A42-715A0966F55E}"/>
              </a:ext>
            </a:extLst>
          </p:cNvPr>
          <p:cNvSpPr txBox="1"/>
          <p:nvPr/>
        </p:nvSpPr>
        <p:spPr>
          <a:xfrm>
            <a:off x="7664166" y="2278291"/>
            <a:ext cx="1020739" cy="507831"/>
          </a:xfrm>
          <a:prstGeom prst="rect">
            <a:avLst/>
          </a:prstGeom>
          <a:noFill/>
        </p:spPr>
        <p:txBody>
          <a:bodyPr wrap="square" rtlCol="0">
            <a:spAutoFit/>
          </a:bodyPr>
          <a:lstStyle/>
          <a:p>
            <a:pPr algn="ctr" defTabSz="685800">
              <a:buClrTx/>
            </a:pPr>
            <a:r>
              <a:rPr lang="en-US" sz="1350" kern="1200" dirty="0" err="1">
                <a:solidFill>
                  <a:prstClr val="black"/>
                </a:solidFill>
                <a:latin typeface="Calibri" panose="020F0502020204030204"/>
                <a:ea typeface="+mn-ea"/>
                <a:cs typeface="+mn-cs"/>
              </a:rPr>
              <a:t>Footprinting</a:t>
            </a:r>
            <a:r>
              <a:rPr lang="en-US" sz="1350" kern="1200" dirty="0">
                <a:solidFill>
                  <a:prstClr val="black"/>
                </a:solidFill>
                <a:latin typeface="Calibri" panose="020F0502020204030204"/>
                <a:ea typeface="+mn-ea"/>
                <a:cs typeface="+mn-cs"/>
              </a:rPr>
              <a:t> analysis</a:t>
            </a:r>
          </a:p>
        </p:txBody>
      </p:sp>
      <p:sp>
        <p:nvSpPr>
          <p:cNvPr id="17" name="ZoneTexte 16">
            <a:extLst>
              <a:ext uri="{FF2B5EF4-FFF2-40B4-BE49-F238E27FC236}">
                <a16:creationId xmlns:a16="http://schemas.microsoft.com/office/drawing/2014/main" id="{D33D55A6-D54A-C14C-9C2F-4A355F393060}"/>
              </a:ext>
            </a:extLst>
          </p:cNvPr>
          <p:cNvSpPr txBox="1"/>
          <p:nvPr/>
        </p:nvSpPr>
        <p:spPr>
          <a:xfrm>
            <a:off x="5952349" y="2284638"/>
            <a:ext cx="1228734" cy="507831"/>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Meta profiles /</a:t>
            </a:r>
          </a:p>
          <a:p>
            <a:pPr algn="ctr" defTabSz="685800">
              <a:buClrTx/>
            </a:pPr>
            <a:r>
              <a:rPr lang="en-US" sz="1350" kern="1200" dirty="0">
                <a:solidFill>
                  <a:prstClr val="black"/>
                </a:solidFill>
                <a:latin typeface="Calibri" panose="020F0502020204030204"/>
                <a:ea typeface="+mn-ea"/>
                <a:cs typeface="+mn-cs"/>
              </a:rPr>
              <a:t>Clustering</a:t>
            </a:r>
          </a:p>
        </p:txBody>
      </p:sp>
      <p:sp>
        <p:nvSpPr>
          <p:cNvPr id="18" name="Parenthèses 17">
            <a:extLst>
              <a:ext uri="{FF2B5EF4-FFF2-40B4-BE49-F238E27FC236}">
                <a16:creationId xmlns:a16="http://schemas.microsoft.com/office/drawing/2014/main" id="{079F81AB-7A1E-544B-8AFD-DAAB65A913B5}"/>
              </a:ext>
            </a:extLst>
          </p:cNvPr>
          <p:cNvSpPr/>
          <p:nvPr/>
        </p:nvSpPr>
        <p:spPr>
          <a:xfrm>
            <a:off x="5853919"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9" name="ZoneTexte 18">
            <a:extLst>
              <a:ext uri="{FF2B5EF4-FFF2-40B4-BE49-F238E27FC236}">
                <a16:creationId xmlns:a16="http://schemas.microsoft.com/office/drawing/2014/main" id="{1D469C17-01ED-364A-B7E4-F6B2A36B2CB6}"/>
              </a:ext>
            </a:extLst>
          </p:cNvPr>
          <p:cNvSpPr txBox="1"/>
          <p:nvPr/>
        </p:nvSpPr>
        <p:spPr>
          <a:xfrm>
            <a:off x="6041059" y="2942314"/>
            <a:ext cx="1020739" cy="715581"/>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Nucleosome positioning</a:t>
            </a:r>
          </a:p>
        </p:txBody>
      </p:sp>
      <p:sp>
        <p:nvSpPr>
          <p:cNvPr id="20" name="Parenthèses 19">
            <a:extLst>
              <a:ext uri="{FF2B5EF4-FFF2-40B4-BE49-F238E27FC236}">
                <a16:creationId xmlns:a16="http://schemas.microsoft.com/office/drawing/2014/main" id="{13A242CA-2642-4343-B17B-61501063A4E4}"/>
              </a:ext>
            </a:extLst>
          </p:cNvPr>
          <p:cNvSpPr/>
          <p:nvPr/>
        </p:nvSpPr>
        <p:spPr>
          <a:xfrm>
            <a:off x="7477025" y="2941039"/>
            <a:ext cx="1425594" cy="478402"/>
          </a:xfrm>
          <a:prstGeom prst="bracketPair">
            <a:avLst/>
          </a:prstGeom>
          <a:ln w="57150"/>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1" name="ZoneTexte 20">
            <a:extLst>
              <a:ext uri="{FF2B5EF4-FFF2-40B4-BE49-F238E27FC236}">
                <a16:creationId xmlns:a16="http://schemas.microsoft.com/office/drawing/2014/main" id="{B2D2E8BD-00E1-DC44-B221-16E11CF5F00D}"/>
              </a:ext>
            </a:extLst>
          </p:cNvPr>
          <p:cNvSpPr txBox="1"/>
          <p:nvPr/>
        </p:nvSpPr>
        <p:spPr>
          <a:xfrm>
            <a:off x="7664166" y="3056613"/>
            <a:ext cx="1020739" cy="300082"/>
          </a:xfrm>
          <a:prstGeom prst="rect">
            <a:avLst/>
          </a:prstGeom>
          <a:noFill/>
        </p:spPr>
        <p:txBody>
          <a:bodyPr wrap="square" rtlCol="0">
            <a:spAutoFit/>
          </a:bodyPr>
          <a:lstStyle/>
          <a:p>
            <a:pPr algn="ctr" defTabSz="685800">
              <a:buClrTx/>
            </a:pPr>
            <a:r>
              <a:rPr lang="en-US" sz="1350" kern="1200" dirty="0">
                <a:solidFill>
                  <a:prstClr val="black"/>
                </a:solidFill>
                <a:latin typeface="Calibri" panose="020F0502020204030204"/>
                <a:ea typeface="+mn-ea"/>
                <a:cs typeface="+mn-cs"/>
              </a:rPr>
              <a:t>…</a:t>
            </a:r>
          </a:p>
        </p:txBody>
      </p:sp>
      <p:sp>
        <p:nvSpPr>
          <p:cNvPr id="22" name="Chevron 21">
            <a:extLst>
              <a:ext uri="{FF2B5EF4-FFF2-40B4-BE49-F238E27FC236}">
                <a16:creationId xmlns:a16="http://schemas.microsoft.com/office/drawing/2014/main" id="{DF4220F3-3961-EE42-A64C-7E755E2FC290}"/>
              </a:ext>
            </a:extLst>
          </p:cNvPr>
          <p:cNvSpPr/>
          <p:nvPr/>
        </p:nvSpPr>
        <p:spPr>
          <a:xfrm>
            <a:off x="1772984" y="1923620"/>
            <a:ext cx="1622345" cy="1271256"/>
          </a:xfrm>
          <a:prstGeom prst="chevron">
            <a:avLst>
              <a:gd name="adj" fmla="val 26024"/>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buClrTx/>
            </a:pPr>
            <a:r>
              <a:rPr lang="en-US" sz="1050" kern="1200" dirty="0">
                <a:solidFill>
                  <a:prstClr val="black"/>
                </a:solidFill>
                <a:latin typeface="Calibri" panose="020F0502020204030204"/>
              </a:rPr>
              <a:t>Post alignment processing &amp; QC</a:t>
            </a:r>
          </a:p>
        </p:txBody>
      </p:sp>
      <p:sp>
        <p:nvSpPr>
          <p:cNvPr id="24" name="Espace réservé du numéro de diapositive 23">
            <a:extLst>
              <a:ext uri="{FF2B5EF4-FFF2-40B4-BE49-F238E27FC236}">
                <a16:creationId xmlns:a16="http://schemas.microsoft.com/office/drawing/2014/main" id="{A1B5AA97-A05C-AB4C-871F-4674A14112B6}"/>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146</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9041673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A48F4-E03F-4C43-8AE1-3C41057F211C}"/>
              </a:ext>
            </a:extLst>
          </p:cNvPr>
          <p:cNvSpPr>
            <a:spLocks noGrp="1"/>
          </p:cNvSpPr>
          <p:nvPr>
            <p:ph type="title"/>
          </p:nvPr>
        </p:nvSpPr>
        <p:spPr/>
        <p:txBody>
          <a:bodyPr/>
          <a:lstStyle/>
          <a:p>
            <a:r>
              <a:rPr lang="en-US" b="1" dirty="0" err="1">
                <a:solidFill>
                  <a:schemeClr val="accent2"/>
                </a:solidFill>
              </a:rPr>
              <a:t>Footprinting</a:t>
            </a:r>
            <a:r>
              <a:rPr lang="en-US" b="1" dirty="0"/>
              <a:t> analysis</a:t>
            </a:r>
          </a:p>
        </p:txBody>
      </p:sp>
      <p:sp>
        <p:nvSpPr>
          <p:cNvPr id="4" name="Espace réservé du contenu 3">
            <a:extLst>
              <a:ext uri="{FF2B5EF4-FFF2-40B4-BE49-F238E27FC236}">
                <a16:creationId xmlns:a16="http://schemas.microsoft.com/office/drawing/2014/main" id="{B383246C-F06E-024D-B234-3CCE667929CA}"/>
              </a:ext>
            </a:extLst>
          </p:cNvPr>
          <p:cNvSpPr>
            <a:spLocks noGrp="1"/>
          </p:cNvSpPr>
          <p:nvPr>
            <p:ph sz="half" idx="1"/>
          </p:nvPr>
        </p:nvSpPr>
        <p:spPr/>
        <p:txBody>
          <a:bodyPr>
            <a:normAutofit fontScale="92500"/>
          </a:bodyPr>
          <a:lstStyle/>
          <a:p>
            <a:r>
              <a:rPr lang="en-US" dirty="0"/>
              <a:t>Tn5 cuts in open chromatin regions</a:t>
            </a:r>
          </a:p>
          <a:p>
            <a:r>
              <a:rPr lang="en-US" dirty="0"/>
              <a:t>DNA is protected from cleavage at position of TF binding creating a “notch” in ATAC-seq signal</a:t>
            </a:r>
          </a:p>
          <a:p>
            <a:r>
              <a:rPr lang="en-US" dirty="0" err="1"/>
              <a:t>Footprinting</a:t>
            </a:r>
            <a:r>
              <a:rPr lang="en-US" dirty="0"/>
              <a:t> analysis identifies TF activities</a:t>
            </a:r>
          </a:p>
          <a:p>
            <a:pPr lvl="1"/>
            <a:r>
              <a:rPr lang="en-US" dirty="0"/>
              <a:t>Height of the notch reflects TF activity</a:t>
            </a:r>
          </a:p>
          <a:p>
            <a:pPr lvl="1"/>
            <a:r>
              <a:rPr lang="en-US" dirty="0"/>
              <a:t>Compare TF activity between different conditions</a:t>
            </a:r>
          </a:p>
        </p:txBody>
      </p:sp>
      <p:sp>
        <p:nvSpPr>
          <p:cNvPr id="7" name="ZoneTexte 6">
            <a:extLst>
              <a:ext uri="{FF2B5EF4-FFF2-40B4-BE49-F238E27FC236}">
                <a16:creationId xmlns:a16="http://schemas.microsoft.com/office/drawing/2014/main" id="{F9EC8748-6ABE-9240-8E2E-1380A3267629}"/>
              </a:ext>
            </a:extLst>
          </p:cNvPr>
          <p:cNvSpPr txBox="1"/>
          <p:nvPr/>
        </p:nvSpPr>
        <p:spPr>
          <a:xfrm>
            <a:off x="7542392" y="4102894"/>
            <a:ext cx="1011815" cy="230832"/>
          </a:xfrm>
          <a:prstGeom prst="rect">
            <a:avLst/>
          </a:prstGeom>
          <a:noFill/>
        </p:spPr>
        <p:txBody>
          <a:bodyPr wrap="none" rtlCol="0">
            <a:spAutoFit/>
          </a:bodyPr>
          <a:lstStyle/>
          <a:p>
            <a:pPr defTabSz="685800">
              <a:buClrTx/>
            </a:pPr>
            <a:r>
              <a:rPr lang="en-US" sz="900" kern="1200" dirty="0" err="1">
                <a:solidFill>
                  <a:prstClr val="black"/>
                </a:solidFill>
                <a:latin typeface="Calibri" panose="020F0502020204030204"/>
                <a:ea typeface="+mn-ea"/>
                <a:cs typeface="+mn-cs"/>
              </a:rPr>
              <a:t>Corces</a:t>
            </a:r>
            <a:r>
              <a:rPr lang="en-US" sz="900" kern="1200" dirty="0">
                <a:solidFill>
                  <a:prstClr val="black"/>
                </a:solidFill>
                <a:latin typeface="Calibri" panose="020F0502020204030204"/>
                <a:ea typeface="+mn-ea"/>
                <a:cs typeface="+mn-cs"/>
              </a:rPr>
              <a:t> et al, 2019</a:t>
            </a:r>
          </a:p>
        </p:txBody>
      </p:sp>
      <p:pic>
        <p:nvPicPr>
          <p:cNvPr id="10" name="Espace réservé du contenu 9">
            <a:extLst>
              <a:ext uri="{FF2B5EF4-FFF2-40B4-BE49-F238E27FC236}">
                <a16:creationId xmlns:a16="http://schemas.microsoft.com/office/drawing/2014/main" id="{AE9F2E09-B588-184B-B012-F32CF4722620}"/>
              </a:ext>
            </a:extLst>
          </p:cNvPr>
          <p:cNvPicPr>
            <a:picLocks noGrp="1" noChangeAspect="1"/>
          </p:cNvPicPr>
          <p:nvPr>
            <p:ph sz="half" idx="2"/>
          </p:nvPr>
        </p:nvPicPr>
        <p:blipFill>
          <a:blip r:embed="rId2"/>
          <a:stretch>
            <a:fillRect/>
          </a:stretch>
        </p:blipFill>
        <p:spPr>
          <a:xfrm>
            <a:off x="5218490" y="1369219"/>
            <a:ext cx="3171825" cy="2733675"/>
          </a:xfrm>
          <a:prstGeom prst="rect">
            <a:avLst/>
          </a:prstGeom>
        </p:spPr>
      </p:pic>
      <p:sp>
        <p:nvSpPr>
          <p:cNvPr id="11" name="Espace réservé du numéro de diapositive 10">
            <a:extLst>
              <a:ext uri="{FF2B5EF4-FFF2-40B4-BE49-F238E27FC236}">
                <a16:creationId xmlns:a16="http://schemas.microsoft.com/office/drawing/2014/main" id="{56BDE7C8-4D49-CF42-A5ED-29880AE10F1F}"/>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147</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548750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BD51-5D49-CE49-910A-74EFEEFA2E74}"/>
              </a:ext>
            </a:extLst>
          </p:cNvPr>
          <p:cNvSpPr>
            <a:spLocks noGrp="1"/>
          </p:cNvSpPr>
          <p:nvPr>
            <p:ph type="title"/>
          </p:nvPr>
        </p:nvSpPr>
        <p:spPr/>
        <p:txBody>
          <a:bodyPr/>
          <a:lstStyle/>
          <a:p>
            <a:r>
              <a:rPr lang="en-US" b="1" dirty="0" err="1">
                <a:solidFill>
                  <a:schemeClr val="accent2"/>
                </a:solidFill>
              </a:rPr>
              <a:t>Footprinting</a:t>
            </a:r>
            <a:r>
              <a:rPr lang="en-US" b="1" dirty="0"/>
              <a:t> analysis</a:t>
            </a:r>
            <a:endParaRPr lang="en-US" dirty="0"/>
          </a:p>
        </p:txBody>
      </p:sp>
      <p:sp>
        <p:nvSpPr>
          <p:cNvPr id="3" name="Espace réservé du contenu 2">
            <a:extLst>
              <a:ext uri="{FF2B5EF4-FFF2-40B4-BE49-F238E27FC236}">
                <a16:creationId xmlns:a16="http://schemas.microsoft.com/office/drawing/2014/main" id="{2BA39F08-1F8F-9645-BBF3-01567EFD85D2}"/>
              </a:ext>
            </a:extLst>
          </p:cNvPr>
          <p:cNvSpPr>
            <a:spLocks noGrp="1"/>
          </p:cNvSpPr>
          <p:nvPr>
            <p:ph idx="1"/>
          </p:nvPr>
        </p:nvSpPr>
        <p:spPr>
          <a:xfrm>
            <a:off x="628650" y="1162516"/>
            <a:ext cx="7886700" cy="1287965"/>
          </a:xfrm>
        </p:spPr>
        <p:txBody>
          <a:bodyPr>
            <a:normAutofit fontScale="70000" lnSpcReduction="20000"/>
          </a:bodyPr>
          <a:lstStyle/>
          <a:p>
            <a:r>
              <a:rPr lang="en-US" dirty="0"/>
              <a:t>Volcano plots showing differential TF binding activity as predicted by TOBIAS </a:t>
            </a:r>
            <a:r>
              <a:rPr lang="en-US" dirty="0" err="1"/>
              <a:t>footprinting</a:t>
            </a:r>
            <a:r>
              <a:rPr lang="en-US" dirty="0"/>
              <a:t> analysis in ATAC-seq data of </a:t>
            </a:r>
            <a:r>
              <a:rPr lang="en-US" dirty="0" err="1"/>
              <a:t>NKp</a:t>
            </a:r>
            <a:r>
              <a:rPr lang="en-US" dirty="0"/>
              <a:t>, </a:t>
            </a:r>
            <a:r>
              <a:rPr lang="en-US" dirty="0" err="1"/>
              <a:t>iNK</a:t>
            </a:r>
            <a:r>
              <a:rPr lang="en-US" dirty="0"/>
              <a:t> and </a:t>
            </a:r>
            <a:r>
              <a:rPr lang="en-US" dirty="0" err="1"/>
              <a:t>mNK</a:t>
            </a:r>
            <a:r>
              <a:rPr lang="en-US" dirty="0"/>
              <a:t> from Shin et al. (c) </a:t>
            </a:r>
            <a:r>
              <a:rPr lang="en-US" dirty="0" err="1"/>
              <a:t>iNK</a:t>
            </a:r>
            <a:r>
              <a:rPr lang="en-US" dirty="0"/>
              <a:t> vs </a:t>
            </a:r>
            <a:r>
              <a:rPr lang="en-US" dirty="0" err="1"/>
              <a:t>NKp</a:t>
            </a:r>
            <a:r>
              <a:rPr lang="en-US" dirty="0"/>
              <a:t>; (d) </a:t>
            </a:r>
            <a:r>
              <a:rPr lang="en-US" dirty="0" err="1"/>
              <a:t>mNK</a:t>
            </a:r>
            <a:r>
              <a:rPr lang="en-US" dirty="0"/>
              <a:t> vs </a:t>
            </a:r>
            <a:r>
              <a:rPr lang="en-US" dirty="0" err="1"/>
              <a:t>NKp</a:t>
            </a:r>
            <a:r>
              <a:rPr lang="en-US" dirty="0"/>
              <a:t>; (e) </a:t>
            </a:r>
            <a:r>
              <a:rPr lang="en-US" dirty="0" err="1"/>
              <a:t>mNK</a:t>
            </a:r>
            <a:r>
              <a:rPr lang="en-US" dirty="0"/>
              <a:t> vs </a:t>
            </a:r>
            <a:r>
              <a:rPr lang="en-US" dirty="0" err="1"/>
              <a:t>iNK</a:t>
            </a:r>
            <a:r>
              <a:rPr lang="en-US" dirty="0"/>
              <a:t>.</a:t>
            </a:r>
          </a:p>
          <a:p>
            <a:r>
              <a:rPr lang="en-US" dirty="0"/>
              <a:t>Each dot represents a TF</a:t>
            </a:r>
          </a:p>
          <a:p>
            <a:r>
              <a:rPr lang="en-US" dirty="0"/>
              <a:t>TFs which activity is changing between the two compared developmental stages are colored (see color legend below volcano plots)</a:t>
            </a:r>
          </a:p>
        </p:txBody>
      </p:sp>
      <p:pic>
        <p:nvPicPr>
          <p:cNvPr id="5" name="Image 4">
            <a:extLst>
              <a:ext uri="{FF2B5EF4-FFF2-40B4-BE49-F238E27FC236}">
                <a16:creationId xmlns:a16="http://schemas.microsoft.com/office/drawing/2014/main" id="{3C32C053-FBB9-894E-9D7B-89C7A56031FD}"/>
              </a:ext>
            </a:extLst>
          </p:cNvPr>
          <p:cNvPicPr>
            <a:picLocks noChangeAspect="1"/>
          </p:cNvPicPr>
          <p:nvPr/>
        </p:nvPicPr>
        <p:blipFill rotWithShape="1">
          <a:blip r:embed="rId2"/>
          <a:srcRect b="8599"/>
          <a:stretch/>
        </p:blipFill>
        <p:spPr>
          <a:xfrm>
            <a:off x="317810" y="2450480"/>
            <a:ext cx="8335328" cy="2510757"/>
          </a:xfrm>
          <a:prstGeom prst="rect">
            <a:avLst/>
          </a:prstGeom>
        </p:spPr>
      </p:pic>
      <p:sp>
        <p:nvSpPr>
          <p:cNvPr id="6" name="Espace réservé du numéro de diapositive 5">
            <a:extLst>
              <a:ext uri="{FF2B5EF4-FFF2-40B4-BE49-F238E27FC236}">
                <a16:creationId xmlns:a16="http://schemas.microsoft.com/office/drawing/2014/main" id="{B76C1643-F16C-CA41-9CF7-8FB5D909F15C}"/>
              </a:ext>
            </a:extLst>
          </p:cNvPr>
          <p:cNvSpPr>
            <a:spLocks noGrp="1"/>
          </p:cNvSpPr>
          <p:nvPr>
            <p:ph type="sldNum" sz="quarter" idx="12"/>
          </p:nvPr>
        </p:nvSpPr>
        <p:spPr/>
        <p:txBody>
          <a:bodyPr/>
          <a:lstStyle/>
          <a:p>
            <a:pPr defTabSz="685800">
              <a:buClrTx/>
            </a:pPr>
            <a:fld id="{A5159055-D66D-A841-AE8E-A5CD31ABF10C}" type="slidenum">
              <a:rPr lang="fr-FR" kern="1200">
                <a:solidFill>
                  <a:prstClr val="black">
                    <a:tint val="75000"/>
                  </a:prstClr>
                </a:solidFill>
                <a:latin typeface="Calibri" panose="020F0502020204030204"/>
                <a:ea typeface="+mn-ea"/>
                <a:cs typeface="+mn-cs"/>
              </a:rPr>
              <a:pPr defTabSz="685800">
                <a:buClrTx/>
              </a:pPr>
              <a:t>148</a:t>
            </a:fld>
            <a:endParaRPr lang="fr-FR"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78107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4"/>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sz="2800" i="0" u="none" strike="noStrike" cap="none">
                <a:solidFill>
                  <a:schemeClr val="dk1"/>
                </a:solidFill>
                <a:latin typeface="Trebuchet MS"/>
                <a:ea typeface="Trebuchet MS"/>
                <a:cs typeface="Trebuchet MS"/>
                <a:sym typeface="Trebuchet MS"/>
              </a:rPr>
              <a:t>Controls</a:t>
            </a:r>
            <a:endParaRPr sz="2800" i="0" u="none" strike="noStrike" cap="none">
              <a:solidFill>
                <a:schemeClr val="dk1"/>
              </a:solidFill>
              <a:latin typeface="Trebuchet MS"/>
              <a:ea typeface="Trebuchet MS"/>
              <a:cs typeface="Trebuchet MS"/>
              <a:sym typeface="Trebuchet MS"/>
            </a:endParaRPr>
          </a:p>
        </p:txBody>
      </p:sp>
      <p:sp>
        <p:nvSpPr>
          <p:cNvPr id="416" name="Google Shape;416;p64"/>
          <p:cNvSpPr txBox="1">
            <a:spLocks noGrp="1"/>
          </p:cNvSpPr>
          <p:nvPr>
            <p:ph type="body" idx="1"/>
          </p:nvPr>
        </p:nvSpPr>
        <p:spPr>
          <a:xfrm>
            <a:off x="311700" y="1152475"/>
            <a:ext cx="8772600" cy="3710700"/>
          </a:xfrm>
          <a:prstGeom prst="rect">
            <a:avLst/>
          </a:prstGeom>
          <a:noFill/>
          <a:ln>
            <a:noFill/>
          </a:ln>
        </p:spPr>
        <p:txBody>
          <a:bodyPr spcFirstLastPara="1" wrap="square" lIns="91425" tIns="45700" rIns="91425" bIns="45700" anchor="t" anchorCtr="0">
            <a:noAutofit/>
          </a:bodyPr>
          <a:lstStyle/>
          <a:p>
            <a:pPr marL="182880" marR="0" lvl="0" indent="-205740" algn="l" rtl="0">
              <a:lnSpc>
                <a:spcPct val="8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Used mostly to filter out false positives (high level of noise)</a:t>
            </a:r>
            <a:endParaRPr>
              <a:latin typeface="Trebuchet MS"/>
              <a:ea typeface="Trebuchet MS"/>
              <a:cs typeface="Trebuchet MS"/>
              <a:sym typeface="Trebuchet MS"/>
            </a:endParaRPr>
          </a:p>
          <a:p>
            <a:pPr marL="457200" marR="0" lvl="1" indent="-203200" algn="l" rtl="0">
              <a:lnSpc>
                <a:spcPct val="80000"/>
              </a:lnSpc>
              <a:spcBef>
                <a:spcPts val="0"/>
              </a:spcBef>
              <a:spcAft>
                <a:spcPts val="0"/>
              </a:spcAft>
              <a:buClr>
                <a:srgbClr val="FFCC00"/>
              </a:buClr>
              <a:buSzPts val="1800"/>
              <a:buFont typeface="Trebuchet MS"/>
              <a:buChar char="○"/>
            </a:pPr>
            <a:r>
              <a:rPr lang="en" sz="1800" i="0" u="none" strike="noStrike" cap="none">
                <a:solidFill>
                  <a:srgbClr val="262626"/>
                </a:solidFill>
                <a:latin typeface="Trebuchet MS"/>
                <a:ea typeface="Trebuchet MS"/>
                <a:cs typeface="Trebuchet MS"/>
                <a:sym typeface="Trebuchet MS"/>
              </a:rPr>
              <a:t>Idea: potential false positive will be enriched in both treatment and control.</a:t>
            </a:r>
            <a:endParaRPr sz="1800" i="0" u="none" strike="noStrike" cap="none">
              <a:solidFill>
                <a:srgbClr val="000000"/>
              </a:solidFill>
              <a:latin typeface="Trebuchet MS"/>
              <a:ea typeface="Trebuchet MS"/>
              <a:cs typeface="Trebuchet MS"/>
              <a:sym typeface="Trebuchet MS"/>
            </a:endParaRPr>
          </a:p>
          <a:p>
            <a:pPr marL="182880" marR="0" lvl="0" indent="-205740" algn="l" rtl="0">
              <a:lnSpc>
                <a:spcPct val="85000"/>
              </a:lnSpc>
              <a:spcBef>
                <a:spcPts val="1700"/>
              </a:spcBef>
              <a:spcAft>
                <a:spcPts val="0"/>
              </a:spcAft>
              <a:buClr>
                <a:schemeClr val="accent1"/>
              </a:buClr>
              <a:buSzPts val="1800"/>
              <a:buFont typeface="Trebuchet MS"/>
              <a:buChar char="●"/>
            </a:pPr>
            <a:r>
              <a:rPr lang="en" i="0" u="none" strike="noStrike" cap="none">
                <a:solidFill>
                  <a:srgbClr val="000000"/>
                </a:solidFill>
                <a:latin typeface="Trebuchet MS"/>
                <a:ea typeface="Trebuchet MS"/>
                <a:cs typeface="Trebuchet MS"/>
                <a:sym typeface="Trebuchet MS"/>
              </a:rPr>
              <a:t>A control will fail to filter out false positives if its enrichment profile is very different from the enrichment profile of false positive regions in the treatment sample</a:t>
            </a:r>
            <a:endParaRPr>
              <a:latin typeface="Trebuchet MS"/>
              <a:ea typeface="Trebuchet MS"/>
              <a:cs typeface="Trebuchet MS"/>
              <a:sym typeface="Trebuchet MS"/>
            </a:endParaRPr>
          </a:p>
          <a:p>
            <a:pPr marL="182880" marR="0" lvl="0" indent="-205740" algn="l" rtl="0">
              <a:lnSpc>
                <a:spcPct val="85000"/>
              </a:lnSpc>
              <a:spcBef>
                <a:spcPts val="160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Most commonly used control: </a:t>
            </a:r>
            <a:r>
              <a:rPr lang="en" i="0" u="none" strike="noStrike" cap="none">
                <a:solidFill>
                  <a:srgbClr val="262626"/>
                </a:solidFill>
                <a:latin typeface="Trebuchet MS"/>
                <a:ea typeface="Trebuchet MS"/>
                <a:cs typeface="Trebuchet MS"/>
                <a:sym typeface="Trebuchet MS"/>
              </a:rPr>
              <a:t>Input DNA </a:t>
            </a:r>
            <a:r>
              <a:rPr lang="en">
                <a:solidFill>
                  <a:srgbClr val="262626"/>
                </a:solidFill>
                <a:latin typeface="Trebuchet MS"/>
                <a:ea typeface="Trebuchet MS"/>
                <a:cs typeface="Trebuchet MS"/>
                <a:sym typeface="Trebuchet MS"/>
              </a:rPr>
              <a:t>(</a:t>
            </a:r>
            <a:r>
              <a:rPr lang="en" i="0" u="none" strike="noStrike" cap="none">
                <a:solidFill>
                  <a:srgbClr val="262626"/>
                </a:solidFill>
                <a:latin typeface="Trebuchet MS"/>
                <a:ea typeface="Trebuchet MS"/>
                <a:cs typeface="Trebuchet MS"/>
                <a:sym typeface="Trebuchet MS"/>
              </a:rPr>
              <a:t>a portion of DNA sample removed prior to IP)</a:t>
            </a:r>
            <a:endParaRPr>
              <a:latin typeface="Trebuchet MS"/>
              <a:ea typeface="Trebuchet MS"/>
              <a:cs typeface="Trebuchet MS"/>
              <a:sym typeface="Trebuchet MS"/>
            </a:endParaRPr>
          </a:p>
          <a:p>
            <a:pPr marL="182880" marR="0" lvl="0" indent="-205740" algn="l" rtl="0">
              <a:lnSpc>
                <a:spcPct val="85000"/>
              </a:lnSpc>
              <a:spcBef>
                <a:spcPts val="1700"/>
              </a:spcBef>
              <a:spcAft>
                <a:spcPts val="0"/>
              </a:spcAft>
              <a:buClr>
                <a:schemeClr val="accent1"/>
              </a:buClr>
              <a:buSzPts val="1800"/>
              <a:buFont typeface="Trebuchet MS"/>
              <a:buChar char="●"/>
            </a:pPr>
            <a:r>
              <a:rPr lang="en" i="0" u="none" strike="noStrike" cap="none">
                <a:solidFill>
                  <a:srgbClr val="000000"/>
                </a:solidFill>
                <a:latin typeface="Trebuchet MS"/>
                <a:ea typeface="Trebuchet MS"/>
                <a:cs typeface="Trebuchet MS"/>
                <a:sym typeface="Trebuchet MS"/>
              </a:rPr>
              <a:t>Choice of control is extremely important</a:t>
            </a:r>
            <a:endParaRPr>
              <a:latin typeface="Trebuchet MS"/>
              <a:ea typeface="Trebuchet MS"/>
              <a:cs typeface="Trebuchet MS"/>
              <a:sym typeface="Trebuchet MS"/>
            </a:endParaRPr>
          </a:p>
          <a:p>
            <a:pPr marL="182880" marR="0" lvl="0" indent="-205740" algn="l" rtl="0">
              <a:lnSpc>
                <a:spcPct val="85000"/>
              </a:lnSpc>
              <a:spcBef>
                <a:spcPts val="1600"/>
              </a:spcBef>
              <a:spcAft>
                <a:spcPts val="0"/>
              </a:spcAft>
              <a:buClr>
                <a:schemeClr val="accent1"/>
              </a:buClr>
              <a:buSzPts val="1800"/>
              <a:buFont typeface="Trebuchet MS"/>
              <a:buChar char="●"/>
            </a:pPr>
            <a:r>
              <a:rPr lang="en" i="0" u="none" strike="noStrike" cap="none">
                <a:solidFill>
                  <a:srgbClr val="000000"/>
                </a:solidFill>
                <a:latin typeface="Trebuchet MS"/>
                <a:ea typeface="Trebuchet MS"/>
                <a:cs typeface="Trebuchet MS"/>
                <a:sym typeface="Trebuchet MS"/>
              </a:rPr>
              <a:t>It is recommended to cover the control in a higher exten</a:t>
            </a:r>
            <a:r>
              <a:rPr lang="en">
                <a:solidFill>
                  <a:srgbClr val="000000"/>
                </a:solidFill>
                <a:latin typeface="Trebuchet MS"/>
                <a:ea typeface="Trebuchet MS"/>
                <a:cs typeface="Trebuchet MS"/>
                <a:sym typeface="Trebuchet MS"/>
              </a:rPr>
              <a:t>t</a:t>
            </a:r>
            <a:r>
              <a:rPr lang="en" i="0" u="none" strike="noStrike" cap="none">
                <a:solidFill>
                  <a:srgbClr val="000000"/>
                </a:solidFill>
                <a:latin typeface="Trebuchet MS"/>
                <a:ea typeface="Trebuchet MS"/>
                <a:cs typeface="Trebuchet MS"/>
                <a:sym typeface="Trebuchet MS"/>
              </a:rPr>
              <a:t> than the IP</a:t>
            </a:r>
            <a:r>
              <a:rPr lang="en">
                <a:solidFill>
                  <a:srgbClr val="000000"/>
                </a:solidFill>
                <a:latin typeface="Trebuchet MS"/>
                <a:ea typeface="Trebuchet MS"/>
                <a:cs typeface="Trebuchet MS"/>
                <a:sym typeface="Trebuchet MS"/>
              </a:rPr>
              <a:t>s </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5"/>
          <p:cNvSpPr txBox="1">
            <a:spLocks noGrp="1"/>
          </p:cNvSpPr>
          <p:nvPr>
            <p:ph type="body" idx="1"/>
          </p:nvPr>
        </p:nvSpPr>
        <p:spPr>
          <a:xfrm>
            <a:off x="307925" y="12103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The input is used to model </a:t>
            </a:r>
            <a:r>
              <a:rPr lang="en" b="1">
                <a:latin typeface="Trebuchet MS"/>
                <a:ea typeface="Trebuchet MS"/>
                <a:cs typeface="Trebuchet MS"/>
                <a:sym typeface="Trebuchet MS"/>
              </a:rPr>
              <a:t>local noise level</a:t>
            </a:r>
            <a:endParaRPr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Accessible regions </a:t>
            </a:r>
            <a:r>
              <a:rPr lang="en" sz="1800">
                <a:latin typeface="Trebuchet MS"/>
                <a:ea typeface="Trebuchet MS"/>
                <a:cs typeface="Trebuchet MS"/>
                <a:sym typeface="Trebuchet MS"/>
              </a:rPr>
              <a:t>are expected to produce</a:t>
            </a:r>
            <a:r>
              <a:rPr lang="en" sz="1800" b="1">
                <a:latin typeface="Trebuchet MS"/>
                <a:ea typeface="Trebuchet MS"/>
                <a:cs typeface="Trebuchet MS"/>
                <a:sym typeface="Trebuchet MS"/>
              </a:rPr>
              <a:t> more reads</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Amplified regions (CNV) are expected to produce more reads</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p:txBody>
      </p:sp>
      <p:sp>
        <p:nvSpPr>
          <p:cNvPr id="422" name="Google Shape;422;p65"/>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Why an Input is required ?</a:t>
            </a:r>
            <a:endParaRPr>
              <a:latin typeface="Trebuchet MS"/>
              <a:ea typeface="Trebuchet MS"/>
              <a:cs typeface="Trebuchet MS"/>
              <a:sym typeface="Trebuchet MS"/>
            </a:endParaRPr>
          </a:p>
        </p:txBody>
      </p:sp>
      <p:sp>
        <p:nvSpPr>
          <p:cNvPr id="423" name="Google Shape;423;p65"/>
          <p:cNvSpPr/>
          <p:nvPr/>
        </p:nvSpPr>
        <p:spPr>
          <a:xfrm>
            <a:off x="761931" y="2045475"/>
            <a:ext cx="1809241"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solid"/>
            <a:round/>
            <a:headEnd type="none" w="med" len="med"/>
            <a:tailEnd type="none" w="med" len="med"/>
          </a:ln>
        </p:spPr>
      </p:sp>
      <p:cxnSp>
        <p:nvCxnSpPr>
          <p:cNvPr id="424" name="Google Shape;424;p65"/>
          <p:cNvCxnSpPr/>
          <p:nvPr/>
        </p:nvCxnSpPr>
        <p:spPr>
          <a:xfrm>
            <a:off x="3934257"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5" name="Google Shape;425;p65"/>
          <p:cNvCxnSpPr/>
          <p:nvPr/>
        </p:nvCxnSpPr>
        <p:spPr>
          <a:xfrm>
            <a:off x="40826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6" name="Google Shape;426;p65"/>
          <p:cNvCxnSpPr/>
          <p:nvPr/>
        </p:nvCxnSpPr>
        <p:spPr>
          <a:xfrm>
            <a:off x="42310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7" name="Google Shape;427;p65"/>
          <p:cNvCxnSpPr/>
          <p:nvPr/>
        </p:nvCxnSpPr>
        <p:spPr>
          <a:xfrm>
            <a:off x="4379459"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28" name="Google Shape;428;p65"/>
          <p:cNvCxnSpPr/>
          <p:nvPr/>
        </p:nvCxnSpPr>
        <p:spPr>
          <a:xfrm>
            <a:off x="3934257"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29" name="Google Shape;429;p65"/>
          <p:cNvSpPr/>
          <p:nvPr/>
        </p:nvSpPr>
        <p:spPr>
          <a:xfrm>
            <a:off x="3210538" y="2045475"/>
            <a:ext cx="1448926"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lgDash"/>
            <a:round/>
            <a:headEnd type="none" w="med" len="med"/>
            <a:tailEnd type="none" w="med" len="med"/>
          </a:ln>
        </p:spPr>
      </p:sp>
      <p:cxnSp>
        <p:nvCxnSpPr>
          <p:cNvPr id="430" name="Google Shape;430;p65"/>
          <p:cNvCxnSpPr/>
          <p:nvPr/>
        </p:nvCxnSpPr>
        <p:spPr>
          <a:xfrm>
            <a:off x="3887541"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31" name="Google Shape;431;p65"/>
          <p:cNvCxnSpPr/>
          <p:nvPr/>
        </p:nvCxnSpPr>
        <p:spPr>
          <a:xfrm>
            <a:off x="3961742"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32" name="Google Shape;432;p65"/>
          <p:cNvCxnSpPr/>
          <p:nvPr/>
        </p:nvCxnSpPr>
        <p:spPr>
          <a:xfrm>
            <a:off x="4184342" y="239821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33" name="Google Shape;433;p65"/>
          <p:cNvCxnSpPr/>
          <p:nvPr/>
        </p:nvCxnSpPr>
        <p:spPr>
          <a:xfrm>
            <a:off x="4213969" y="2392164"/>
            <a:ext cx="123000" cy="71400"/>
          </a:xfrm>
          <a:prstGeom prst="straightConnector1">
            <a:avLst/>
          </a:prstGeom>
          <a:noFill/>
          <a:ln w="28575" cap="flat" cmpd="sng">
            <a:solidFill>
              <a:srgbClr val="FFFFFF"/>
            </a:solidFill>
            <a:prstDash val="solid"/>
            <a:round/>
            <a:headEnd type="none" w="med" len="med"/>
            <a:tailEnd type="none" w="med" len="med"/>
          </a:ln>
        </p:spPr>
      </p:cxnSp>
      <p:cxnSp>
        <p:nvCxnSpPr>
          <p:cNvPr id="434" name="Google Shape;434;p65"/>
          <p:cNvCxnSpPr/>
          <p:nvPr/>
        </p:nvCxnSpPr>
        <p:spPr>
          <a:xfrm flipH="1">
            <a:off x="3595020" y="2394451"/>
            <a:ext cx="94800" cy="69000"/>
          </a:xfrm>
          <a:prstGeom prst="straightConnector1">
            <a:avLst/>
          </a:prstGeom>
          <a:noFill/>
          <a:ln w="28575" cap="flat" cmpd="sng">
            <a:solidFill>
              <a:srgbClr val="FFFFFF"/>
            </a:solidFill>
            <a:prstDash val="solid"/>
            <a:round/>
            <a:headEnd type="none" w="med" len="med"/>
            <a:tailEnd type="none" w="med" len="med"/>
          </a:ln>
        </p:spPr>
      </p:cxnSp>
      <p:cxnSp>
        <p:nvCxnSpPr>
          <p:cNvPr id="435" name="Google Shape;435;p65"/>
          <p:cNvCxnSpPr/>
          <p:nvPr/>
        </p:nvCxnSpPr>
        <p:spPr>
          <a:xfrm flipH="1">
            <a:off x="3651669" y="2425663"/>
            <a:ext cx="94800" cy="69000"/>
          </a:xfrm>
          <a:prstGeom prst="straightConnector1">
            <a:avLst/>
          </a:prstGeom>
          <a:noFill/>
          <a:ln w="28575" cap="flat" cmpd="sng">
            <a:solidFill>
              <a:srgbClr val="FFFFFF"/>
            </a:solidFill>
            <a:prstDash val="solid"/>
            <a:round/>
            <a:headEnd type="none" w="med" len="med"/>
            <a:tailEnd type="none" w="med" len="med"/>
          </a:ln>
        </p:spPr>
      </p:cxnSp>
      <p:sp>
        <p:nvSpPr>
          <p:cNvPr id="436" name="Google Shape;436;p65"/>
          <p:cNvSpPr/>
          <p:nvPr/>
        </p:nvSpPr>
        <p:spPr>
          <a:xfrm>
            <a:off x="64342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37" name="Google Shape;437;p65"/>
          <p:cNvSpPr/>
          <p:nvPr/>
        </p:nvSpPr>
        <p:spPr>
          <a:xfrm>
            <a:off x="1979029"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38" name="Google Shape;438;p65"/>
          <p:cNvSpPr/>
          <p:nvPr/>
        </p:nvSpPr>
        <p:spPr>
          <a:xfrm>
            <a:off x="1311227"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sp>
        <p:nvSpPr>
          <p:cNvPr id="439" name="Google Shape;439;p65"/>
          <p:cNvSpPr/>
          <p:nvPr/>
        </p:nvSpPr>
        <p:spPr>
          <a:xfrm>
            <a:off x="3017831"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0" name="Google Shape;440;p65"/>
          <p:cNvSpPr/>
          <p:nvPr/>
        </p:nvSpPr>
        <p:spPr>
          <a:xfrm>
            <a:off x="435343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1" name="Google Shape;441;p65"/>
          <p:cNvSpPr/>
          <p:nvPr/>
        </p:nvSpPr>
        <p:spPr>
          <a:xfrm>
            <a:off x="3685633"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42" name="Google Shape;442;p65"/>
          <p:cNvCxnSpPr/>
          <p:nvPr/>
        </p:nvCxnSpPr>
        <p:spPr>
          <a:xfrm>
            <a:off x="6457064"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43" name="Google Shape;443;p65"/>
          <p:cNvSpPr/>
          <p:nvPr/>
        </p:nvSpPr>
        <p:spPr>
          <a:xfrm>
            <a:off x="5540638"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4" name="Google Shape;444;p65"/>
          <p:cNvSpPr/>
          <p:nvPr/>
        </p:nvSpPr>
        <p:spPr>
          <a:xfrm>
            <a:off x="6876242"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45" name="Google Shape;445;p65"/>
          <p:cNvSpPr/>
          <p:nvPr/>
        </p:nvSpPr>
        <p:spPr>
          <a:xfrm>
            <a:off x="6208440"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46" name="Google Shape;446;p65"/>
          <p:cNvCxnSpPr/>
          <p:nvPr/>
        </p:nvCxnSpPr>
        <p:spPr>
          <a:xfrm rot="10800000" flipH="1">
            <a:off x="5534820" y="2605562"/>
            <a:ext cx="1990800" cy="8100"/>
          </a:xfrm>
          <a:prstGeom prst="straightConnector1">
            <a:avLst/>
          </a:prstGeom>
          <a:noFill/>
          <a:ln w="28575" cap="flat" cmpd="sng">
            <a:solidFill>
              <a:schemeClr val="dk2"/>
            </a:solidFill>
            <a:prstDash val="solid"/>
            <a:round/>
            <a:headEnd type="none" w="med" len="med"/>
            <a:tailEnd type="none" w="med" len="med"/>
          </a:ln>
        </p:spPr>
      </p:cxnSp>
      <p:sp>
        <p:nvSpPr>
          <p:cNvPr id="447" name="Google Shape;447;p65"/>
          <p:cNvSpPr/>
          <p:nvPr/>
        </p:nvSpPr>
        <p:spPr>
          <a:xfrm>
            <a:off x="55179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5"/>
          <p:cNvSpPr/>
          <p:nvPr/>
        </p:nvSpPr>
        <p:spPr>
          <a:xfrm>
            <a:off x="57405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5"/>
          <p:cNvSpPr/>
          <p:nvPr/>
        </p:nvSpPr>
        <p:spPr>
          <a:xfrm>
            <a:off x="5592148"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5"/>
          <p:cNvSpPr/>
          <p:nvPr/>
        </p:nvSpPr>
        <p:spPr>
          <a:xfrm>
            <a:off x="5888949"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5"/>
          <p:cNvSpPr/>
          <p:nvPr/>
        </p:nvSpPr>
        <p:spPr>
          <a:xfrm>
            <a:off x="6037349"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5"/>
          <p:cNvSpPr/>
          <p:nvPr/>
        </p:nvSpPr>
        <p:spPr>
          <a:xfrm>
            <a:off x="61857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5"/>
          <p:cNvSpPr/>
          <p:nvPr/>
        </p:nvSpPr>
        <p:spPr>
          <a:xfrm>
            <a:off x="6334150"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5"/>
          <p:cNvSpPr/>
          <p:nvPr/>
        </p:nvSpPr>
        <p:spPr>
          <a:xfrm>
            <a:off x="61857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5"/>
          <p:cNvSpPr/>
          <p:nvPr/>
        </p:nvSpPr>
        <p:spPr>
          <a:xfrm>
            <a:off x="64825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5"/>
          <p:cNvSpPr/>
          <p:nvPr/>
        </p:nvSpPr>
        <p:spPr>
          <a:xfrm>
            <a:off x="64825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5"/>
          <p:cNvSpPr/>
          <p:nvPr/>
        </p:nvSpPr>
        <p:spPr>
          <a:xfrm>
            <a:off x="6705151"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5"/>
          <p:cNvSpPr/>
          <p:nvPr/>
        </p:nvSpPr>
        <p:spPr>
          <a:xfrm>
            <a:off x="6779351"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5"/>
          <p:cNvSpPr/>
          <p:nvPr/>
        </p:nvSpPr>
        <p:spPr>
          <a:xfrm>
            <a:off x="7001952"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5"/>
          <p:cNvSpPr/>
          <p:nvPr/>
        </p:nvSpPr>
        <p:spPr>
          <a:xfrm>
            <a:off x="6334150" y="2087258"/>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1" name="Google Shape;461;p65"/>
          <p:cNvPicPr preferRelativeResize="0"/>
          <p:nvPr/>
        </p:nvPicPr>
        <p:blipFill rotWithShape="1">
          <a:blip r:embed="rId3">
            <a:alphaModFix/>
          </a:blip>
          <a:srcRect b="42899"/>
          <a:stretch/>
        </p:blipFill>
        <p:spPr>
          <a:xfrm>
            <a:off x="875908" y="3658550"/>
            <a:ext cx="6343200" cy="986700"/>
          </a:xfrm>
          <a:prstGeom prst="rect">
            <a:avLst/>
          </a:prstGeom>
          <a:noFill/>
          <a:ln>
            <a:noFill/>
          </a:ln>
        </p:spPr>
      </p:pic>
      <p:pic>
        <p:nvPicPr>
          <p:cNvPr id="462" name="Google Shape;462;p65"/>
          <p:cNvPicPr preferRelativeResize="0"/>
          <p:nvPr/>
        </p:nvPicPr>
        <p:blipFill rotWithShape="1">
          <a:blip r:embed="rId3">
            <a:alphaModFix/>
          </a:blip>
          <a:srcRect t="57084" b="22879"/>
          <a:stretch/>
        </p:blipFill>
        <p:spPr>
          <a:xfrm>
            <a:off x="866050" y="4701843"/>
            <a:ext cx="6343200" cy="34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6"/>
          <p:cNvSpPr txBox="1">
            <a:spLocks noGrp="1"/>
          </p:cNvSpPr>
          <p:nvPr>
            <p:ph type="body" idx="1"/>
          </p:nvPr>
        </p:nvSpPr>
        <p:spPr>
          <a:xfrm>
            <a:off x="307925" y="12103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The input is used to model </a:t>
            </a:r>
            <a:r>
              <a:rPr lang="en" b="1">
                <a:latin typeface="Trebuchet MS"/>
                <a:ea typeface="Trebuchet MS"/>
                <a:cs typeface="Trebuchet MS"/>
                <a:sym typeface="Trebuchet MS"/>
              </a:rPr>
              <a:t>local noise level</a:t>
            </a:r>
            <a:endParaRPr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Accessible regions </a:t>
            </a:r>
            <a:r>
              <a:rPr lang="en" sz="1800">
                <a:latin typeface="Trebuchet MS"/>
                <a:ea typeface="Trebuchet MS"/>
                <a:cs typeface="Trebuchet MS"/>
                <a:sym typeface="Trebuchet MS"/>
              </a:rPr>
              <a:t>are expected to produce</a:t>
            </a:r>
            <a:r>
              <a:rPr lang="en" sz="1800" b="1">
                <a:latin typeface="Trebuchet MS"/>
                <a:ea typeface="Trebuchet MS"/>
                <a:cs typeface="Trebuchet MS"/>
                <a:sym typeface="Trebuchet MS"/>
              </a:rPr>
              <a:t> more reads</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Amplified regions (CNV) are expected to produce more reads</a:t>
            </a:r>
            <a:endParaRPr sz="1800" b="1">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b="1">
                <a:latin typeface="Trebuchet MS"/>
                <a:ea typeface="Trebuchet MS"/>
                <a:cs typeface="Trebuchet MS"/>
                <a:sym typeface="Trebuchet MS"/>
              </a:rPr>
              <a:t>Moreover, most peak callers </a:t>
            </a:r>
            <a:r>
              <a:rPr lang="en" sz="1800">
                <a:latin typeface="Trebuchet MS"/>
                <a:ea typeface="Trebuchet MS"/>
                <a:cs typeface="Trebuchet MS"/>
                <a:sym typeface="Trebuchet MS"/>
              </a:rPr>
              <a:t>are configured </a:t>
            </a:r>
            <a:r>
              <a:rPr lang="en" sz="1800" b="1">
                <a:latin typeface="Trebuchet MS"/>
                <a:ea typeface="Trebuchet MS"/>
                <a:cs typeface="Trebuchet MS"/>
                <a:sym typeface="Trebuchet MS"/>
              </a:rPr>
              <a:t>with an input as control </a:t>
            </a: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p:txBody>
      </p:sp>
      <p:sp>
        <p:nvSpPr>
          <p:cNvPr id="468" name="Google Shape;468;p66"/>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Why an Input is required ?</a:t>
            </a:r>
            <a:endParaRPr>
              <a:latin typeface="Trebuchet MS"/>
              <a:ea typeface="Trebuchet MS"/>
              <a:cs typeface="Trebuchet MS"/>
              <a:sym typeface="Trebuchet MS"/>
            </a:endParaRPr>
          </a:p>
        </p:txBody>
      </p:sp>
      <p:sp>
        <p:nvSpPr>
          <p:cNvPr id="469" name="Google Shape;469;p66"/>
          <p:cNvSpPr/>
          <p:nvPr/>
        </p:nvSpPr>
        <p:spPr>
          <a:xfrm>
            <a:off x="761931" y="2045475"/>
            <a:ext cx="1809241"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solid"/>
            <a:round/>
            <a:headEnd type="none" w="med" len="med"/>
            <a:tailEnd type="none" w="med" len="med"/>
          </a:ln>
        </p:spPr>
      </p:sp>
      <p:cxnSp>
        <p:nvCxnSpPr>
          <p:cNvPr id="470" name="Google Shape;470;p66"/>
          <p:cNvCxnSpPr/>
          <p:nvPr/>
        </p:nvCxnSpPr>
        <p:spPr>
          <a:xfrm>
            <a:off x="3934257"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1" name="Google Shape;471;p66"/>
          <p:cNvCxnSpPr/>
          <p:nvPr/>
        </p:nvCxnSpPr>
        <p:spPr>
          <a:xfrm>
            <a:off x="40826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2" name="Google Shape;472;p66"/>
          <p:cNvCxnSpPr/>
          <p:nvPr/>
        </p:nvCxnSpPr>
        <p:spPr>
          <a:xfrm>
            <a:off x="4231058"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3" name="Google Shape;473;p66"/>
          <p:cNvCxnSpPr/>
          <p:nvPr/>
        </p:nvCxnSpPr>
        <p:spPr>
          <a:xfrm>
            <a:off x="4379459" y="2409459"/>
            <a:ext cx="9000" cy="209700"/>
          </a:xfrm>
          <a:prstGeom prst="straightConnector1">
            <a:avLst/>
          </a:prstGeom>
          <a:noFill/>
          <a:ln w="28575" cap="flat" cmpd="sng">
            <a:solidFill>
              <a:srgbClr val="FFFFFF"/>
            </a:solidFill>
            <a:prstDash val="solid"/>
            <a:round/>
            <a:headEnd type="none" w="med" len="med"/>
            <a:tailEnd type="none" w="med" len="med"/>
          </a:ln>
        </p:spPr>
      </p:cxnSp>
      <p:cxnSp>
        <p:nvCxnSpPr>
          <p:cNvPr id="474" name="Google Shape;474;p66"/>
          <p:cNvCxnSpPr/>
          <p:nvPr/>
        </p:nvCxnSpPr>
        <p:spPr>
          <a:xfrm>
            <a:off x="3934257"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75" name="Google Shape;475;p66"/>
          <p:cNvSpPr/>
          <p:nvPr/>
        </p:nvSpPr>
        <p:spPr>
          <a:xfrm>
            <a:off x="3210538" y="2045475"/>
            <a:ext cx="1448926" cy="663995"/>
          </a:xfrm>
          <a:custGeom>
            <a:avLst/>
            <a:gdLst/>
            <a:ahLst/>
            <a:cxnLst/>
            <a:rect l="l" t="t" r="r" b="b"/>
            <a:pathLst>
              <a:path w="102217" h="42125" extrusionOk="0">
                <a:moveTo>
                  <a:pt x="0" y="23838"/>
                </a:moveTo>
                <a:cubicBezTo>
                  <a:pt x="232" y="22066"/>
                  <a:pt x="670" y="15018"/>
                  <a:pt x="1391" y="13204"/>
                </a:cubicBezTo>
                <a:cubicBezTo>
                  <a:pt x="2113" y="11390"/>
                  <a:pt x="3659" y="9722"/>
                  <a:pt x="4329" y="12954"/>
                </a:cubicBezTo>
                <a:cubicBezTo>
                  <a:pt x="4999" y="16186"/>
                  <a:pt x="4793" y="29135"/>
                  <a:pt x="5411" y="32596"/>
                </a:cubicBezTo>
                <a:cubicBezTo>
                  <a:pt x="6029" y="36057"/>
                  <a:pt x="7446" y="37309"/>
                  <a:pt x="8039" y="33722"/>
                </a:cubicBezTo>
                <a:cubicBezTo>
                  <a:pt x="8632" y="30136"/>
                  <a:pt x="8271" y="14893"/>
                  <a:pt x="8967" y="11077"/>
                </a:cubicBezTo>
                <a:cubicBezTo>
                  <a:pt x="9663" y="7261"/>
                  <a:pt x="11415" y="6761"/>
                  <a:pt x="12214" y="10827"/>
                </a:cubicBezTo>
                <a:cubicBezTo>
                  <a:pt x="13013" y="14893"/>
                  <a:pt x="12960" y="31304"/>
                  <a:pt x="13759" y="35474"/>
                </a:cubicBezTo>
                <a:cubicBezTo>
                  <a:pt x="14558" y="39644"/>
                  <a:pt x="16233" y="40228"/>
                  <a:pt x="17006" y="35849"/>
                </a:cubicBezTo>
                <a:cubicBezTo>
                  <a:pt x="17779" y="31470"/>
                  <a:pt x="17624" y="13808"/>
                  <a:pt x="18397" y="9200"/>
                </a:cubicBezTo>
                <a:cubicBezTo>
                  <a:pt x="19170" y="4592"/>
                  <a:pt x="20974" y="3425"/>
                  <a:pt x="21644" y="8200"/>
                </a:cubicBezTo>
                <a:cubicBezTo>
                  <a:pt x="22314" y="12975"/>
                  <a:pt x="21747" y="32742"/>
                  <a:pt x="22417" y="37850"/>
                </a:cubicBezTo>
                <a:cubicBezTo>
                  <a:pt x="23087" y="42959"/>
                  <a:pt x="24865" y="43730"/>
                  <a:pt x="25664" y="38851"/>
                </a:cubicBezTo>
                <a:cubicBezTo>
                  <a:pt x="26463" y="33972"/>
                  <a:pt x="26231" y="13350"/>
                  <a:pt x="27210" y="8575"/>
                </a:cubicBezTo>
                <a:cubicBezTo>
                  <a:pt x="28189" y="3800"/>
                  <a:pt x="30533" y="7428"/>
                  <a:pt x="31538" y="10201"/>
                </a:cubicBezTo>
                <a:cubicBezTo>
                  <a:pt x="32543" y="12974"/>
                  <a:pt x="31773" y="21801"/>
                  <a:pt x="33239" y="25215"/>
                </a:cubicBezTo>
                <a:cubicBezTo>
                  <a:pt x="34705" y="28629"/>
                  <a:pt x="34587" y="30124"/>
                  <a:pt x="40333" y="30687"/>
                </a:cubicBezTo>
                <a:cubicBezTo>
                  <a:pt x="46079" y="31250"/>
                  <a:pt x="62121" y="30152"/>
                  <a:pt x="67715" y="28593"/>
                </a:cubicBezTo>
                <a:cubicBezTo>
                  <a:pt x="73309" y="27035"/>
                  <a:pt x="72611" y="24923"/>
                  <a:pt x="73899" y="21336"/>
                </a:cubicBezTo>
                <a:cubicBezTo>
                  <a:pt x="75187" y="17750"/>
                  <a:pt x="74775" y="9785"/>
                  <a:pt x="75445" y="7074"/>
                </a:cubicBezTo>
                <a:cubicBezTo>
                  <a:pt x="76115" y="4363"/>
                  <a:pt x="77223" y="4718"/>
                  <a:pt x="77919" y="5072"/>
                </a:cubicBezTo>
                <a:cubicBezTo>
                  <a:pt x="78615" y="5426"/>
                  <a:pt x="78795" y="6427"/>
                  <a:pt x="79619" y="9200"/>
                </a:cubicBezTo>
                <a:cubicBezTo>
                  <a:pt x="80444" y="11973"/>
                  <a:pt x="81990" y="17499"/>
                  <a:pt x="82866" y="21711"/>
                </a:cubicBezTo>
                <a:cubicBezTo>
                  <a:pt x="83742" y="25923"/>
                  <a:pt x="83923" y="32178"/>
                  <a:pt x="84876" y="34472"/>
                </a:cubicBezTo>
                <a:cubicBezTo>
                  <a:pt x="85829" y="36766"/>
                  <a:pt x="87762" y="36767"/>
                  <a:pt x="88586" y="35474"/>
                </a:cubicBezTo>
                <a:cubicBezTo>
                  <a:pt x="89411" y="34181"/>
                  <a:pt x="89694" y="31950"/>
                  <a:pt x="89823" y="26716"/>
                </a:cubicBezTo>
                <a:cubicBezTo>
                  <a:pt x="89952" y="21482"/>
                  <a:pt x="88663" y="8033"/>
                  <a:pt x="89359" y="4071"/>
                </a:cubicBezTo>
                <a:cubicBezTo>
                  <a:pt x="90055" y="109"/>
                  <a:pt x="92760" y="-2143"/>
                  <a:pt x="93997" y="2945"/>
                </a:cubicBezTo>
                <a:cubicBezTo>
                  <a:pt x="95234" y="8033"/>
                  <a:pt x="95466" y="28989"/>
                  <a:pt x="96780" y="34598"/>
                </a:cubicBezTo>
                <a:cubicBezTo>
                  <a:pt x="98094" y="40207"/>
                  <a:pt x="101058" y="42166"/>
                  <a:pt x="101882" y="36599"/>
                </a:cubicBezTo>
                <a:cubicBezTo>
                  <a:pt x="102707" y="31032"/>
                  <a:pt x="101753" y="7095"/>
                  <a:pt x="101727" y="1194"/>
                </a:cubicBezTo>
              </a:path>
            </a:pathLst>
          </a:custGeom>
          <a:noFill/>
          <a:ln w="28575" cap="flat" cmpd="sng">
            <a:solidFill>
              <a:schemeClr val="dk2"/>
            </a:solidFill>
            <a:prstDash val="lgDash"/>
            <a:round/>
            <a:headEnd type="none" w="med" len="med"/>
            <a:tailEnd type="none" w="med" len="med"/>
          </a:ln>
        </p:spPr>
      </p:sp>
      <p:cxnSp>
        <p:nvCxnSpPr>
          <p:cNvPr id="476" name="Google Shape;476;p66"/>
          <p:cNvCxnSpPr/>
          <p:nvPr/>
        </p:nvCxnSpPr>
        <p:spPr>
          <a:xfrm>
            <a:off x="3887541"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77" name="Google Shape;477;p66"/>
          <p:cNvCxnSpPr/>
          <p:nvPr/>
        </p:nvCxnSpPr>
        <p:spPr>
          <a:xfrm>
            <a:off x="3961742" y="246337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78" name="Google Shape;478;p66"/>
          <p:cNvCxnSpPr/>
          <p:nvPr/>
        </p:nvCxnSpPr>
        <p:spPr>
          <a:xfrm>
            <a:off x="4184342" y="2398214"/>
            <a:ext cx="54000" cy="126600"/>
          </a:xfrm>
          <a:prstGeom prst="straightConnector1">
            <a:avLst/>
          </a:prstGeom>
          <a:noFill/>
          <a:ln w="28575" cap="flat" cmpd="sng">
            <a:solidFill>
              <a:srgbClr val="FFFFFF"/>
            </a:solidFill>
            <a:prstDash val="solid"/>
            <a:round/>
            <a:headEnd type="none" w="med" len="med"/>
            <a:tailEnd type="none" w="med" len="med"/>
          </a:ln>
        </p:spPr>
      </p:cxnSp>
      <p:cxnSp>
        <p:nvCxnSpPr>
          <p:cNvPr id="479" name="Google Shape;479;p66"/>
          <p:cNvCxnSpPr/>
          <p:nvPr/>
        </p:nvCxnSpPr>
        <p:spPr>
          <a:xfrm>
            <a:off x="4213969" y="2392164"/>
            <a:ext cx="123000" cy="71400"/>
          </a:xfrm>
          <a:prstGeom prst="straightConnector1">
            <a:avLst/>
          </a:prstGeom>
          <a:noFill/>
          <a:ln w="28575" cap="flat" cmpd="sng">
            <a:solidFill>
              <a:srgbClr val="FFFFFF"/>
            </a:solidFill>
            <a:prstDash val="solid"/>
            <a:round/>
            <a:headEnd type="none" w="med" len="med"/>
            <a:tailEnd type="none" w="med" len="med"/>
          </a:ln>
        </p:spPr>
      </p:cxnSp>
      <p:cxnSp>
        <p:nvCxnSpPr>
          <p:cNvPr id="480" name="Google Shape;480;p66"/>
          <p:cNvCxnSpPr/>
          <p:nvPr/>
        </p:nvCxnSpPr>
        <p:spPr>
          <a:xfrm flipH="1">
            <a:off x="3595020" y="2394451"/>
            <a:ext cx="94800" cy="69000"/>
          </a:xfrm>
          <a:prstGeom prst="straightConnector1">
            <a:avLst/>
          </a:prstGeom>
          <a:noFill/>
          <a:ln w="28575" cap="flat" cmpd="sng">
            <a:solidFill>
              <a:srgbClr val="FFFFFF"/>
            </a:solidFill>
            <a:prstDash val="solid"/>
            <a:round/>
            <a:headEnd type="none" w="med" len="med"/>
            <a:tailEnd type="none" w="med" len="med"/>
          </a:ln>
        </p:spPr>
      </p:cxnSp>
      <p:cxnSp>
        <p:nvCxnSpPr>
          <p:cNvPr id="481" name="Google Shape;481;p66"/>
          <p:cNvCxnSpPr/>
          <p:nvPr/>
        </p:nvCxnSpPr>
        <p:spPr>
          <a:xfrm flipH="1">
            <a:off x="3651669" y="2425663"/>
            <a:ext cx="94800" cy="69000"/>
          </a:xfrm>
          <a:prstGeom prst="straightConnector1">
            <a:avLst/>
          </a:prstGeom>
          <a:noFill/>
          <a:ln w="28575" cap="flat" cmpd="sng">
            <a:solidFill>
              <a:srgbClr val="FFFFFF"/>
            </a:solidFill>
            <a:prstDash val="solid"/>
            <a:round/>
            <a:headEnd type="none" w="med" len="med"/>
            <a:tailEnd type="none" w="med" len="med"/>
          </a:ln>
        </p:spPr>
      </p:cxnSp>
      <p:sp>
        <p:nvSpPr>
          <p:cNvPr id="482" name="Google Shape;482;p66"/>
          <p:cNvSpPr/>
          <p:nvPr/>
        </p:nvSpPr>
        <p:spPr>
          <a:xfrm>
            <a:off x="64342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3" name="Google Shape;483;p66"/>
          <p:cNvSpPr/>
          <p:nvPr/>
        </p:nvSpPr>
        <p:spPr>
          <a:xfrm>
            <a:off x="1979029"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4" name="Google Shape;484;p66"/>
          <p:cNvSpPr/>
          <p:nvPr/>
        </p:nvSpPr>
        <p:spPr>
          <a:xfrm>
            <a:off x="1311227"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sp>
        <p:nvSpPr>
          <p:cNvPr id="485" name="Google Shape;485;p66"/>
          <p:cNvSpPr/>
          <p:nvPr/>
        </p:nvSpPr>
        <p:spPr>
          <a:xfrm>
            <a:off x="3017831"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6" name="Google Shape;486;p66"/>
          <p:cNvSpPr/>
          <p:nvPr/>
        </p:nvSpPr>
        <p:spPr>
          <a:xfrm>
            <a:off x="4353435"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87" name="Google Shape;487;p66"/>
          <p:cNvSpPr/>
          <p:nvPr/>
        </p:nvSpPr>
        <p:spPr>
          <a:xfrm>
            <a:off x="3685633"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88" name="Google Shape;488;p66"/>
          <p:cNvCxnSpPr/>
          <p:nvPr/>
        </p:nvCxnSpPr>
        <p:spPr>
          <a:xfrm>
            <a:off x="6457064" y="2995903"/>
            <a:ext cx="9000" cy="209700"/>
          </a:xfrm>
          <a:prstGeom prst="straightConnector1">
            <a:avLst/>
          </a:prstGeom>
          <a:noFill/>
          <a:ln w="28575" cap="flat" cmpd="sng">
            <a:solidFill>
              <a:srgbClr val="FFFFFF"/>
            </a:solidFill>
            <a:prstDash val="solid"/>
            <a:round/>
            <a:headEnd type="none" w="med" len="med"/>
            <a:tailEnd type="none" w="med" len="med"/>
          </a:ln>
        </p:spPr>
      </p:cxnSp>
      <p:sp>
        <p:nvSpPr>
          <p:cNvPr id="489" name="Google Shape;489;p66"/>
          <p:cNvSpPr/>
          <p:nvPr/>
        </p:nvSpPr>
        <p:spPr>
          <a:xfrm>
            <a:off x="5540638"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90" name="Google Shape;490;p66"/>
          <p:cNvSpPr/>
          <p:nvPr/>
        </p:nvSpPr>
        <p:spPr>
          <a:xfrm>
            <a:off x="6876242" y="2809037"/>
            <a:ext cx="666600" cy="209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Closed</a:t>
            </a:r>
            <a:endParaRPr sz="1200">
              <a:solidFill>
                <a:srgbClr val="FFFFFF"/>
              </a:solidFill>
            </a:endParaRPr>
          </a:p>
        </p:txBody>
      </p:sp>
      <p:sp>
        <p:nvSpPr>
          <p:cNvPr id="491" name="Google Shape;491;p66"/>
          <p:cNvSpPr/>
          <p:nvPr/>
        </p:nvSpPr>
        <p:spPr>
          <a:xfrm>
            <a:off x="6208440" y="2809037"/>
            <a:ext cx="710400" cy="2097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Open</a:t>
            </a:r>
            <a:endParaRPr sz="1200">
              <a:solidFill>
                <a:srgbClr val="FFFFFF"/>
              </a:solidFill>
            </a:endParaRPr>
          </a:p>
        </p:txBody>
      </p:sp>
      <p:cxnSp>
        <p:nvCxnSpPr>
          <p:cNvPr id="492" name="Google Shape;492;p66"/>
          <p:cNvCxnSpPr/>
          <p:nvPr/>
        </p:nvCxnSpPr>
        <p:spPr>
          <a:xfrm rot="10800000" flipH="1">
            <a:off x="5534820" y="2605562"/>
            <a:ext cx="1990800" cy="8100"/>
          </a:xfrm>
          <a:prstGeom prst="straightConnector1">
            <a:avLst/>
          </a:prstGeom>
          <a:noFill/>
          <a:ln w="28575" cap="flat" cmpd="sng">
            <a:solidFill>
              <a:schemeClr val="dk2"/>
            </a:solidFill>
            <a:prstDash val="solid"/>
            <a:round/>
            <a:headEnd type="none" w="med" len="med"/>
            <a:tailEnd type="none" w="med" len="med"/>
          </a:ln>
        </p:spPr>
      </p:cxnSp>
      <p:sp>
        <p:nvSpPr>
          <p:cNvPr id="493" name="Google Shape;493;p66"/>
          <p:cNvSpPr/>
          <p:nvPr/>
        </p:nvSpPr>
        <p:spPr>
          <a:xfrm>
            <a:off x="55179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6"/>
          <p:cNvSpPr/>
          <p:nvPr/>
        </p:nvSpPr>
        <p:spPr>
          <a:xfrm>
            <a:off x="5740548"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6"/>
          <p:cNvSpPr/>
          <p:nvPr/>
        </p:nvSpPr>
        <p:spPr>
          <a:xfrm>
            <a:off x="5592148"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6"/>
          <p:cNvSpPr/>
          <p:nvPr/>
        </p:nvSpPr>
        <p:spPr>
          <a:xfrm>
            <a:off x="5888949"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6"/>
          <p:cNvSpPr/>
          <p:nvPr/>
        </p:nvSpPr>
        <p:spPr>
          <a:xfrm>
            <a:off x="6037349"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6"/>
          <p:cNvSpPr/>
          <p:nvPr/>
        </p:nvSpPr>
        <p:spPr>
          <a:xfrm>
            <a:off x="61857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6"/>
          <p:cNvSpPr/>
          <p:nvPr/>
        </p:nvSpPr>
        <p:spPr>
          <a:xfrm>
            <a:off x="6334150"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6"/>
          <p:cNvSpPr/>
          <p:nvPr/>
        </p:nvSpPr>
        <p:spPr>
          <a:xfrm>
            <a:off x="61857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6"/>
          <p:cNvSpPr/>
          <p:nvPr/>
        </p:nvSpPr>
        <p:spPr>
          <a:xfrm>
            <a:off x="6482550" y="2217579"/>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6"/>
          <p:cNvSpPr/>
          <p:nvPr/>
        </p:nvSpPr>
        <p:spPr>
          <a:xfrm>
            <a:off x="6482550"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6"/>
          <p:cNvSpPr/>
          <p:nvPr/>
        </p:nvSpPr>
        <p:spPr>
          <a:xfrm>
            <a:off x="6705151"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6"/>
          <p:cNvSpPr/>
          <p:nvPr/>
        </p:nvSpPr>
        <p:spPr>
          <a:xfrm>
            <a:off x="6779351" y="2347900"/>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6"/>
          <p:cNvSpPr/>
          <p:nvPr/>
        </p:nvSpPr>
        <p:spPr>
          <a:xfrm>
            <a:off x="7001952" y="2478221"/>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6"/>
          <p:cNvSpPr/>
          <p:nvPr/>
        </p:nvSpPr>
        <p:spPr>
          <a:xfrm>
            <a:off x="6334150" y="2087258"/>
            <a:ext cx="217500" cy="51600"/>
          </a:xfrm>
          <a:prstGeom prst="homePlate">
            <a:avLst>
              <a:gd name="adj"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7"/>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Other controls</a:t>
            </a:r>
            <a:endParaRPr>
              <a:latin typeface="Trebuchet MS"/>
              <a:ea typeface="Trebuchet MS"/>
              <a:cs typeface="Trebuchet MS"/>
              <a:sym typeface="Trebuchet MS"/>
            </a:endParaRPr>
          </a:p>
        </p:txBody>
      </p:sp>
      <p:sp>
        <p:nvSpPr>
          <p:cNvPr id="512" name="Google Shape;512;p67"/>
          <p:cNvSpPr txBox="1">
            <a:spLocks noGrp="1"/>
          </p:cNvSpPr>
          <p:nvPr>
            <p:ph type="body" idx="1"/>
          </p:nvPr>
        </p:nvSpPr>
        <p:spPr>
          <a:xfrm>
            <a:off x="311700" y="1341275"/>
            <a:ext cx="8520600" cy="3289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IgG (mock IP): controls for non-specific IP enrichment</a:t>
            </a:r>
            <a:endParaRPr>
              <a:latin typeface="Trebuchet MS"/>
              <a:ea typeface="Trebuchet MS"/>
              <a:cs typeface="Trebuchet MS"/>
              <a:sym typeface="Trebuchet MS"/>
            </a:endParaRPr>
          </a:p>
          <a:p>
            <a:pPr marL="914400" lvl="1" indent="-317500" algn="l" rtl="0">
              <a:spcBef>
                <a:spcPts val="0"/>
              </a:spcBef>
              <a:spcAft>
                <a:spcPts val="0"/>
              </a:spcAft>
              <a:buSzPts val="1400"/>
              <a:buChar char="○"/>
            </a:pPr>
            <a:r>
              <a:rPr lang="en" sz="1800">
                <a:latin typeface="Trebuchet MS"/>
                <a:ea typeface="Trebuchet MS"/>
                <a:cs typeface="Trebuchet MS"/>
                <a:sym typeface="Trebuchet MS"/>
              </a:rPr>
              <a:t>Problem : low-complexity library (few reads)</a:t>
            </a:r>
            <a:endParaRPr sz="1800">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Histone H3 (for H3 variants)</a:t>
            </a:r>
            <a:endParaRPr>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Char char="●"/>
            </a:pPr>
            <a:r>
              <a:rPr lang="en" sz="1800">
                <a:latin typeface="Trebuchet MS"/>
                <a:ea typeface="Trebuchet MS"/>
                <a:cs typeface="Trebuchet MS"/>
                <a:sym typeface="Trebuchet MS"/>
              </a:rPr>
              <a:t>Uninduced condition (for inducible TFs)</a:t>
            </a:r>
            <a:endParaRPr sz="1800">
              <a:latin typeface="Trebuchet MS"/>
              <a:ea typeface="Trebuchet MS"/>
              <a:cs typeface="Trebuchet MS"/>
              <a:sym typeface="Trebuchet MS"/>
            </a:endParaRPr>
          </a:p>
          <a:p>
            <a:pPr marL="914400" marR="0" lvl="1" indent="-317500" algn="l" rtl="0">
              <a:lnSpc>
                <a:spcPct val="115000"/>
              </a:lnSpc>
              <a:spcBef>
                <a:spcPts val="0"/>
              </a:spcBef>
              <a:spcAft>
                <a:spcPts val="0"/>
              </a:spcAft>
              <a:buSzPts val="1400"/>
              <a:buChar char="○"/>
            </a:pPr>
            <a:r>
              <a:rPr lang="en" sz="1800">
                <a:latin typeface="Trebuchet MS"/>
                <a:ea typeface="Trebuchet MS"/>
                <a:cs typeface="Trebuchet MS"/>
                <a:sym typeface="Trebuchet MS"/>
              </a:rPr>
              <a:t>Example : Glucocorticoid Réceptor</a:t>
            </a:r>
            <a:endParaRPr sz="1800">
              <a:latin typeface="Trebuchet MS"/>
              <a:ea typeface="Trebuchet MS"/>
              <a:cs typeface="Trebuchet MS"/>
              <a:sym typeface="Trebuchet MS"/>
            </a:endParaRPr>
          </a:p>
          <a:p>
            <a:pPr marL="914400" marR="0" lvl="1" indent="-317500" algn="l" rtl="0">
              <a:lnSpc>
                <a:spcPct val="115000"/>
              </a:lnSpc>
              <a:spcBef>
                <a:spcPts val="0"/>
              </a:spcBef>
              <a:spcAft>
                <a:spcPts val="0"/>
              </a:spcAft>
              <a:buSzPts val="1400"/>
              <a:buChar char="○"/>
            </a:pPr>
            <a:r>
              <a:rPr lang="en" sz="1800">
                <a:latin typeface="Trebuchet MS"/>
                <a:ea typeface="Trebuchet MS"/>
                <a:cs typeface="Trebuchet MS"/>
                <a:sym typeface="Trebuchet MS"/>
              </a:rPr>
              <a:t>Induced by Dexamethasone (Dex)</a:t>
            </a:r>
            <a:endParaRPr sz="1800">
              <a:latin typeface="Trebuchet MS"/>
              <a:ea typeface="Trebuchet MS"/>
              <a:cs typeface="Trebuchet MS"/>
              <a:sym typeface="Trebuchet MS"/>
            </a:endParaRPr>
          </a:p>
          <a:p>
            <a:pPr marL="914400" marR="0" lvl="1" indent="-317500" algn="l" rtl="0">
              <a:lnSpc>
                <a:spcPct val="115000"/>
              </a:lnSpc>
              <a:spcBef>
                <a:spcPts val="0"/>
              </a:spcBef>
              <a:spcAft>
                <a:spcPts val="0"/>
              </a:spcAft>
              <a:buSzPts val="1400"/>
              <a:buChar char="○"/>
            </a:pPr>
            <a:r>
              <a:rPr lang="en" sz="1800">
                <a:latin typeface="Trebuchet MS"/>
                <a:ea typeface="Trebuchet MS"/>
                <a:cs typeface="Trebuchet MS"/>
                <a:sym typeface="Trebuchet MS"/>
              </a:rPr>
              <a:t>Control vehicule = Ethanol (EthOH)</a:t>
            </a:r>
            <a:endParaRPr sz="1800">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Font typeface="Trebuchet MS"/>
              <a:buChar char="●"/>
            </a:pPr>
            <a:r>
              <a:rPr lang="en" sz="1800">
                <a:latin typeface="Trebuchet MS"/>
                <a:ea typeface="Trebuchet MS"/>
                <a:cs typeface="Trebuchet MS"/>
                <a:sym typeface="Trebuchet MS"/>
              </a:rPr>
              <a:t>KO of your protein of interest</a:t>
            </a:r>
            <a:endParaRPr>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Font typeface="Trebuchet MS"/>
              <a:buChar char="●"/>
            </a:pPr>
            <a:r>
              <a:rPr lang="en" sz="1800">
                <a:latin typeface="Trebuchet MS"/>
                <a:ea typeface="Trebuchet MS"/>
                <a:cs typeface="Trebuchet MS"/>
                <a:sym typeface="Trebuchet MS"/>
              </a:rPr>
              <a:t>Non flagged cell lines</a:t>
            </a:r>
            <a:endParaRPr sz="1800">
              <a:latin typeface="Trebuchet MS"/>
              <a:ea typeface="Trebuchet MS"/>
              <a:cs typeface="Trebuchet MS"/>
              <a:sym typeface="Trebuchet MS"/>
            </a:endParaRPr>
          </a:p>
          <a:p>
            <a:pPr marL="457200" marR="0" lvl="0" indent="-342900" algn="l" rtl="0">
              <a:lnSpc>
                <a:spcPct val="115000"/>
              </a:lnSpc>
              <a:spcBef>
                <a:spcPts val="0"/>
              </a:spcBef>
              <a:spcAft>
                <a:spcPts val="0"/>
              </a:spcAft>
              <a:buSzPts val="1800"/>
              <a:buFont typeface="Trebuchet MS"/>
              <a:buChar char="●"/>
            </a:pPr>
            <a:r>
              <a:rPr lang="en" sz="1800">
                <a:latin typeface="Trebuchet MS"/>
                <a:ea typeface="Trebuchet MS"/>
                <a:cs typeface="Trebuchet MS"/>
                <a:sym typeface="Trebuchet MS"/>
              </a:rPr>
              <a:t>...</a:t>
            </a:r>
            <a:endParaRPr>
              <a:latin typeface="Trebuchet MS"/>
              <a:ea typeface="Trebuchet MS"/>
              <a:cs typeface="Trebuchet MS"/>
              <a:sym typeface="Trebuchet MS"/>
            </a:endParaRPr>
          </a:p>
          <a:p>
            <a:pPr marL="914400" lvl="0" indent="0" algn="l" rtl="0">
              <a:spcBef>
                <a:spcPts val="0"/>
              </a:spcBef>
              <a:spcAft>
                <a:spcPts val="1600"/>
              </a:spcAft>
              <a:buNone/>
            </a:pPr>
            <a:br>
              <a:rPr lang="en" sz="1800" b="1">
                <a:latin typeface="Trebuchet MS"/>
                <a:ea typeface="Trebuchet MS"/>
                <a:cs typeface="Trebuchet MS"/>
                <a:sym typeface="Trebuchet MS"/>
              </a:rPr>
            </a:br>
            <a:endParaRPr sz="1800" b="1">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8"/>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Replicates</a:t>
            </a:r>
            <a:endParaRPr i="0" u="none" strike="noStrike" cap="none">
              <a:solidFill>
                <a:schemeClr val="dk1"/>
              </a:solidFill>
              <a:latin typeface="Trebuchet MS"/>
              <a:ea typeface="Trebuchet MS"/>
              <a:cs typeface="Trebuchet MS"/>
              <a:sym typeface="Trebuchet MS"/>
            </a:endParaRPr>
          </a:p>
        </p:txBody>
      </p:sp>
      <p:sp>
        <p:nvSpPr>
          <p:cNvPr id="518" name="Google Shape;518;p68"/>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182880" marR="0" lvl="0" indent="-205740" algn="l" rtl="0">
              <a:lnSpc>
                <a:spcPct val="95000"/>
              </a:lnSpc>
              <a:spcBef>
                <a:spcPts val="0"/>
              </a:spcBef>
              <a:spcAft>
                <a:spcPts val="0"/>
              </a:spcAft>
              <a:buClr>
                <a:schemeClr val="accent1"/>
              </a:buClr>
              <a:buSzPts val="1800"/>
              <a:buFont typeface="Trebuchet MS"/>
              <a:buChar char="●"/>
            </a:pPr>
            <a:r>
              <a:rPr lang="en" sz="1800" i="0" u="none" strike="noStrike" cap="none">
                <a:solidFill>
                  <a:schemeClr val="dk1"/>
                </a:solidFill>
                <a:latin typeface="Trebuchet MS"/>
                <a:ea typeface="Trebuchet MS"/>
                <a:cs typeface="Trebuchet MS"/>
                <a:sym typeface="Trebuchet MS"/>
              </a:rPr>
              <a:t>A minimum of </a:t>
            </a:r>
            <a:r>
              <a:rPr lang="en" sz="1800" b="1" i="0" u="none" strike="noStrike" cap="none">
                <a:solidFill>
                  <a:schemeClr val="dk1"/>
                </a:solidFill>
                <a:latin typeface="Trebuchet MS"/>
                <a:ea typeface="Trebuchet MS"/>
                <a:cs typeface="Trebuchet MS"/>
                <a:sym typeface="Trebuchet MS"/>
              </a:rPr>
              <a:t>two</a:t>
            </a:r>
            <a:r>
              <a:rPr lang="en" sz="1800" i="0" u="none" strike="noStrike" cap="none">
                <a:solidFill>
                  <a:schemeClr val="dk1"/>
                </a:solidFill>
                <a:latin typeface="Trebuchet MS"/>
                <a:ea typeface="Trebuchet MS"/>
                <a:cs typeface="Trebuchet MS"/>
                <a:sym typeface="Trebuchet MS"/>
              </a:rPr>
              <a:t> replicates should be carried out per experiment. </a:t>
            </a:r>
            <a:endParaRPr sz="1800" i="0" u="none" strike="noStrike" cap="none">
              <a:solidFill>
                <a:schemeClr val="dk1"/>
              </a:solidFill>
              <a:latin typeface="Trebuchet MS"/>
              <a:ea typeface="Trebuchet MS"/>
              <a:cs typeface="Trebuchet MS"/>
              <a:sym typeface="Trebuchet MS"/>
            </a:endParaRPr>
          </a:p>
          <a:p>
            <a:pPr marL="182880" marR="0" lvl="0" indent="-205740" algn="l" rtl="0">
              <a:lnSpc>
                <a:spcPct val="95000"/>
              </a:lnSpc>
              <a:spcBef>
                <a:spcPts val="1600"/>
              </a:spcBef>
              <a:spcAft>
                <a:spcPts val="0"/>
              </a:spcAft>
              <a:buClr>
                <a:schemeClr val="accent1"/>
              </a:buClr>
              <a:buSzPts val="1800"/>
              <a:buFont typeface="Trebuchet MS"/>
              <a:buChar char="●"/>
            </a:pPr>
            <a:r>
              <a:rPr lang="en" sz="1800" i="0" u="none" strike="noStrike" cap="none">
                <a:solidFill>
                  <a:schemeClr val="dk1"/>
                </a:solidFill>
                <a:latin typeface="Trebuchet MS"/>
                <a:ea typeface="Trebuchet MS"/>
                <a:cs typeface="Trebuchet MS"/>
                <a:sym typeface="Trebuchet MS"/>
              </a:rPr>
              <a:t>Each replicate should be a </a:t>
            </a:r>
            <a:r>
              <a:rPr lang="en" sz="1800" b="1" i="0" u="none" strike="noStrike" cap="none">
                <a:solidFill>
                  <a:schemeClr val="dk1"/>
                </a:solidFill>
                <a:latin typeface="Trebuchet MS"/>
                <a:ea typeface="Trebuchet MS"/>
                <a:cs typeface="Trebuchet MS"/>
                <a:sym typeface="Trebuchet MS"/>
              </a:rPr>
              <a:t>biological</a:t>
            </a:r>
            <a:r>
              <a:rPr lang="en" sz="1800" i="0" u="none" strike="noStrike" cap="none">
                <a:solidFill>
                  <a:schemeClr val="dk1"/>
                </a:solidFill>
                <a:latin typeface="Trebuchet MS"/>
                <a:ea typeface="Trebuchet MS"/>
                <a:cs typeface="Trebuchet MS"/>
                <a:sym typeface="Trebuchet MS"/>
              </a:rPr>
              <a:t> rather than a technical replicate; that is, it </a:t>
            </a:r>
            <a:r>
              <a:rPr lang="en">
                <a:solidFill>
                  <a:schemeClr val="dk1"/>
                </a:solidFill>
                <a:latin typeface="Trebuchet MS"/>
                <a:ea typeface="Trebuchet MS"/>
                <a:cs typeface="Trebuchet MS"/>
                <a:sym typeface="Trebuchet MS"/>
              </a:rPr>
              <a:t>results from</a:t>
            </a:r>
            <a:r>
              <a:rPr lang="en" sz="1800" i="0" u="none" strike="noStrike" cap="none">
                <a:solidFill>
                  <a:schemeClr val="dk1"/>
                </a:solidFill>
                <a:latin typeface="Trebuchet MS"/>
                <a:ea typeface="Trebuchet MS"/>
                <a:cs typeface="Trebuchet MS"/>
                <a:sym typeface="Trebuchet MS"/>
              </a:rPr>
              <a:t> an independent cell culture, embryo pool or tissue sample. </a:t>
            </a:r>
            <a:endParaRPr sz="1800" i="0" u="none" strike="noStrike" cap="none">
              <a:solidFill>
                <a:schemeClr val="dk1"/>
              </a:solidFill>
              <a:latin typeface="Trebuchet MS"/>
              <a:ea typeface="Trebuchet MS"/>
              <a:cs typeface="Trebuchet MS"/>
              <a:sym typeface="Trebuchet MS"/>
            </a:endParaRPr>
          </a:p>
        </p:txBody>
      </p:sp>
      <p:sp>
        <p:nvSpPr>
          <p:cNvPr id="519" name="Google Shape;519;p68"/>
          <p:cNvSpPr txBox="1">
            <a:spLocks noGrp="1"/>
          </p:cNvSpPr>
          <p:nvPr>
            <p:ph type="sldNum" idx="12"/>
          </p:nvPr>
        </p:nvSpPr>
        <p:spPr>
          <a:xfrm>
            <a:off x="8472458" y="4663217"/>
            <a:ext cx="548700" cy="393600"/>
          </a:xfrm>
          <a:prstGeom prst="rect">
            <a:avLst/>
          </a:prstGeom>
          <a:noFill/>
          <a:ln>
            <a:noFill/>
          </a:ln>
        </p:spPr>
        <p:txBody>
          <a:bodyPr spcFirstLastPara="1" wrap="square" lIns="27425" tIns="45700" rIns="27425" bIns="45700"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19</a:t>
            </a:fld>
            <a:endParaRPr sz="100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2</a:t>
            </a:fld>
            <a:endParaRPr sz="900">
              <a:latin typeface="Calibri"/>
              <a:cs typeface="Calibri"/>
            </a:endParaRPr>
          </a:p>
        </p:txBody>
      </p:sp>
      <p:sp>
        <p:nvSpPr>
          <p:cNvPr id="2" name="object 2"/>
          <p:cNvSpPr txBox="1">
            <a:spLocks noGrp="1"/>
          </p:cNvSpPr>
          <p:nvPr>
            <p:ph type="title"/>
          </p:nvPr>
        </p:nvSpPr>
        <p:spPr>
          <a:xfrm>
            <a:off x="687705" y="461892"/>
            <a:ext cx="1930241" cy="506870"/>
          </a:xfrm>
          <a:prstGeom prst="rect">
            <a:avLst/>
          </a:prstGeom>
        </p:spPr>
        <p:txBody>
          <a:bodyPr vert="horz" wrap="square" lIns="0" tIns="10478" rIns="0" bIns="0" rtlCol="0">
            <a:spAutoFit/>
          </a:bodyPr>
          <a:lstStyle/>
          <a:p>
            <a:pPr marL="9525">
              <a:spcBef>
                <a:spcPts val="83"/>
              </a:spcBef>
            </a:pPr>
            <a:r>
              <a:rPr b="1" spc="34" dirty="0"/>
              <a:t>Ep</a:t>
            </a:r>
            <a:r>
              <a:rPr b="1" spc="15" dirty="0"/>
              <a:t>i</a:t>
            </a:r>
            <a:r>
              <a:rPr b="1" spc="8" dirty="0"/>
              <a:t>g</a:t>
            </a:r>
            <a:r>
              <a:rPr b="1" spc="38" dirty="0"/>
              <a:t>en</a:t>
            </a:r>
            <a:r>
              <a:rPr b="1" spc="19" dirty="0"/>
              <a:t>eti</a:t>
            </a:r>
            <a:r>
              <a:rPr b="1" spc="34" dirty="0"/>
              <a:t>c</a:t>
            </a:r>
            <a:r>
              <a:rPr b="1" spc="26" dirty="0"/>
              <a:t>s</a:t>
            </a:r>
          </a:p>
        </p:txBody>
      </p:sp>
      <p:sp>
        <p:nvSpPr>
          <p:cNvPr id="3" name="object 3"/>
          <p:cNvSpPr txBox="1"/>
          <p:nvPr/>
        </p:nvSpPr>
        <p:spPr>
          <a:xfrm>
            <a:off x="687705" y="1346834"/>
            <a:ext cx="7048024" cy="2215350"/>
          </a:xfrm>
          <a:prstGeom prst="rect">
            <a:avLst/>
          </a:prstGeom>
        </p:spPr>
        <p:txBody>
          <a:bodyPr vert="horz" wrap="square" lIns="0" tIns="47625" rIns="0" bIns="0" rtlCol="0">
            <a:spAutoFit/>
          </a:bodyPr>
          <a:lstStyle/>
          <a:p>
            <a:pPr marL="180975" marR="52864" indent="-171450">
              <a:lnSpc>
                <a:spcPts val="2250"/>
              </a:lnSpc>
              <a:spcBef>
                <a:spcPts val="375"/>
              </a:spcBef>
              <a:buFont typeface="Arial"/>
              <a:buChar char="•"/>
              <a:tabLst>
                <a:tab pos="180975" algn="l"/>
              </a:tabLst>
            </a:pPr>
            <a:r>
              <a:rPr sz="2100" spc="-8" dirty="0">
                <a:latin typeface="Calibri"/>
                <a:cs typeface="Calibri"/>
              </a:rPr>
              <a:t>Epigenetics</a:t>
            </a:r>
            <a:r>
              <a:rPr sz="2100" spc="4" dirty="0">
                <a:latin typeface="Calibri"/>
                <a:cs typeface="Calibri"/>
              </a:rPr>
              <a:t> </a:t>
            </a:r>
            <a:r>
              <a:rPr sz="2100" spc="-4" dirty="0">
                <a:latin typeface="Calibri"/>
                <a:cs typeface="Calibri"/>
              </a:rPr>
              <a:t>is</a:t>
            </a:r>
            <a:r>
              <a:rPr sz="2100" spc="4" dirty="0">
                <a:latin typeface="Calibri"/>
                <a:cs typeface="Calibri"/>
              </a:rPr>
              <a:t> </a:t>
            </a:r>
            <a:r>
              <a:rPr sz="2100" spc="-4" dirty="0">
                <a:latin typeface="Calibri"/>
                <a:cs typeface="Calibri"/>
              </a:rPr>
              <a:t>the </a:t>
            </a:r>
            <a:r>
              <a:rPr sz="2100" spc="-8" dirty="0">
                <a:latin typeface="Calibri"/>
                <a:cs typeface="Calibri"/>
              </a:rPr>
              <a:t>study</a:t>
            </a:r>
            <a:r>
              <a:rPr sz="2100" spc="-4" dirty="0">
                <a:latin typeface="Calibri"/>
                <a:cs typeface="Calibri"/>
              </a:rPr>
              <a:t> of </a:t>
            </a:r>
            <a:r>
              <a:rPr sz="2100" spc="-8" dirty="0">
                <a:latin typeface="Calibri"/>
                <a:cs typeface="Calibri"/>
              </a:rPr>
              <a:t>changes</a:t>
            </a:r>
            <a:r>
              <a:rPr sz="2100" spc="4" dirty="0">
                <a:latin typeface="Calibri"/>
                <a:cs typeface="Calibri"/>
              </a:rPr>
              <a:t> </a:t>
            </a:r>
            <a:r>
              <a:rPr sz="2100" spc="-4" dirty="0">
                <a:latin typeface="Calibri"/>
                <a:cs typeface="Calibri"/>
              </a:rPr>
              <a:t>in</a:t>
            </a:r>
            <a:r>
              <a:rPr sz="2100" spc="4" dirty="0">
                <a:latin typeface="Calibri"/>
                <a:cs typeface="Calibri"/>
              </a:rPr>
              <a:t> </a:t>
            </a:r>
            <a:r>
              <a:rPr sz="2100" spc="-8" dirty="0">
                <a:latin typeface="Calibri"/>
                <a:cs typeface="Calibri"/>
              </a:rPr>
              <a:t>gene</a:t>
            </a:r>
            <a:r>
              <a:rPr sz="2100" spc="-4" dirty="0">
                <a:latin typeface="Calibri"/>
                <a:cs typeface="Calibri"/>
              </a:rPr>
              <a:t> function</a:t>
            </a:r>
            <a:r>
              <a:rPr sz="2100" spc="4" dirty="0">
                <a:latin typeface="Calibri"/>
                <a:cs typeface="Calibri"/>
              </a:rPr>
              <a:t> </a:t>
            </a:r>
            <a:r>
              <a:rPr sz="2100" spc="-8" dirty="0">
                <a:latin typeface="Calibri"/>
                <a:cs typeface="Calibri"/>
              </a:rPr>
              <a:t>that</a:t>
            </a:r>
            <a:r>
              <a:rPr sz="2100" dirty="0">
                <a:latin typeface="Calibri"/>
                <a:cs typeface="Calibri"/>
              </a:rPr>
              <a:t> </a:t>
            </a:r>
            <a:r>
              <a:rPr sz="2100" spc="-15" dirty="0">
                <a:latin typeface="Calibri"/>
                <a:cs typeface="Calibri"/>
              </a:rPr>
              <a:t>are </a:t>
            </a:r>
            <a:r>
              <a:rPr sz="2100" spc="-11" dirty="0">
                <a:latin typeface="Calibri"/>
                <a:cs typeface="Calibri"/>
              </a:rPr>
              <a:t> </a:t>
            </a:r>
            <a:r>
              <a:rPr sz="2100" spc="-8" dirty="0">
                <a:latin typeface="Calibri"/>
                <a:cs typeface="Calibri"/>
              </a:rPr>
              <a:t>mitotically</a:t>
            </a:r>
            <a:r>
              <a:rPr sz="2100" dirty="0">
                <a:latin typeface="Calibri"/>
                <a:cs typeface="Calibri"/>
              </a:rPr>
              <a:t> </a:t>
            </a:r>
            <a:r>
              <a:rPr sz="2100" spc="-8" dirty="0">
                <a:latin typeface="Calibri"/>
                <a:cs typeface="Calibri"/>
              </a:rPr>
              <a:t>and/or</a:t>
            </a:r>
            <a:r>
              <a:rPr sz="2100" spc="4" dirty="0">
                <a:latin typeface="Calibri"/>
                <a:cs typeface="Calibri"/>
              </a:rPr>
              <a:t> </a:t>
            </a:r>
            <a:r>
              <a:rPr sz="2100" spc="-8" dirty="0">
                <a:latin typeface="Calibri"/>
                <a:cs typeface="Calibri"/>
              </a:rPr>
              <a:t>meiotically</a:t>
            </a:r>
            <a:r>
              <a:rPr sz="2100" spc="4" dirty="0">
                <a:latin typeface="Calibri"/>
                <a:cs typeface="Calibri"/>
              </a:rPr>
              <a:t> </a:t>
            </a:r>
            <a:r>
              <a:rPr sz="2100" spc="-8" dirty="0">
                <a:latin typeface="Calibri"/>
                <a:cs typeface="Calibri"/>
              </a:rPr>
              <a:t>heritable</a:t>
            </a:r>
            <a:r>
              <a:rPr sz="2100" dirty="0">
                <a:latin typeface="Calibri"/>
                <a:cs typeface="Calibri"/>
              </a:rPr>
              <a:t> </a:t>
            </a:r>
            <a:r>
              <a:rPr sz="2100" spc="-4" dirty="0">
                <a:latin typeface="Calibri"/>
                <a:cs typeface="Calibri"/>
              </a:rPr>
              <a:t>and</a:t>
            </a:r>
            <a:r>
              <a:rPr sz="2100" spc="11" dirty="0">
                <a:latin typeface="Calibri"/>
                <a:cs typeface="Calibri"/>
              </a:rPr>
              <a:t> </a:t>
            </a:r>
            <a:r>
              <a:rPr sz="2100" spc="-8" dirty="0">
                <a:latin typeface="Calibri"/>
                <a:cs typeface="Calibri"/>
              </a:rPr>
              <a:t>that</a:t>
            </a:r>
            <a:r>
              <a:rPr sz="2100" spc="8" dirty="0">
                <a:latin typeface="Calibri"/>
                <a:cs typeface="Calibri"/>
              </a:rPr>
              <a:t> </a:t>
            </a:r>
            <a:r>
              <a:rPr sz="2100" dirty="0">
                <a:latin typeface="Calibri"/>
                <a:cs typeface="Calibri"/>
              </a:rPr>
              <a:t>do</a:t>
            </a:r>
            <a:r>
              <a:rPr sz="2100" spc="4" dirty="0">
                <a:latin typeface="Calibri"/>
                <a:cs typeface="Calibri"/>
              </a:rPr>
              <a:t> </a:t>
            </a:r>
            <a:r>
              <a:rPr sz="2100" spc="-4" dirty="0">
                <a:latin typeface="Calibri"/>
                <a:cs typeface="Calibri"/>
              </a:rPr>
              <a:t>not</a:t>
            </a:r>
            <a:r>
              <a:rPr sz="2100" dirty="0">
                <a:latin typeface="Calibri"/>
                <a:cs typeface="Calibri"/>
              </a:rPr>
              <a:t> </a:t>
            </a:r>
            <a:r>
              <a:rPr sz="2100" spc="-11" dirty="0">
                <a:latin typeface="Calibri"/>
                <a:cs typeface="Calibri"/>
              </a:rPr>
              <a:t>entail</a:t>
            </a:r>
            <a:r>
              <a:rPr sz="2100" spc="4" dirty="0">
                <a:latin typeface="Calibri"/>
                <a:cs typeface="Calibri"/>
              </a:rPr>
              <a:t> </a:t>
            </a:r>
            <a:r>
              <a:rPr sz="2100" dirty="0">
                <a:latin typeface="Calibri"/>
                <a:cs typeface="Calibri"/>
              </a:rPr>
              <a:t>a </a:t>
            </a:r>
            <a:r>
              <a:rPr sz="2100" spc="-461" dirty="0">
                <a:latin typeface="Calibri"/>
                <a:cs typeface="Calibri"/>
              </a:rPr>
              <a:t> </a:t>
            </a:r>
            <a:r>
              <a:rPr sz="2100" spc="-8" dirty="0">
                <a:latin typeface="Calibri"/>
                <a:cs typeface="Calibri"/>
              </a:rPr>
              <a:t>change </a:t>
            </a:r>
            <a:r>
              <a:rPr sz="2100" spc="-4" dirty="0">
                <a:latin typeface="Calibri"/>
                <a:cs typeface="Calibri"/>
              </a:rPr>
              <a:t>in</a:t>
            </a:r>
            <a:r>
              <a:rPr sz="2100" spc="4" dirty="0">
                <a:latin typeface="Calibri"/>
                <a:cs typeface="Calibri"/>
              </a:rPr>
              <a:t> </a:t>
            </a:r>
            <a:r>
              <a:rPr sz="2100" dirty="0">
                <a:latin typeface="Calibri"/>
                <a:cs typeface="Calibri"/>
              </a:rPr>
              <a:t>DNA</a:t>
            </a:r>
            <a:r>
              <a:rPr sz="2100" spc="4" dirty="0">
                <a:latin typeface="Calibri"/>
                <a:cs typeface="Calibri"/>
              </a:rPr>
              <a:t> </a:t>
            </a:r>
            <a:r>
              <a:rPr sz="2100" spc="-4" dirty="0">
                <a:latin typeface="Calibri"/>
                <a:cs typeface="Calibri"/>
              </a:rPr>
              <a:t>sequence.</a:t>
            </a:r>
            <a:r>
              <a:rPr sz="2100" spc="8" dirty="0">
                <a:latin typeface="Calibri"/>
                <a:cs typeface="Calibri"/>
              </a:rPr>
              <a:t> </a:t>
            </a:r>
            <a:r>
              <a:rPr sz="2100" spc="-23" dirty="0">
                <a:latin typeface="Calibri"/>
                <a:cs typeface="Calibri"/>
              </a:rPr>
              <a:t>(Wu</a:t>
            </a:r>
            <a:r>
              <a:rPr sz="2100" spc="4" dirty="0">
                <a:latin typeface="Calibri"/>
                <a:cs typeface="Calibri"/>
              </a:rPr>
              <a:t> </a:t>
            </a:r>
            <a:r>
              <a:rPr sz="2100" spc="-11" dirty="0">
                <a:latin typeface="Calibri"/>
                <a:cs typeface="Calibri"/>
              </a:rPr>
              <a:t>et</a:t>
            </a:r>
            <a:r>
              <a:rPr sz="2100" dirty="0">
                <a:latin typeface="Calibri"/>
                <a:cs typeface="Calibri"/>
              </a:rPr>
              <a:t> </a:t>
            </a:r>
            <a:r>
              <a:rPr sz="2100" spc="-4" dirty="0">
                <a:latin typeface="Calibri"/>
                <a:cs typeface="Calibri"/>
              </a:rPr>
              <a:t>al,</a:t>
            </a:r>
            <a:r>
              <a:rPr sz="2100" spc="4" dirty="0">
                <a:latin typeface="Calibri"/>
                <a:cs typeface="Calibri"/>
              </a:rPr>
              <a:t> </a:t>
            </a:r>
            <a:r>
              <a:rPr sz="2100" dirty="0">
                <a:latin typeface="Calibri"/>
                <a:cs typeface="Calibri"/>
              </a:rPr>
              <a:t>2001)</a:t>
            </a:r>
          </a:p>
          <a:p>
            <a:pPr marL="180975" marR="3810" indent="-171450">
              <a:lnSpc>
                <a:spcPts val="2250"/>
              </a:lnSpc>
              <a:spcBef>
                <a:spcPts val="829"/>
              </a:spcBef>
              <a:buFont typeface="Arial"/>
              <a:buChar char="•"/>
              <a:tabLst>
                <a:tab pos="180975" algn="l"/>
              </a:tabLst>
            </a:pPr>
            <a:r>
              <a:rPr sz="2100" spc="-8" dirty="0">
                <a:latin typeface="Calibri"/>
                <a:cs typeface="Calibri"/>
              </a:rPr>
              <a:t>Epigenetic</a:t>
            </a:r>
            <a:r>
              <a:rPr sz="2100" spc="4" dirty="0">
                <a:latin typeface="Calibri"/>
                <a:cs typeface="Calibri"/>
              </a:rPr>
              <a:t> </a:t>
            </a:r>
            <a:r>
              <a:rPr sz="2100" spc="-4" dirty="0">
                <a:latin typeface="Calibri"/>
                <a:cs typeface="Calibri"/>
              </a:rPr>
              <a:t>mechanisms</a:t>
            </a:r>
            <a:r>
              <a:rPr sz="2100" spc="4" dirty="0">
                <a:latin typeface="Calibri"/>
                <a:cs typeface="Calibri"/>
              </a:rPr>
              <a:t> </a:t>
            </a:r>
            <a:r>
              <a:rPr sz="2100" dirty="0">
                <a:latin typeface="Calibri"/>
                <a:cs typeface="Calibri"/>
              </a:rPr>
              <a:t>such</a:t>
            </a:r>
            <a:r>
              <a:rPr sz="2100" spc="4" dirty="0">
                <a:latin typeface="Calibri"/>
                <a:cs typeface="Calibri"/>
              </a:rPr>
              <a:t> </a:t>
            </a:r>
            <a:r>
              <a:rPr sz="2100" spc="-4" dirty="0">
                <a:latin typeface="Calibri"/>
                <a:cs typeface="Calibri"/>
              </a:rPr>
              <a:t>as</a:t>
            </a:r>
            <a:r>
              <a:rPr sz="2100" spc="4" dirty="0">
                <a:latin typeface="Calibri"/>
                <a:cs typeface="Calibri"/>
              </a:rPr>
              <a:t> </a:t>
            </a:r>
            <a:r>
              <a:rPr sz="2100" dirty="0">
                <a:latin typeface="Calibri"/>
                <a:cs typeface="Calibri"/>
              </a:rPr>
              <a:t>DNA</a:t>
            </a:r>
            <a:r>
              <a:rPr sz="2100" spc="4" dirty="0">
                <a:latin typeface="Calibri"/>
                <a:cs typeface="Calibri"/>
              </a:rPr>
              <a:t> </a:t>
            </a:r>
            <a:r>
              <a:rPr sz="2100" spc="-11" dirty="0">
                <a:latin typeface="Calibri"/>
                <a:cs typeface="Calibri"/>
              </a:rPr>
              <a:t>methylation,</a:t>
            </a:r>
            <a:r>
              <a:rPr sz="2100" spc="4" dirty="0">
                <a:latin typeface="Calibri"/>
                <a:cs typeface="Calibri"/>
              </a:rPr>
              <a:t> </a:t>
            </a:r>
            <a:r>
              <a:rPr sz="2100" spc="-8" dirty="0">
                <a:latin typeface="Calibri"/>
                <a:cs typeface="Calibri"/>
              </a:rPr>
              <a:t>Histone</a:t>
            </a:r>
            <a:r>
              <a:rPr sz="2100" spc="-4" dirty="0">
                <a:latin typeface="Calibri"/>
                <a:cs typeface="Calibri"/>
              </a:rPr>
              <a:t> </a:t>
            </a:r>
            <a:r>
              <a:rPr sz="2100" spc="-30" dirty="0">
                <a:latin typeface="Calibri"/>
                <a:cs typeface="Calibri"/>
              </a:rPr>
              <a:t>Post- </a:t>
            </a:r>
            <a:r>
              <a:rPr sz="2100" spc="-465" dirty="0">
                <a:latin typeface="Calibri"/>
                <a:cs typeface="Calibri"/>
              </a:rPr>
              <a:t> </a:t>
            </a:r>
            <a:r>
              <a:rPr sz="2100" spc="-19" dirty="0">
                <a:latin typeface="Calibri"/>
                <a:cs typeface="Calibri"/>
              </a:rPr>
              <a:t>Translational</a:t>
            </a:r>
            <a:r>
              <a:rPr sz="2100" dirty="0">
                <a:latin typeface="Calibri"/>
                <a:cs typeface="Calibri"/>
              </a:rPr>
              <a:t> </a:t>
            </a:r>
            <a:r>
              <a:rPr sz="2100" spc="-8" dirty="0">
                <a:latin typeface="Calibri"/>
                <a:cs typeface="Calibri"/>
              </a:rPr>
              <a:t>Modification</a:t>
            </a:r>
            <a:r>
              <a:rPr sz="2100" spc="8" dirty="0">
                <a:latin typeface="Calibri"/>
                <a:cs typeface="Calibri"/>
              </a:rPr>
              <a:t> </a:t>
            </a:r>
            <a:r>
              <a:rPr sz="2100" spc="-4" dirty="0">
                <a:latin typeface="Calibri"/>
                <a:cs typeface="Calibri"/>
              </a:rPr>
              <a:t>(PTM),</a:t>
            </a:r>
            <a:r>
              <a:rPr sz="2100" spc="11" dirty="0">
                <a:latin typeface="Calibri"/>
                <a:cs typeface="Calibri"/>
              </a:rPr>
              <a:t> </a:t>
            </a:r>
            <a:r>
              <a:rPr sz="2100" spc="-4" dirty="0">
                <a:latin typeface="Calibri"/>
                <a:cs typeface="Calibri"/>
              </a:rPr>
              <a:t>Nucleosome</a:t>
            </a:r>
            <a:r>
              <a:rPr sz="2100" dirty="0">
                <a:latin typeface="Calibri"/>
                <a:cs typeface="Calibri"/>
              </a:rPr>
              <a:t> </a:t>
            </a:r>
            <a:r>
              <a:rPr sz="2100" spc="-4" dirty="0">
                <a:latin typeface="Calibri"/>
                <a:cs typeface="Calibri"/>
              </a:rPr>
              <a:t>positioning</a:t>
            </a:r>
            <a:r>
              <a:rPr sz="2100" dirty="0">
                <a:latin typeface="Calibri"/>
                <a:cs typeface="Calibri"/>
              </a:rPr>
              <a:t> </a:t>
            </a:r>
            <a:r>
              <a:rPr sz="2100" spc="-11" dirty="0">
                <a:latin typeface="Calibri"/>
                <a:cs typeface="Calibri"/>
              </a:rPr>
              <a:t>are </a:t>
            </a:r>
            <a:r>
              <a:rPr sz="2100" spc="-8" dirty="0">
                <a:latin typeface="Calibri"/>
                <a:cs typeface="Calibri"/>
              </a:rPr>
              <a:t> </a:t>
            </a:r>
            <a:r>
              <a:rPr sz="2100" spc="-19" dirty="0">
                <a:latin typeface="Calibri"/>
                <a:cs typeface="Calibri"/>
              </a:rPr>
              <a:t>affected</a:t>
            </a:r>
            <a:r>
              <a:rPr sz="2100" dirty="0">
                <a:latin typeface="Calibri"/>
                <a:cs typeface="Calibri"/>
              </a:rPr>
              <a:t> </a:t>
            </a:r>
            <a:r>
              <a:rPr sz="2100" spc="-4" dirty="0">
                <a:latin typeface="Calibri"/>
                <a:cs typeface="Calibri"/>
              </a:rPr>
              <a:t>by</a:t>
            </a:r>
            <a:r>
              <a:rPr sz="2100" spc="-8" dirty="0">
                <a:latin typeface="Calibri"/>
                <a:cs typeface="Calibri"/>
              </a:rPr>
              <a:t> development</a:t>
            </a:r>
            <a:r>
              <a:rPr sz="2100" spc="-4" dirty="0">
                <a:latin typeface="Calibri"/>
                <a:cs typeface="Calibri"/>
              </a:rPr>
              <a:t> (in</a:t>
            </a:r>
            <a:r>
              <a:rPr sz="2100" dirty="0">
                <a:latin typeface="Calibri"/>
                <a:cs typeface="Calibri"/>
              </a:rPr>
              <a:t> </a:t>
            </a:r>
            <a:r>
              <a:rPr sz="2100" spc="-19" dirty="0">
                <a:latin typeface="Calibri"/>
                <a:cs typeface="Calibri"/>
              </a:rPr>
              <a:t>utero,</a:t>
            </a:r>
            <a:r>
              <a:rPr sz="2100" dirty="0">
                <a:latin typeface="Calibri"/>
                <a:cs typeface="Calibri"/>
              </a:rPr>
              <a:t> </a:t>
            </a:r>
            <a:r>
              <a:rPr sz="2100" spc="-4" dirty="0">
                <a:latin typeface="Calibri"/>
                <a:cs typeface="Calibri"/>
              </a:rPr>
              <a:t>childhood),</a:t>
            </a:r>
            <a:r>
              <a:rPr sz="2100" dirty="0">
                <a:latin typeface="Calibri"/>
                <a:cs typeface="Calibri"/>
              </a:rPr>
              <a:t> </a:t>
            </a:r>
            <a:r>
              <a:rPr sz="2100" spc="-11" dirty="0">
                <a:latin typeface="Calibri"/>
                <a:cs typeface="Calibri"/>
              </a:rPr>
              <a:t>environmental </a:t>
            </a:r>
            <a:r>
              <a:rPr sz="2100" spc="-8" dirty="0">
                <a:latin typeface="Calibri"/>
                <a:cs typeface="Calibri"/>
              </a:rPr>
              <a:t> </a:t>
            </a:r>
            <a:r>
              <a:rPr sz="2100" spc="-4" dirty="0">
                <a:latin typeface="Calibri"/>
                <a:cs typeface="Calibri"/>
              </a:rPr>
              <a:t>chemicals,</a:t>
            </a:r>
            <a:r>
              <a:rPr sz="2100" dirty="0">
                <a:latin typeface="Calibri"/>
                <a:cs typeface="Calibri"/>
              </a:rPr>
              <a:t> </a:t>
            </a:r>
            <a:r>
              <a:rPr sz="2100" spc="-4" dirty="0">
                <a:latin typeface="Calibri"/>
                <a:cs typeface="Calibri"/>
              </a:rPr>
              <a:t>drugs/pharmaceuticals,</a:t>
            </a:r>
            <a:r>
              <a:rPr sz="2100" spc="4" dirty="0">
                <a:latin typeface="Calibri"/>
                <a:cs typeface="Calibri"/>
              </a:rPr>
              <a:t> </a:t>
            </a:r>
            <a:r>
              <a:rPr sz="2100" dirty="0">
                <a:latin typeface="Calibri"/>
                <a:cs typeface="Calibri"/>
              </a:rPr>
              <a:t>aging,</a:t>
            </a:r>
            <a:r>
              <a:rPr sz="2100" spc="4" dirty="0">
                <a:latin typeface="Calibri"/>
                <a:cs typeface="Calibri"/>
              </a:rPr>
              <a:t> </a:t>
            </a:r>
            <a:r>
              <a:rPr sz="2100" spc="-8" dirty="0">
                <a:latin typeface="Calibri"/>
                <a:cs typeface="Calibri"/>
              </a:rPr>
              <a:t>diet,…</a:t>
            </a:r>
            <a:endParaRPr sz="21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9"/>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Data analysed in this course</a:t>
            </a:r>
            <a:endParaRPr>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0"/>
          <p:cNvSpPr txBox="1">
            <a:spLocks noGrp="1"/>
          </p:cNvSpPr>
          <p:nvPr>
            <p:ph type="body" idx="1"/>
          </p:nvPr>
        </p:nvSpPr>
        <p:spPr>
          <a:xfrm>
            <a:off x="238100" y="2325100"/>
            <a:ext cx="8520600" cy="25938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accent1"/>
              </a:buClr>
              <a:buSzPts val="2000"/>
              <a:buFont typeface="Trebuchet MS"/>
              <a:buChar char="●"/>
            </a:pPr>
            <a:r>
              <a:rPr lang="en" sz="2000">
                <a:solidFill>
                  <a:srgbClr val="333333"/>
                </a:solidFill>
                <a:latin typeface="Trebuchet MS"/>
                <a:ea typeface="Trebuchet MS"/>
                <a:cs typeface="Trebuchet MS"/>
                <a:sym typeface="Trebuchet MS"/>
              </a:rPr>
              <a:t>All experiments (GEO): GSE41187</a:t>
            </a:r>
            <a:endParaRPr sz="2000">
              <a:solidFill>
                <a:srgbClr val="333333"/>
              </a:solidFill>
              <a:latin typeface="Trebuchet MS"/>
              <a:ea typeface="Trebuchet MS"/>
              <a:cs typeface="Trebuchet MS"/>
              <a:sym typeface="Trebuchet MS"/>
            </a:endParaRPr>
          </a:p>
          <a:p>
            <a:pPr marL="457200" lvl="0" indent="-355600" algn="l" rtl="0">
              <a:lnSpc>
                <a:spcPct val="150000"/>
              </a:lnSpc>
              <a:spcBef>
                <a:spcPts val="0"/>
              </a:spcBef>
              <a:spcAft>
                <a:spcPts val="0"/>
              </a:spcAft>
              <a:buClr>
                <a:schemeClr val="accent1"/>
              </a:buClr>
              <a:buSzPts val="2000"/>
              <a:buFont typeface="Trebuchet MS"/>
              <a:buChar char="●"/>
            </a:pPr>
            <a:r>
              <a:rPr lang="en" sz="2000">
                <a:solidFill>
                  <a:srgbClr val="333333"/>
                </a:solidFill>
                <a:latin typeface="Trebuchet MS"/>
                <a:ea typeface="Trebuchet MS"/>
                <a:cs typeface="Trebuchet MS"/>
                <a:sym typeface="Trebuchet MS"/>
              </a:rPr>
              <a:t>Experiment: </a:t>
            </a:r>
            <a:r>
              <a:rPr lang="en" sz="2000" b="1">
                <a:solidFill>
                  <a:srgbClr val="333333"/>
                </a:solidFill>
                <a:latin typeface="Trebuchet MS"/>
                <a:ea typeface="Trebuchet MS"/>
                <a:cs typeface="Trebuchet MS"/>
                <a:sym typeface="Trebuchet MS"/>
              </a:rPr>
              <a:t>FNR</a:t>
            </a:r>
            <a:r>
              <a:rPr lang="en" sz="2000">
                <a:solidFill>
                  <a:srgbClr val="333333"/>
                </a:solidFill>
                <a:latin typeface="Trebuchet MS"/>
                <a:ea typeface="Trebuchet MS"/>
                <a:cs typeface="Trebuchet MS"/>
                <a:sym typeface="Trebuchet MS"/>
              </a:rPr>
              <a:t> IP ChIP-seq Anaerobic A (SRX189773 - SRR576933) </a:t>
            </a:r>
            <a:endParaRPr sz="2000">
              <a:solidFill>
                <a:srgbClr val="333333"/>
              </a:solidFill>
              <a:latin typeface="Trebuchet MS"/>
              <a:ea typeface="Trebuchet MS"/>
              <a:cs typeface="Trebuchet MS"/>
              <a:sym typeface="Trebuchet MS"/>
            </a:endParaRPr>
          </a:p>
          <a:p>
            <a:pPr marL="457200" lvl="0" indent="-355600" algn="l" rtl="0">
              <a:lnSpc>
                <a:spcPct val="150000"/>
              </a:lnSpc>
              <a:spcBef>
                <a:spcPts val="0"/>
              </a:spcBef>
              <a:spcAft>
                <a:spcPts val="0"/>
              </a:spcAft>
              <a:buClr>
                <a:schemeClr val="accent1"/>
              </a:buClr>
              <a:buSzPts val="2000"/>
              <a:buFont typeface="Trebuchet MS"/>
              <a:buChar char="●"/>
            </a:pPr>
            <a:r>
              <a:rPr lang="en" sz="2000">
                <a:solidFill>
                  <a:srgbClr val="333333"/>
                </a:solidFill>
                <a:latin typeface="Trebuchet MS"/>
                <a:ea typeface="Trebuchet MS"/>
                <a:cs typeface="Trebuchet MS"/>
                <a:sym typeface="Trebuchet MS"/>
              </a:rPr>
              <a:t>Control: anaerobic INPUT DNA (SRX189778 - SRR576938)</a:t>
            </a:r>
            <a:endParaRPr sz="2000">
              <a:solidFill>
                <a:srgbClr val="333333"/>
              </a:solidFill>
              <a:latin typeface="Trebuchet MS"/>
              <a:ea typeface="Trebuchet MS"/>
              <a:cs typeface="Trebuchet MS"/>
              <a:sym typeface="Trebuchet MS"/>
            </a:endParaRPr>
          </a:p>
          <a:p>
            <a:pPr marL="0" lvl="0" indent="0" algn="l" rtl="0">
              <a:spcBef>
                <a:spcPts val="1600"/>
              </a:spcBef>
              <a:spcAft>
                <a:spcPts val="0"/>
              </a:spcAft>
              <a:buClr>
                <a:schemeClr val="dk1"/>
              </a:buClr>
              <a:buSzPts val="1100"/>
              <a:buFont typeface="Arial"/>
              <a:buNone/>
            </a:pPr>
            <a:endParaRPr sz="2000">
              <a:solidFill>
                <a:srgbClr val="333333"/>
              </a:solidFill>
              <a:latin typeface="Open Sans"/>
              <a:ea typeface="Open Sans"/>
              <a:cs typeface="Open Sans"/>
              <a:sym typeface="Open Sans"/>
            </a:endParaRPr>
          </a:p>
          <a:p>
            <a:pPr marL="0" lvl="0" indent="0" algn="l" rtl="0">
              <a:spcBef>
                <a:spcPts val="1600"/>
              </a:spcBef>
              <a:spcAft>
                <a:spcPts val="1600"/>
              </a:spcAft>
              <a:buNone/>
            </a:pPr>
            <a:endParaRPr sz="2000">
              <a:solidFill>
                <a:srgbClr val="333333"/>
              </a:solidFill>
              <a:latin typeface="Open Sans"/>
              <a:ea typeface="Open Sans"/>
              <a:cs typeface="Open Sans"/>
              <a:sym typeface="Open Sans"/>
            </a:endParaRPr>
          </a:p>
        </p:txBody>
      </p:sp>
      <p:sp>
        <p:nvSpPr>
          <p:cNvPr id="530" name="Google Shape;530;p70"/>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Dataset used</a:t>
            </a:r>
            <a:endParaRPr>
              <a:latin typeface="Trebuchet MS"/>
              <a:ea typeface="Trebuchet MS"/>
              <a:cs typeface="Trebuchet MS"/>
              <a:sym typeface="Trebuchet MS"/>
            </a:endParaRPr>
          </a:p>
        </p:txBody>
      </p:sp>
      <p:pic>
        <p:nvPicPr>
          <p:cNvPr id="531" name="Google Shape;531;p70"/>
          <p:cNvPicPr preferRelativeResize="0"/>
          <p:nvPr/>
        </p:nvPicPr>
        <p:blipFill>
          <a:blip r:embed="rId3">
            <a:alphaModFix/>
          </a:blip>
          <a:stretch>
            <a:fillRect/>
          </a:stretch>
        </p:blipFill>
        <p:spPr>
          <a:xfrm>
            <a:off x="2911175" y="163275"/>
            <a:ext cx="6173250" cy="1449850"/>
          </a:xfrm>
          <a:prstGeom prst="rect">
            <a:avLst/>
          </a:prstGeom>
          <a:noFill/>
          <a:ln>
            <a:noFill/>
          </a:ln>
        </p:spPr>
      </p:pic>
      <p:pic>
        <p:nvPicPr>
          <p:cNvPr id="532" name="Google Shape;532;p70"/>
          <p:cNvPicPr preferRelativeResize="0"/>
          <p:nvPr/>
        </p:nvPicPr>
        <p:blipFill rotWithShape="1">
          <a:blip r:embed="rId4">
            <a:alphaModFix/>
          </a:blip>
          <a:srcRect b="57109"/>
          <a:stretch/>
        </p:blipFill>
        <p:spPr>
          <a:xfrm>
            <a:off x="6013492" y="1613125"/>
            <a:ext cx="2935959" cy="1058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grpSp>
        <p:nvGrpSpPr>
          <p:cNvPr id="537" name="Google Shape;537;p71"/>
          <p:cNvGrpSpPr/>
          <p:nvPr/>
        </p:nvGrpSpPr>
        <p:grpSpPr>
          <a:xfrm>
            <a:off x="2942013" y="144725"/>
            <a:ext cx="6021888" cy="4706975"/>
            <a:chOff x="2942013" y="144725"/>
            <a:chExt cx="6021888" cy="4706975"/>
          </a:xfrm>
        </p:grpSpPr>
        <p:sp>
          <p:nvSpPr>
            <p:cNvPr id="538" name="Google Shape;538;p71"/>
            <p:cNvSpPr/>
            <p:nvPr/>
          </p:nvSpPr>
          <p:spPr>
            <a:xfrm>
              <a:off x="5169125" y="75912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539" name="Google Shape;539;p71"/>
            <p:cNvSpPr/>
            <p:nvPr/>
          </p:nvSpPr>
          <p:spPr>
            <a:xfrm>
              <a:off x="5174700" y="138833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Mapping (bam)</a:t>
              </a:r>
              <a:endParaRPr sz="1300">
                <a:solidFill>
                  <a:schemeClr val="dk1"/>
                </a:solidFill>
                <a:latin typeface="Century Schoolbook"/>
                <a:ea typeface="Century Schoolbook"/>
                <a:cs typeface="Century Schoolbook"/>
                <a:sym typeface="Century Schoolbook"/>
              </a:endParaRPr>
            </a:p>
          </p:txBody>
        </p:sp>
        <p:sp>
          <p:nvSpPr>
            <p:cNvPr id="540" name="Google Shape;540;p71"/>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541" name="Google Shape;541;p71"/>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542" name="Google Shape;542;p71"/>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543" name="Google Shape;543;p71"/>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544" name="Google Shape;544;p71"/>
            <p:cNvSpPr/>
            <p:nvPr/>
          </p:nvSpPr>
          <p:spPr>
            <a:xfrm rot="10800000">
              <a:off x="6004613" y="1141691"/>
              <a:ext cx="234775" cy="181400"/>
            </a:xfrm>
            <a:prstGeom prst="flowChartExtract">
              <a:avLst/>
            </a:prstGeom>
            <a:solidFill>
              <a:srgbClr val="FFFFFF"/>
            </a:solidFill>
            <a:ln w="9525" cap="flat" cmpd="sng">
              <a:solidFill>
                <a:schemeClr val="accent3"/>
              </a:solidFill>
              <a:prstDash val="dot"/>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545" name="Google Shape;545;p71"/>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1"/>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1"/>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548" name="Google Shape;548;p71"/>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1"/>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550" name="Google Shape;550;p71"/>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1"/>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1"/>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1"/>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FFFFFF"/>
                  </a:solidFill>
                  <a:latin typeface="Century Schoolbook"/>
                  <a:ea typeface="Century Schoolbook"/>
                  <a:cs typeface="Century Schoolbook"/>
                  <a:sym typeface="Century Schoolbook"/>
                </a:rPr>
                <a:t>Raw Data (fastq)</a:t>
              </a:r>
              <a:endParaRPr sz="1300">
                <a:solidFill>
                  <a:srgbClr val="FFFFFF"/>
                </a:solidFill>
                <a:latin typeface="Century Schoolbook"/>
                <a:ea typeface="Century Schoolbook"/>
                <a:cs typeface="Century Schoolbook"/>
                <a:sym typeface="Century Schoolbook"/>
              </a:endParaRPr>
            </a:p>
          </p:txBody>
        </p:sp>
        <p:sp>
          <p:nvSpPr>
            <p:cNvPr id="554" name="Google Shape;554;p71"/>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71"/>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b="1">
                <a:latin typeface="Trebuchet MS"/>
                <a:ea typeface="Trebuchet MS"/>
                <a:cs typeface="Trebuchet MS"/>
                <a:sym typeface="Trebuchet MS"/>
              </a:rPr>
              <a:t>Keep track</a:t>
            </a:r>
            <a:r>
              <a:rPr lang="en">
                <a:latin typeface="Trebuchet MS"/>
                <a:ea typeface="Trebuchet MS"/>
                <a:cs typeface="Trebuchet MS"/>
                <a:sym typeface="Trebuchet MS"/>
              </a:rPr>
              <a:t> of all command lines you run. You can for example, create a text file in which you write every commands you run.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a:latin typeface="Trebuchet MS"/>
                <a:ea typeface="Trebuchet MS"/>
                <a:cs typeface="Trebuchet MS"/>
                <a:sym typeface="Trebuchet MS"/>
              </a:rPr>
              <a:t>Give </a:t>
            </a:r>
            <a:r>
              <a:rPr lang="en" b="1">
                <a:latin typeface="Trebuchet MS"/>
                <a:ea typeface="Trebuchet MS"/>
                <a:cs typeface="Trebuchet MS"/>
                <a:sym typeface="Trebuchet MS"/>
              </a:rPr>
              <a:t>content-explicit names</a:t>
            </a:r>
            <a:r>
              <a:rPr lang="en">
                <a:latin typeface="Trebuchet MS"/>
                <a:ea typeface="Trebuchet MS"/>
                <a:cs typeface="Trebuchet MS"/>
                <a:sym typeface="Trebuchet MS"/>
              </a:rPr>
              <a:t> to the files you’re generating.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a:latin typeface="Trebuchet MS"/>
                <a:ea typeface="Trebuchet MS"/>
                <a:cs typeface="Trebuchet MS"/>
                <a:sym typeface="Trebuchet MS"/>
              </a:rPr>
              <a:t>Give to files the </a:t>
            </a:r>
            <a:r>
              <a:rPr lang="en" b="1">
                <a:latin typeface="Trebuchet MS"/>
                <a:ea typeface="Trebuchet MS"/>
                <a:cs typeface="Trebuchet MS"/>
                <a:sym typeface="Trebuchet MS"/>
              </a:rPr>
              <a:t>right extension</a:t>
            </a:r>
            <a:r>
              <a:rPr lang="en">
                <a:latin typeface="Trebuchet MS"/>
                <a:ea typeface="Trebuchet MS"/>
                <a:cs typeface="Trebuchet MS"/>
                <a:sym typeface="Trebuchet MS"/>
              </a:rPr>
              <a:t>.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b="1">
                <a:latin typeface="Trebuchet MS"/>
                <a:ea typeface="Trebuchet MS"/>
                <a:cs typeface="Trebuchet MS"/>
                <a:sym typeface="Trebuchet MS"/>
              </a:rPr>
              <a:t>Create directories </a:t>
            </a:r>
            <a:r>
              <a:rPr lang="en">
                <a:latin typeface="Trebuchet MS"/>
                <a:ea typeface="Trebuchet MS"/>
                <a:cs typeface="Trebuchet MS"/>
                <a:sym typeface="Trebuchet MS"/>
              </a:rPr>
              <a:t>with</a:t>
            </a:r>
            <a:r>
              <a:rPr lang="en" b="1">
                <a:latin typeface="Trebuchet MS"/>
                <a:ea typeface="Trebuchet MS"/>
                <a:cs typeface="Trebuchet MS"/>
                <a:sym typeface="Trebuchet MS"/>
              </a:rPr>
              <a:t> explicit names</a:t>
            </a:r>
            <a:r>
              <a:rPr lang="en">
                <a:latin typeface="Trebuchet MS"/>
                <a:ea typeface="Trebuchet MS"/>
                <a:cs typeface="Trebuchet MS"/>
                <a:sym typeface="Trebuchet MS"/>
              </a:rPr>
              <a:t>!! </a:t>
            </a:r>
            <a:endParaRPr i="1">
              <a:latin typeface="Trebuchet MS"/>
              <a:ea typeface="Trebuchet MS"/>
              <a:cs typeface="Trebuchet MS"/>
              <a:sym typeface="Trebuchet MS"/>
            </a:endParaRPr>
          </a:p>
          <a:p>
            <a:pPr marL="457200" lvl="0" indent="-342900" algn="l" rtl="0">
              <a:lnSpc>
                <a:spcPct val="150000"/>
              </a:lnSpc>
              <a:spcBef>
                <a:spcPts val="0"/>
              </a:spcBef>
              <a:spcAft>
                <a:spcPts val="0"/>
              </a:spcAft>
              <a:buSzPts val="1800"/>
              <a:buChar char="●"/>
            </a:pPr>
            <a:r>
              <a:rPr lang="en" b="1">
                <a:latin typeface="Trebuchet MS"/>
                <a:ea typeface="Trebuchet MS"/>
                <a:cs typeface="Trebuchet MS"/>
                <a:sym typeface="Trebuchet MS"/>
              </a:rPr>
              <a:t>Compress</a:t>
            </a:r>
            <a:r>
              <a:rPr lang="en">
                <a:latin typeface="Trebuchet MS"/>
                <a:ea typeface="Trebuchet MS"/>
                <a:cs typeface="Trebuchet MS"/>
                <a:sym typeface="Trebuchet MS"/>
              </a:rPr>
              <a:t> big files (with gzip for instance). </a:t>
            </a:r>
            <a:endParaRPr>
              <a:latin typeface="Trebuchet MS"/>
              <a:ea typeface="Trebuchet MS"/>
              <a:cs typeface="Trebuchet MS"/>
              <a:sym typeface="Trebuchet MS"/>
            </a:endParaRPr>
          </a:p>
        </p:txBody>
      </p:sp>
      <p:sp>
        <p:nvSpPr>
          <p:cNvPr id="245" name="Google Shape;245;p50"/>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TIPS</a:t>
            </a:r>
            <a:endParaRPr>
              <a:latin typeface="Trebuchet MS"/>
              <a:ea typeface="Trebuchet MS"/>
              <a:cs typeface="Trebuchet MS"/>
              <a:sym typeface="Trebuchet MS"/>
            </a:endParaRPr>
          </a:p>
        </p:txBody>
      </p:sp>
    </p:spTree>
    <p:extLst>
      <p:ext uri="{BB962C8B-B14F-4D97-AF65-F5344CB8AC3E}">
        <p14:creationId xmlns:p14="http://schemas.microsoft.com/office/powerpoint/2010/main" val="4142788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2"/>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300"/>
              </a:spcBef>
              <a:spcAft>
                <a:spcPts val="0"/>
              </a:spcAft>
              <a:buClr>
                <a:schemeClr val="accent1"/>
              </a:buClr>
              <a:buSzPts val="1800"/>
              <a:buFont typeface="Trebuchet MS"/>
              <a:buChar char="●"/>
            </a:pPr>
            <a:r>
              <a:rPr lang="en" u="sng">
                <a:solidFill>
                  <a:schemeClr val="hlink"/>
                </a:solidFill>
                <a:latin typeface="Trebuchet MS"/>
                <a:ea typeface="Trebuchet MS"/>
                <a:cs typeface="Trebuchet MS"/>
                <a:sym typeface="Trebuchet MS"/>
                <a:hlinkClick r:id="rId3"/>
              </a:rPr>
              <a:t>Downloading ChIP-seq reads from NCBI</a:t>
            </a:r>
            <a:endParaRPr u="sng">
              <a:solidFill>
                <a:srgbClr val="0366D6"/>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endParaRPr>
          </a:p>
          <a:p>
            <a:pPr marL="0" lvl="0" indent="0" algn="l" rtl="0">
              <a:lnSpc>
                <a:spcPct val="150000"/>
              </a:lnSpc>
              <a:spcBef>
                <a:spcPts val="1200"/>
              </a:spcBef>
              <a:spcAft>
                <a:spcPts val="1200"/>
              </a:spcAft>
              <a:buNone/>
            </a:pPr>
            <a:endParaRPr>
              <a:latin typeface="Trebuchet MS"/>
              <a:ea typeface="Trebuchet MS"/>
              <a:cs typeface="Trebuchet MS"/>
              <a:sym typeface="Trebuchet MS"/>
            </a:endParaRPr>
          </a:p>
        </p:txBody>
      </p:sp>
      <p:grpSp>
        <p:nvGrpSpPr>
          <p:cNvPr id="561" name="Google Shape;561;p72"/>
          <p:cNvGrpSpPr/>
          <p:nvPr/>
        </p:nvGrpSpPr>
        <p:grpSpPr>
          <a:xfrm>
            <a:off x="2942013" y="144725"/>
            <a:ext cx="6021888" cy="4706975"/>
            <a:chOff x="2942013" y="144725"/>
            <a:chExt cx="6021888" cy="4706975"/>
          </a:xfrm>
        </p:grpSpPr>
        <p:sp>
          <p:nvSpPr>
            <p:cNvPr id="562" name="Google Shape;562;p72"/>
            <p:cNvSpPr/>
            <p:nvPr/>
          </p:nvSpPr>
          <p:spPr>
            <a:xfrm>
              <a:off x="5169125" y="75912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563" name="Google Shape;563;p72"/>
            <p:cNvSpPr/>
            <p:nvPr/>
          </p:nvSpPr>
          <p:spPr>
            <a:xfrm>
              <a:off x="5174700" y="138833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Mapping (bam)</a:t>
              </a:r>
              <a:endParaRPr sz="1300">
                <a:solidFill>
                  <a:schemeClr val="dk1"/>
                </a:solidFill>
                <a:latin typeface="Century Schoolbook"/>
                <a:ea typeface="Century Schoolbook"/>
                <a:cs typeface="Century Schoolbook"/>
                <a:sym typeface="Century Schoolbook"/>
              </a:endParaRPr>
            </a:p>
          </p:txBody>
        </p:sp>
        <p:sp>
          <p:nvSpPr>
            <p:cNvPr id="564" name="Google Shape;564;p72"/>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565" name="Google Shape;565;p72"/>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566" name="Google Shape;566;p72"/>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567" name="Google Shape;567;p72"/>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568" name="Google Shape;568;p72"/>
            <p:cNvSpPr/>
            <p:nvPr/>
          </p:nvSpPr>
          <p:spPr>
            <a:xfrm rot="10800000">
              <a:off x="6004613" y="1141691"/>
              <a:ext cx="234775" cy="181400"/>
            </a:xfrm>
            <a:prstGeom prst="flowChartExtract">
              <a:avLst/>
            </a:prstGeom>
            <a:solidFill>
              <a:srgbClr val="FFFFFF"/>
            </a:solidFill>
            <a:ln w="9525" cap="flat" cmpd="sng">
              <a:solidFill>
                <a:schemeClr val="accent3"/>
              </a:solidFill>
              <a:prstDash val="dot"/>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569" name="Google Shape;569;p72"/>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2"/>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2"/>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572" name="Google Shape;572;p72"/>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2"/>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574" name="Google Shape;574;p72"/>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2"/>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2"/>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2"/>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FFFFFF"/>
                  </a:solidFill>
                  <a:latin typeface="Century Schoolbook"/>
                  <a:ea typeface="Century Schoolbook"/>
                  <a:cs typeface="Century Schoolbook"/>
                  <a:sym typeface="Century Schoolbook"/>
                </a:rPr>
                <a:t>Raw Data (fastq)</a:t>
              </a:r>
              <a:endParaRPr sz="1300">
                <a:solidFill>
                  <a:srgbClr val="FFFFFF"/>
                </a:solidFill>
                <a:latin typeface="Century Schoolbook"/>
                <a:ea typeface="Century Schoolbook"/>
                <a:cs typeface="Century Schoolbook"/>
                <a:sym typeface="Century Schoolbook"/>
              </a:endParaRPr>
            </a:p>
          </p:txBody>
        </p:sp>
        <p:sp>
          <p:nvSpPr>
            <p:cNvPr id="578" name="Google Shape;578;p72"/>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72"/>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3"/>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300"/>
              </a:spcBef>
              <a:spcAft>
                <a:spcPts val="0"/>
              </a:spcAft>
              <a:buClr>
                <a:schemeClr val="accent1"/>
              </a:buClr>
              <a:buSzPts val="1800"/>
              <a:buFont typeface="Trebuchet MS"/>
              <a:buChar char="●"/>
            </a:pPr>
            <a:r>
              <a:rPr lang="en" u="sng">
                <a:solidFill>
                  <a:schemeClr val="hlink"/>
                </a:solidFill>
                <a:latin typeface="Trebuchet MS"/>
                <a:ea typeface="Trebuchet MS"/>
                <a:cs typeface="Trebuchet MS"/>
                <a:sym typeface="Trebuchet MS"/>
                <a:hlinkClick r:id="rId3"/>
              </a:rPr>
              <a:t>Connect to the server and set up your environment</a:t>
            </a:r>
            <a:endParaRPr>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Quality control of the reads</a:t>
            </a:r>
            <a:endParaRPr>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5"/>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a:latin typeface="Trebuchet MS"/>
                <a:ea typeface="Trebuchet MS"/>
                <a:cs typeface="Trebuchet MS"/>
                <a:sym typeface="Trebuchet MS"/>
              </a:rPr>
              <a:t>Quality control of the reads</a:t>
            </a:r>
            <a:endParaRPr i="0" u="none" strike="noStrike" cap="none">
              <a:solidFill>
                <a:schemeClr val="dk1"/>
              </a:solidFill>
              <a:latin typeface="Trebuchet MS"/>
              <a:ea typeface="Trebuchet MS"/>
              <a:cs typeface="Trebuchet MS"/>
              <a:sym typeface="Trebuchet MS"/>
            </a:endParaRPr>
          </a:p>
        </p:txBody>
      </p:sp>
      <p:sp>
        <p:nvSpPr>
          <p:cNvPr id="595" name="Google Shape;595;p75"/>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182880" marR="0" lvl="0" indent="-205740" algn="l" rtl="0">
              <a:lnSpc>
                <a:spcPct val="95000"/>
              </a:lnSpc>
              <a:spcBef>
                <a:spcPts val="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As for any NGS datasets</a:t>
            </a:r>
            <a:r>
              <a:rPr lang="en" sz="1800" i="0" u="none" strike="noStrike" cap="none">
                <a:solidFill>
                  <a:schemeClr val="dk1"/>
                </a:solidFill>
                <a:latin typeface="Trebuchet MS"/>
                <a:ea typeface="Trebuchet MS"/>
                <a:cs typeface="Trebuchet MS"/>
                <a:sym typeface="Trebuchet MS"/>
              </a:rPr>
              <a:t> </a:t>
            </a:r>
            <a:endParaRPr sz="1800" i="0" u="none" strike="noStrike" cap="none">
              <a:solidFill>
                <a:schemeClr val="dk1"/>
              </a:solidFill>
              <a:latin typeface="Trebuchet MS"/>
              <a:ea typeface="Trebuchet MS"/>
              <a:cs typeface="Trebuchet MS"/>
              <a:sym typeface="Trebuchet MS"/>
            </a:endParaRPr>
          </a:p>
          <a:p>
            <a:pPr marL="182880" marR="0" lvl="0" indent="-205740" algn="l" rtl="0">
              <a:lnSpc>
                <a:spcPct val="95000"/>
              </a:lnSpc>
              <a:spcBef>
                <a:spcPts val="160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FastQC program</a:t>
            </a:r>
            <a:r>
              <a:rPr lang="en" sz="1800" i="0" u="none" strike="noStrike" cap="none">
                <a:solidFill>
                  <a:schemeClr val="dk1"/>
                </a:solidFill>
                <a:latin typeface="Trebuchet MS"/>
                <a:ea typeface="Trebuchet MS"/>
                <a:cs typeface="Trebuchet MS"/>
                <a:sym typeface="Trebuchet MS"/>
              </a:rPr>
              <a:t> (c.f. </a:t>
            </a:r>
            <a:r>
              <a:rPr lang="en">
                <a:solidFill>
                  <a:schemeClr val="dk1"/>
                </a:solidFill>
                <a:latin typeface="Trebuchet MS"/>
                <a:ea typeface="Trebuchet MS"/>
                <a:cs typeface="Trebuchet MS"/>
                <a:sym typeface="Trebuchet MS"/>
              </a:rPr>
              <a:t>C</a:t>
            </a:r>
            <a:r>
              <a:rPr lang="en" sz="1800" i="0" u="none" strike="noStrike" cap="none">
                <a:solidFill>
                  <a:schemeClr val="dk1"/>
                </a:solidFill>
                <a:latin typeface="Trebuchet MS"/>
                <a:ea typeface="Trebuchet MS"/>
                <a:cs typeface="Trebuchet MS"/>
                <a:sym typeface="Trebuchet MS"/>
              </a:rPr>
              <a:t>ourse </a:t>
            </a:r>
            <a:r>
              <a:rPr lang="en">
                <a:solidFill>
                  <a:schemeClr val="dk1"/>
                </a:solidFill>
                <a:latin typeface="Trebuchet MS"/>
                <a:ea typeface="Trebuchet MS"/>
                <a:cs typeface="Trebuchet MS"/>
                <a:sym typeface="Trebuchet MS"/>
              </a:rPr>
              <a:t>“preprocessing” </a:t>
            </a:r>
            <a:r>
              <a:rPr lang="en" sz="1800" i="0" u="none" strike="noStrike" cap="none">
                <a:solidFill>
                  <a:schemeClr val="dk1"/>
                </a:solidFill>
                <a:latin typeface="Trebuchet MS"/>
                <a:ea typeface="Trebuchet MS"/>
                <a:cs typeface="Trebuchet MS"/>
                <a:sym typeface="Trebuchet MS"/>
              </a:rPr>
              <a:t>Denis Puthier Monday afternoon)</a:t>
            </a:r>
            <a:endParaRPr sz="1800" i="0" u="none" strike="noStrike" cap="none">
              <a:solidFill>
                <a:schemeClr val="dk1"/>
              </a:solidFill>
              <a:latin typeface="Trebuchet MS"/>
              <a:ea typeface="Trebuchet MS"/>
              <a:cs typeface="Trebuchet MS"/>
              <a:sym typeface="Trebuchet MS"/>
            </a:endParaRPr>
          </a:p>
        </p:txBody>
      </p:sp>
      <p:sp>
        <p:nvSpPr>
          <p:cNvPr id="596" name="Google Shape;596;p75"/>
          <p:cNvSpPr txBox="1">
            <a:spLocks noGrp="1"/>
          </p:cNvSpPr>
          <p:nvPr>
            <p:ph type="sldNum" idx="12"/>
          </p:nvPr>
        </p:nvSpPr>
        <p:spPr>
          <a:xfrm>
            <a:off x="8472458" y="4663217"/>
            <a:ext cx="548700" cy="393600"/>
          </a:xfrm>
          <a:prstGeom prst="rect">
            <a:avLst/>
          </a:prstGeom>
          <a:noFill/>
          <a:ln>
            <a:noFill/>
          </a:ln>
        </p:spPr>
        <p:txBody>
          <a:bodyPr spcFirstLastPara="1" wrap="square" lIns="27425" tIns="45700" rIns="27425" bIns="45700"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27</a:t>
            </a:fld>
            <a:endParaRPr sz="1000">
              <a:solidFill>
                <a:schemeClr val="dk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6"/>
          <p:cNvSpPr txBox="1">
            <a:spLocks noGrp="1"/>
          </p:cNvSpPr>
          <p:nvPr>
            <p:ph type="body" idx="1"/>
          </p:nvPr>
        </p:nvSpPr>
        <p:spPr>
          <a:xfrm>
            <a:off x="102325" y="1322300"/>
            <a:ext cx="5629500" cy="1012500"/>
          </a:xfrm>
          <a:prstGeom prst="rect">
            <a:avLst/>
          </a:prstGeom>
        </p:spPr>
        <p:txBody>
          <a:bodyPr spcFirstLastPara="1" wrap="square" lIns="91425" tIns="91425" rIns="91425" bIns="91425" anchor="t" anchorCtr="0">
            <a:noAutofit/>
          </a:bodyPr>
          <a:lstStyle/>
          <a:p>
            <a:pPr marL="457200" lvl="0" indent="-298450" algn="l" rtl="0">
              <a:spcBef>
                <a:spcPts val="1800"/>
              </a:spcBef>
              <a:spcAft>
                <a:spcPts val="0"/>
              </a:spcAft>
              <a:buClr>
                <a:srgbClr val="000000"/>
              </a:buClr>
              <a:buSzPts val="1100"/>
              <a:buFont typeface="Trebuchet MS"/>
              <a:buChar char="●"/>
            </a:pPr>
            <a:r>
              <a:rPr lang="en" u="sng">
                <a:solidFill>
                  <a:schemeClr val="hlink"/>
                </a:solidFill>
                <a:latin typeface="Trebuchet MS"/>
                <a:ea typeface="Trebuchet MS"/>
                <a:cs typeface="Trebuchet MS"/>
                <a:sym typeface="Trebuchet MS"/>
                <a:hlinkClick r:id="rId3"/>
              </a:rPr>
              <a:t>Quality control of the reads and statistics</a:t>
            </a:r>
            <a:endParaRPr>
              <a:uFill>
                <a:noFill/>
              </a:uFill>
              <a:latin typeface="Trebuchet MS"/>
              <a:ea typeface="Trebuchet MS"/>
              <a:cs typeface="Trebuchet MS"/>
              <a:sym typeface="Trebuchet MS"/>
              <a:hlinkClick r:id="rId4"/>
            </a:endParaRPr>
          </a:p>
          <a:p>
            <a:pPr marL="0" lvl="0" indent="0" algn="l" rtl="0">
              <a:lnSpc>
                <a:spcPct val="150000"/>
              </a:lnSpc>
              <a:spcBef>
                <a:spcPts val="400"/>
              </a:spcBef>
              <a:spcAft>
                <a:spcPts val="1200"/>
              </a:spcAft>
              <a:buNone/>
            </a:pPr>
            <a:endParaRPr>
              <a:latin typeface="Trebuchet MS"/>
              <a:ea typeface="Trebuchet MS"/>
              <a:cs typeface="Trebuchet MS"/>
              <a:sym typeface="Trebuchet MS"/>
            </a:endParaRPr>
          </a:p>
        </p:txBody>
      </p:sp>
      <p:grpSp>
        <p:nvGrpSpPr>
          <p:cNvPr id="602" name="Google Shape;602;p76"/>
          <p:cNvGrpSpPr/>
          <p:nvPr/>
        </p:nvGrpSpPr>
        <p:grpSpPr>
          <a:xfrm>
            <a:off x="2942013" y="144725"/>
            <a:ext cx="6021888" cy="4706975"/>
            <a:chOff x="2942013" y="144725"/>
            <a:chExt cx="6021888" cy="4706975"/>
          </a:xfrm>
        </p:grpSpPr>
        <p:sp>
          <p:nvSpPr>
            <p:cNvPr id="603" name="Google Shape;603;p76"/>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lt1"/>
                  </a:solidFill>
                  <a:latin typeface="Century Schoolbook"/>
                  <a:ea typeface="Century Schoolbook"/>
                  <a:cs typeface="Century Schoolbook"/>
                  <a:sym typeface="Century Schoolbook"/>
                </a:rPr>
                <a:t>Quality control</a:t>
              </a:r>
              <a:endParaRPr sz="1300">
                <a:solidFill>
                  <a:schemeClr val="lt1"/>
                </a:solidFill>
                <a:latin typeface="Century Schoolbook"/>
                <a:ea typeface="Century Schoolbook"/>
                <a:cs typeface="Century Schoolbook"/>
                <a:sym typeface="Century Schoolbook"/>
              </a:endParaRPr>
            </a:p>
          </p:txBody>
        </p:sp>
        <p:sp>
          <p:nvSpPr>
            <p:cNvPr id="604" name="Google Shape;604;p76"/>
            <p:cNvSpPr/>
            <p:nvPr/>
          </p:nvSpPr>
          <p:spPr>
            <a:xfrm>
              <a:off x="5174700" y="138833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Mapping (bam)</a:t>
              </a:r>
              <a:endParaRPr sz="1300">
                <a:solidFill>
                  <a:schemeClr val="dk1"/>
                </a:solidFill>
                <a:latin typeface="Century Schoolbook"/>
                <a:ea typeface="Century Schoolbook"/>
                <a:cs typeface="Century Schoolbook"/>
                <a:sym typeface="Century Schoolbook"/>
              </a:endParaRPr>
            </a:p>
          </p:txBody>
        </p:sp>
        <p:sp>
          <p:nvSpPr>
            <p:cNvPr id="605" name="Google Shape;605;p76"/>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606" name="Google Shape;606;p76"/>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607" name="Google Shape;607;p76"/>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608" name="Google Shape;608;p76"/>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609" name="Google Shape;609;p76"/>
            <p:cNvSpPr/>
            <p:nvPr/>
          </p:nvSpPr>
          <p:spPr>
            <a:xfrm rot="10800000">
              <a:off x="6004613" y="1141691"/>
              <a:ext cx="234775" cy="181400"/>
            </a:xfrm>
            <a:prstGeom prst="flowChartExtract">
              <a:avLst/>
            </a:prstGeom>
            <a:solidFill>
              <a:srgbClr val="FFFFFF"/>
            </a:solidFill>
            <a:ln w="9525" cap="flat" cmpd="sng">
              <a:solidFill>
                <a:schemeClr val="accent3"/>
              </a:solidFill>
              <a:prstDash val="dot"/>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610" name="Google Shape;610;p76"/>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6"/>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6"/>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613" name="Google Shape;613;p76"/>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6"/>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615" name="Google Shape;615;p76"/>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6"/>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6"/>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6"/>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619" name="Google Shape;619;p76"/>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76"/>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7"/>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Mapping</a:t>
            </a:r>
            <a:endParaRPr>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320160"/>
            <a:ext cx="2507456" cy="1419812"/>
          </a:xfrm>
          <a:prstGeom prst="rect">
            <a:avLst/>
          </a:prstGeom>
        </p:spPr>
        <p:txBody>
          <a:bodyPr vert="horz" wrap="square" lIns="0" tIns="49530" rIns="0" bIns="0" rtlCol="0">
            <a:spAutoFit/>
          </a:bodyPr>
          <a:lstStyle/>
          <a:p>
            <a:pPr marL="9525" marR="3810">
              <a:lnSpc>
                <a:spcPct val="92100"/>
              </a:lnSpc>
              <a:spcBef>
                <a:spcPts val="390"/>
              </a:spcBef>
            </a:pPr>
            <a:r>
              <a:rPr b="1" spc="8" dirty="0"/>
              <a:t>Technologies </a:t>
            </a:r>
            <a:r>
              <a:rPr b="1" spc="11" dirty="0"/>
              <a:t> </a:t>
            </a:r>
            <a:r>
              <a:rPr b="1" dirty="0">
                <a:solidFill>
                  <a:srgbClr val="000000"/>
                </a:solidFill>
              </a:rPr>
              <a:t>for</a:t>
            </a:r>
            <a:r>
              <a:rPr b="1" spc="-23" dirty="0">
                <a:solidFill>
                  <a:srgbClr val="000000"/>
                </a:solidFill>
              </a:rPr>
              <a:t> </a:t>
            </a:r>
            <a:r>
              <a:rPr b="1" spc="26" dirty="0">
                <a:solidFill>
                  <a:srgbClr val="000000"/>
                </a:solidFill>
              </a:rPr>
              <a:t>epigenetics </a:t>
            </a:r>
            <a:r>
              <a:rPr b="1" spc="-720" dirty="0">
                <a:solidFill>
                  <a:srgbClr val="000000"/>
                </a:solidFill>
              </a:rPr>
              <a:t> </a:t>
            </a:r>
            <a:r>
              <a:rPr b="1" spc="23" dirty="0">
                <a:solidFill>
                  <a:srgbClr val="000000"/>
                </a:solidFill>
              </a:rPr>
              <a:t>analysis</a:t>
            </a:r>
          </a:p>
        </p:txBody>
      </p:sp>
      <p:sp>
        <p:nvSpPr>
          <p:cNvPr id="3" name="object 3"/>
          <p:cNvSpPr txBox="1"/>
          <p:nvPr/>
        </p:nvSpPr>
        <p:spPr>
          <a:xfrm>
            <a:off x="7629244" y="968884"/>
            <a:ext cx="1057751" cy="148117"/>
          </a:xfrm>
          <a:prstGeom prst="rect">
            <a:avLst/>
          </a:prstGeom>
        </p:spPr>
        <p:txBody>
          <a:bodyPr vert="horz" wrap="square" lIns="0" tIns="9525" rIns="0" bIns="0" rtlCol="0">
            <a:spAutoFit/>
          </a:bodyPr>
          <a:lstStyle/>
          <a:p>
            <a:pPr marL="9525">
              <a:spcBef>
                <a:spcPts val="75"/>
              </a:spcBef>
            </a:pPr>
            <a:r>
              <a:rPr sz="900" spc="-4" dirty="0">
                <a:latin typeface="Calibri"/>
                <a:cs typeface="Calibri"/>
              </a:rPr>
              <a:t>Hamamoto</a:t>
            </a:r>
            <a:r>
              <a:rPr sz="900" spc="-11" dirty="0">
                <a:latin typeface="Calibri"/>
                <a:cs typeface="Calibri"/>
              </a:rPr>
              <a:t> </a:t>
            </a:r>
            <a:r>
              <a:rPr sz="900" spc="-4" dirty="0">
                <a:latin typeface="Calibri"/>
                <a:cs typeface="Calibri"/>
              </a:rPr>
              <a:t>et</a:t>
            </a:r>
            <a:r>
              <a:rPr sz="900" spc="-15" dirty="0">
                <a:latin typeface="Calibri"/>
                <a:cs typeface="Calibri"/>
              </a:rPr>
              <a:t> </a:t>
            </a:r>
            <a:r>
              <a:rPr sz="900" spc="-4" dirty="0">
                <a:latin typeface="Calibri"/>
                <a:cs typeface="Calibri"/>
              </a:rPr>
              <a:t>al,</a:t>
            </a:r>
            <a:r>
              <a:rPr sz="900" spc="-11" dirty="0">
                <a:latin typeface="Calibri"/>
                <a:cs typeface="Calibri"/>
              </a:rPr>
              <a:t> </a:t>
            </a:r>
            <a:r>
              <a:rPr sz="900" dirty="0">
                <a:latin typeface="Calibri"/>
                <a:cs typeface="Calibri"/>
              </a:rPr>
              <a:t>2020</a:t>
            </a:r>
            <a:endParaRPr sz="900">
              <a:latin typeface="Calibri"/>
              <a:cs typeface="Calibri"/>
            </a:endParaRPr>
          </a:p>
        </p:txBody>
      </p:sp>
      <p:pic>
        <p:nvPicPr>
          <p:cNvPr id="4" name="object 4"/>
          <p:cNvPicPr/>
          <p:nvPr/>
        </p:nvPicPr>
        <p:blipFill>
          <a:blip r:embed="rId2" cstate="print"/>
          <a:stretch>
            <a:fillRect/>
          </a:stretch>
        </p:blipFill>
        <p:spPr>
          <a:xfrm>
            <a:off x="2776024" y="1265321"/>
            <a:ext cx="5981700" cy="3832830"/>
          </a:xfrm>
          <a:prstGeom prst="rect">
            <a:avLst/>
          </a:prstGeom>
        </p:spPr>
      </p:pic>
      <p:sp>
        <p:nvSpPr>
          <p:cNvPr id="5" name="object 5"/>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3</a:t>
            </a:fld>
            <a:endParaRPr sz="9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9"/>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Mapping example</a:t>
            </a:r>
            <a:endParaRPr>
              <a:latin typeface="Trebuchet MS"/>
              <a:ea typeface="Trebuchet MS"/>
              <a:cs typeface="Trebuchet MS"/>
              <a:sym typeface="Trebuchet MS"/>
            </a:endParaRPr>
          </a:p>
        </p:txBody>
      </p:sp>
      <p:pic>
        <p:nvPicPr>
          <p:cNvPr id="701" name="Google Shape;701;p79"/>
          <p:cNvPicPr preferRelativeResize="0"/>
          <p:nvPr/>
        </p:nvPicPr>
        <p:blipFill>
          <a:blip r:embed="rId3">
            <a:alphaModFix/>
          </a:blip>
          <a:stretch>
            <a:fillRect/>
          </a:stretch>
        </p:blipFill>
        <p:spPr>
          <a:xfrm>
            <a:off x="1149925" y="1923550"/>
            <a:ext cx="6600825" cy="2247900"/>
          </a:xfrm>
          <a:prstGeom prst="rect">
            <a:avLst/>
          </a:prstGeom>
          <a:noFill/>
          <a:ln>
            <a:noFill/>
          </a:ln>
        </p:spPr>
      </p:pic>
      <p:sp>
        <p:nvSpPr>
          <p:cNvPr id="702" name="Google Shape;702;p79"/>
          <p:cNvSpPr txBox="1"/>
          <p:nvPr/>
        </p:nvSpPr>
        <p:spPr>
          <a:xfrm>
            <a:off x="3120475" y="4171450"/>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Human chromosomes</a:t>
            </a:r>
            <a:endParaRPr sz="1800">
              <a:latin typeface="Trebuchet MS"/>
              <a:ea typeface="Trebuchet MS"/>
              <a:cs typeface="Trebuchet MS"/>
              <a:sym typeface="Trebuchet MS"/>
            </a:endParaRPr>
          </a:p>
        </p:txBody>
      </p:sp>
      <p:sp>
        <p:nvSpPr>
          <p:cNvPr id="703" name="Google Shape;703;p79"/>
          <p:cNvSpPr txBox="1"/>
          <p:nvPr/>
        </p:nvSpPr>
        <p:spPr>
          <a:xfrm>
            <a:off x="4884250" y="445025"/>
            <a:ext cx="1420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urier New"/>
                <a:ea typeface="Courier New"/>
                <a:cs typeface="Courier New"/>
                <a:sym typeface="Courier New"/>
              </a:rPr>
              <a:t>ATGCGATTA </a:t>
            </a:r>
            <a:endParaRPr sz="1800" b="1">
              <a:latin typeface="Courier New"/>
              <a:ea typeface="Courier New"/>
              <a:cs typeface="Courier New"/>
              <a:sym typeface="Courier New"/>
            </a:endParaRPr>
          </a:p>
        </p:txBody>
      </p:sp>
      <p:grpSp>
        <p:nvGrpSpPr>
          <p:cNvPr id="704" name="Google Shape;704;p79"/>
          <p:cNvGrpSpPr/>
          <p:nvPr/>
        </p:nvGrpSpPr>
        <p:grpSpPr>
          <a:xfrm>
            <a:off x="3491200" y="1017725"/>
            <a:ext cx="2103300" cy="2179500"/>
            <a:chOff x="3491200" y="1017725"/>
            <a:chExt cx="2103300" cy="2179500"/>
          </a:xfrm>
        </p:grpSpPr>
        <p:cxnSp>
          <p:nvCxnSpPr>
            <p:cNvPr id="705" name="Google Shape;705;p79"/>
            <p:cNvCxnSpPr>
              <a:stCxn id="703" idx="2"/>
            </p:cNvCxnSpPr>
            <p:nvPr/>
          </p:nvCxnSpPr>
          <p:spPr>
            <a:xfrm flipH="1">
              <a:off x="3491200" y="1017725"/>
              <a:ext cx="2103300" cy="2102700"/>
            </a:xfrm>
            <a:prstGeom prst="straightConnector1">
              <a:avLst/>
            </a:prstGeom>
            <a:noFill/>
            <a:ln w="9525" cap="flat" cmpd="sng">
              <a:solidFill>
                <a:srgbClr val="980000"/>
              </a:solidFill>
              <a:prstDash val="solid"/>
              <a:round/>
              <a:headEnd type="none" w="med" len="med"/>
              <a:tailEnd type="triangle" w="med" len="med"/>
            </a:ln>
          </p:spPr>
        </p:cxnSp>
        <p:cxnSp>
          <p:nvCxnSpPr>
            <p:cNvPr id="706" name="Google Shape;706;p79"/>
            <p:cNvCxnSpPr>
              <a:stCxn id="703" idx="2"/>
            </p:cNvCxnSpPr>
            <p:nvPr/>
          </p:nvCxnSpPr>
          <p:spPr>
            <a:xfrm flipH="1">
              <a:off x="4540000" y="1017725"/>
              <a:ext cx="1054500" cy="2166600"/>
            </a:xfrm>
            <a:prstGeom prst="straightConnector1">
              <a:avLst/>
            </a:prstGeom>
            <a:noFill/>
            <a:ln w="9525" cap="flat" cmpd="sng">
              <a:solidFill>
                <a:srgbClr val="980000"/>
              </a:solidFill>
              <a:prstDash val="solid"/>
              <a:round/>
              <a:headEnd type="none" w="med" len="med"/>
              <a:tailEnd type="triangle" w="med" len="med"/>
            </a:ln>
          </p:spPr>
        </p:cxnSp>
        <p:cxnSp>
          <p:nvCxnSpPr>
            <p:cNvPr id="707" name="Google Shape;707;p79"/>
            <p:cNvCxnSpPr>
              <a:stCxn id="703" idx="2"/>
            </p:cNvCxnSpPr>
            <p:nvPr/>
          </p:nvCxnSpPr>
          <p:spPr>
            <a:xfrm flipH="1">
              <a:off x="5064400" y="1017725"/>
              <a:ext cx="530100" cy="2179500"/>
            </a:xfrm>
            <a:prstGeom prst="straightConnector1">
              <a:avLst/>
            </a:prstGeom>
            <a:noFill/>
            <a:ln w="9525" cap="flat" cmpd="sng">
              <a:solidFill>
                <a:srgbClr val="980000"/>
              </a:solidFill>
              <a:prstDash val="solid"/>
              <a:round/>
              <a:headEnd type="none" w="med" len="med"/>
              <a:tailEnd type="triangle" w="med" len="med"/>
            </a:ln>
          </p:spPr>
        </p:cxnSp>
        <p:sp>
          <p:nvSpPr>
            <p:cNvPr id="708" name="Google Shape;708;p79"/>
            <p:cNvSpPr txBox="1"/>
            <p:nvPr/>
          </p:nvSpPr>
          <p:spPr>
            <a:xfrm>
              <a:off x="4207600" y="1803200"/>
              <a:ext cx="3324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t>
              </a:r>
              <a:endParaRPr sz="1800">
                <a:solidFill>
                  <a:srgbClr val="980000"/>
                </a:solidFill>
                <a:latin typeface="Trebuchet MS"/>
                <a:ea typeface="Trebuchet MS"/>
                <a:cs typeface="Trebuchet MS"/>
                <a:sym typeface="Trebuchet MS"/>
              </a:endParaRPr>
            </a:p>
          </p:txBody>
        </p:sp>
        <p:sp>
          <p:nvSpPr>
            <p:cNvPr id="709" name="Google Shape;709;p79"/>
            <p:cNvSpPr txBox="1"/>
            <p:nvPr/>
          </p:nvSpPr>
          <p:spPr>
            <a:xfrm>
              <a:off x="4732000" y="1928375"/>
              <a:ext cx="3324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t>
              </a:r>
              <a:endParaRPr sz="1800">
                <a:solidFill>
                  <a:srgbClr val="980000"/>
                </a:solidFill>
                <a:latin typeface="Trebuchet MS"/>
                <a:ea typeface="Trebuchet MS"/>
                <a:cs typeface="Trebuchet MS"/>
                <a:sym typeface="Trebuchet MS"/>
              </a:endParaRPr>
            </a:p>
          </p:txBody>
        </p:sp>
        <p:sp>
          <p:nvSpPr>
            <p:cNvPr id="710" name="Google Shape;710;p79"/>
            <p:cNvSpPr txBox="1"/>
            <p:nvPr/>
          </p:nvSpPr>
          <p:spPr>
            <a:xfrm>
              <a:off x="5064400" y="2068000"/>
              <a:ext cx="3324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t>
              </a:r>
              <a:endParaRPr sz="1800">
                <a:solidFill>
                  <a:srgbClr val="980000"/>
                </a:solidFill>
                <a:latin typeface="Trebuchet MS"/>
                <a:ea typeface="Trebuchet MS"/>
                <a:cs typeface="Trebuchet MS"/>
                <a:sym typeface="Trebuchet MS"/>
              </a:endParaRPr>
            </a:p>
          </p:txBody>
        </p:sp>
      </p:grpSp>
      <p:sp>
        <p:nvSpPr>
          <p:cNvPr id="711" name="Google Shape;711;p79"/>
          <p:cNvSpPr/>
          <p:nvPr/>
        </p:nvSpPr>
        <p:spPr>
          <a:xfrm>
            <a:off x="4971700" y="859725"/>
            <a:ext cx="1218000" cy="483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0"/>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Genomic coordinates</a:t>
            </a:r>
            <a:endParaRPr>
              <a:latin typeface="Trebuchet MS"/>
              <a:ea typeface="Trebuchet MS"/>
              <a:cs typeface="Trebuchet MS"/>
              <a:sym typeface="Trebuchet MS"/>
            </a:endParaRPr>
          </a:p>
        </p:txBody>
      </p:sp>
      <p:sp>
        <p:nvSpPr>
          <p:cNvPr id="717" name="Google Shape;717;p80"/>
          <p:cNvSpPr txBox="1"/>
          <p:nvPr/>
        </p:nvSpPr>
        <p:spPr>
          <a:xfrm>
            <a:off x="690600" y="4260950"/>
            <a:ext cx="1828800" cy="4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chromosome 5</a:t>
            </a:r>
            <a:endParaRPr sz="1800">
              <a:latin typeface="Trebuchet MS"/>
              <a:ea typeface="Trebuchet MS"/>
              <a:cs typeface="Trebuchet MS"/>
              <a:sym typeface="Trebuchet MS"/>
            </a:endParaRPr>
          </a:p>
        </p:txBody>
      </p:sp>
      <p:sp>
        <p:nvSpPr>
          <p:cNvPr id="718" name="Google Shape;718;p80"/>
          <p:cNvSpPr txBox="1"/>
          <p:nvPr/>
        </p:nvSpPr>
        <p:spPr>
          <a:xfrm>
            <a:off x="4884250" y="445025"/>
            <a:ext cx="1420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urier New"/>
                <a:ea typeface="Courier New"/>
                <a:cs typeface="Courier New"/>
                <a:sym typeface="Courier New"/>
              </a:rPr>
              <a:t>ATGCGATTA </a:t>
            </a:r>
            <a:endParaRPr sz="1800" b="1">
              <a:latin typeface="Courier New"/>
              <a:ea typeface="Courier New"/>
              <a:cs typeface="Courier New"/>
              <a:sym typeface="Courier New"/>
            </a:endParaRPr>
          </a:p>
        </p:txBody>
      </p:sp>
      <p:cxnSp>
        <p:nvCxnSpPr>
          <p:cNvPr id="719" name="Google Shape;719;p80"/>
          <p:cNvCxnSpPr>
            <a:stCxn id="718" idx="2"/>
          </p:cNvCxnSpPr>
          <p:nvPr/>
        </p:nvCxnSpPr>
        <p:spPr>
          <a:xfrm flipH="1">
            <a:off x="1982200" y="1017725"/>
            <a:ext cx="3612300" cy="1552800"/>
          </a:xfrm>
          <a:prstGeom prst="straightConnector1">
            <a:avLst/>
          </a:prstGeom>
          <a:noFill/>
          <a:ln w="9525" cap="flat" cmpd="sng">
            <a:solidFill>
              <a:srgbClr val="980000"/>
            </a:solidFill>
            <a:prstDash val="solid"/>
            <a:round/>
            <a:headEnd type="none" w="med" len="med"/>
            <a:tailEnd type="triangle" w="med" len="med"/>
          </a:ln>
        </p:spPr>
      </p:cxnSp>
      <p:pic>
        <p:nvPicPr>
          <p:cNvPr id="720" name="Google Shape;720;p80"/>
          <p:cNvPicPr preferRelativeResize="0"/>
          <p:nvPr/>
        </p:nvPicPr>
        <p:blipFill rotWithShape="1">
          <a:blip r:embed="rId3">
            <a:alphaModFix/>
          </a:blip>
          <a:srcRect t="20489"/>
          <a:stretch/>
        </p:blipFill>
        <p:spPr>
          <a:xfrm>
            <a:off x="1418500" y="1534647"/>
            <a:ext cx="561975" cy="2794475"/>
          </a:xfrm>
          <a:prstGeom prst="rect">
            <a:avLst/>
          </a:prstGeom>
          <a:noFill/>
          <a:ln>
            <a:noFill/>
          </a:ln>
        </p:spPr>
      </p:pic>
      <p:sp>
        <p:nvSpPr>
          <p:cNvPr id="721" name="Google Shape;721;p80"/>
          <p:cNvSpPr/>
          <p:nvPr/>
        </p:nvSpPr>
        <p:spPr>
          <a:xfrm rot="-5414432">
            <a:off x="1672246" y="2554507"/>
            <a:ext cx="357303"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22" name="Google Shape;722;p80"/>
          <p:cNvSpPr/>
          <p:nvPr/>
        </p:nvSpPr>
        <p:spPr>
          <a:xfrm>
            <a:off x="4971700" y="859725"/>
            <a:ext cx="1218000" cy="483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nvGrpSpPr>
          <p:cNvPr id="723" name="Google Shape;723;p80"/>
          <p:cNvGrpSpPr/>
          <p:nvPr/>
        </p:nvGrpSpPr>
        <p:grpSpPr>
          <a:xfrm>
            <a:off x="89525" y="1534650"/>
            <a:ext cx="1483575" cy="2672900"/>
            <a:chOff x="89525" y="1534650"/>
            <a:chExt cx="1483575" cy="2672900"/>
          </a:xfrm>
        </p:grpSpPr>
        <p:sp>
          <p:nvSpPr>
            <p:cNvPr id="724" name="Google Shape;724;p80"/>
            <p:cNvSpPr txBox="1"/>
            <p:nvPr/>
          </p:nvSpPr>
          <p:spPr>
            <a:xfrm>
              <a:off x="1253300" y="1534650"/>
              <a:ext cx="3198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1</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sp>
          <p:nvSpPr>
            <p:cNvPr id="725" name="Google Shape;725;p80"/>
            <p:cNvSpPr txBox="1"/>
            <p:nvPr/>
          </p:nvSpPr>
          <p:spPr>
            <a:xfrm>
              <a:off x="89525" y="3850250"/>
              <a:ext cx="14835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181,538,259</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grpSp>
      <p:sp>
        <p:nvSpPr>
          <p:cNvPr id="726" name="Google Shape;726;p80"/>
          <p:cNvSpPr txBox="1"/>
          <p:nvPr/>
        </p:nvSpPr>
        <p:spPr>
          <a:xfrm>
            <a:off x="1573025" y="1350250"/>
            <a:ext cx="2140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80000"/>
                </a:solidFill>
                <a:latin typeface="Trebuchet MS"/>
                <a:ea typeface="Trebuchet MS"/>
                <a:cs typeface="Trebuchet MS"/>
                <a:sym typeface="Trebuchet MS"/>
              </a:rPr>
              <a:t>alignment</a:t>
            </a:r>
            <a:endParaRPr sz="1800">
              <a:solidFill>
                <a:srgbClr val="980000"/>
              </a:solidFill>
              <a:latin typeface="Trebuchet MS"/>
              <a:ea typeface="Trebuchet MS"/>
              <a:cs typeface="Trebuchet MS"/>
              <a:sym typeface="Trebuchet MS"/>
            </a:endParaRPr>
          </a:p>
        </p:txBody>
      </p:sp>
      <p:grpSp>
        <p:nvGrpSpPr>
          <p:cNvPr id="727" name="Google Shape;727;p80"/>
          <p:cNvGrpSpPr/>
          <p:nvPr/>
        </p:nvGrpSpPr>
        <p:grpSpPr>
          <a:xfrm>
            <a:off x="1756700" y="2040075"/>
            <a:ext cx="3215100" cy="963950"/>
            <a:chOff x="1756700" y="2040075"/>
            <a:chExt cx="3215100" cy="963950"/>
          </a:xfrm>
        </p:grpSpPr>
        <p:sp>
          <p:nvSpPr>
            <p:cNvPr id="728" name="Google Shape;728;p80"/>
            <p:cNvSpPr txBox="1"/>
            <p:nvPr/>
          </p:nvSpPr>
          <p:spPr>
            <a:xfrm>
              <a:off x="1756700" y="2040075"/>
              <a:ext cx="32151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8000"/>
                  </a:solidFill>
                  <a:latin typeface="Trebuchet MS"/>
                  <a:ea typeface="Trebuchet MS"/>
                  <a:cs typeface="Trebuchet MS"/>
                  <a:sym typeface="Trebuchet MS"/>
                </a:rPr>
                <a:t>125,326,318 		start</a:t>
              </a:r>
              <a:r>
                <a:rPr lang="en" sz="1100">
                  <a:solidFill>
                    <a:srgbClr val="008000"/>
                  </a:solidFill>
                  <a:latin typeface="Trebuchet MS"/>
                  <a:ea typeface="Trebuchet MS"/>
                  <a:cs typeface="Trebuchet MS"/>
                  <a:sym typeface="Trebuchet MS"/>
                </a:rPr>
                <a:t> </a:t>
              </a:r>
              <a:endParaRPr sz="1800">
                <a:solidFill>
                  <a:srgbClr val="008000"/>
                </a:solidFill>
                <a:latin typeface="Trebuchet MS"/>
                <a:ea typeface="Trebuchet MS"/>
                <a:cs typeface="Trebuchet MS"/>
                <a:sym typeface="Trebuchet MS"/>
              </a:endParaRPr>
            </a:p>
            <a:p>
              <a:pPr marL="0" lvl="0" indent="0" algn="l" rtl="0">
                <a:spcBef>
                  <a:spcPts val="0"/>
                </a:spcBef>
                <a:spcAft>
                  <a:spcPts val="0"/>
                </a:spcAft>
                <a:buNone/>
              </a:pPr>
              <a:endParaRPr sz="1800">
                <a:solidFill>
                  <a:srgbClr val="008000"/>
                </a:solidFill>
                <a:latin typeface="Trebuchet MS"/>
                <a:ea typeface="Trebuchet MS"/>
                <a:cs typeface="Trebuchet MS"/>
                <a:sym typeface="Trebuchet MS"/>
              </a:endParaRPr>
            </a:p>
          </p:txBody>
        </p:sp>
        <p:sp>
          <p:nvSpPr>
            <p:cNvPr id="729" name="Google Shape;729;p80"/>
            <p:cNvSpPr txBox="1"/>
            <p:nvPr/>
          </p:nvSpPr>
          <p:spPr>
            <a:xfrm>
              <a:off x="1756700" y="2646725"/>
              <a:ext cx="2975100" cy="35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8000"/>
                  </a:solidFill>
                  <a:latin typeface="Trebuchet MS"/>
                  <a:ea typeface="Trebuchet MS"/>
                  <a:cs typeface="Trebuchet MS"/>
                  <a:sym typeface="Trebuchet MS"/>
                </a:rPr>
                <a:t>125,326,358		end	</a:t>
              </a:r>
              <a:endParaRPr sz="1800">
                <a:solidFill>
                  <a:srgbClr val="008000"/>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800">
                <a:solidFill>
                  <a:srgbClr val="008000"/>
                </a:solidFill>
                <a:latin typeface="Trebuchet MS"/>
                <a:ea typeface="Trebuchet MS"/>
                <a:cs typeface="Trebuchet MS"/>
                <a:sym typeface="Trebuchet MS"/>
              </a:endParaRPr>
            </a:p>
            <a:p>
              <a:pPr marL="0" lvl="0" indent="0" algn="l" rtl="0">
                <a:spcBef>
                  <a:spcPts val="0"/>
                </a:spcBef>
                <a:spcAft>
                  <a:spcPts val="0"/>
                </a:spcAft>
                <a:buNone/>
              </a:pPr>
              <a:endParaRPr sz="1800">
                <a:solidFill>
                  <a:srgbClr val="008000"/>
                </a:solidFill>
                <a:latin typeface="Trebuchet MS"/>
                <a:ea typeface="Trebuchet MS"/>
                <a:cs typeface="Trebuchet MS"/>
                <a:sym typeface="Trebuchet MS"/>
              </a:endParaRPr>
            </a:p>
          </p:txBody>
        </p:sp>
      </p:grpSp>
      <p:grpSp>
        <p:nvGrpSpPr>
          <p:cNvPr id="730" name="Google Shape;730;p80"/>
          <p:cNvGrpSpPr/>
          <p:nvPr/>
        </p:nvGrpSpPr>
        <p:grpSpPr>
          <a:xfrm>
            <a:off x="3311225" y="1093400"/>
            <a:ext cx="12106825" cy="2344125"/>
            <a:chOff x="3311225" y="1093400"/>
            <a:chExt cx="12106825" cy="2344125"/>
          </a:xfrm>
        </p:grpSpPr>
        <p:sp>
          <p:nvSpPr>
            <p:cNvPr id="731" name="Google Shape;731;p80"/>
            <p:cNvSpPr txBox="1"/>
            <p:nvPr/>
          </p:nvSpPr>
          <p:spPr>
            <a:xfrm>
              <a:off x="3311225" y="3080225"/>
              <a:ext cx="54876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Genomic coordinate of the mapped read :</a:t>
              </a:r>
              <a:endParaRPr sz="1800">
                <a:latin typeface="Trebuchet MS"/>
                <a:ea typeface="Trebuchet MS"/>
                <a:cs typeface="Trebuchet MS"/>
                <a:sym typeface="Trebuchet MS"/>
              </a:endParaRPr>
            </a:p>
            <a:p>
              <a:pPr marL="0" lvl="0" indent="0" algn="l" rtl="0">
                <a:spcBef>
                  <a:spcPts val="0"/>
                </a:spcBef>
                <a:spcAft>
                  <a:spcPts val="0"/>
                </a:spcAft>
                <a:buNone/>
              </a:pPr>
              <a:r>
                <a:rPr lang="en" sz="1800" b="1">
                  <a:solidFill>
                    <a:srgbClr val="008000"/>
                  </a:solidFill>
                  <a:latin typeface="Courier New"/>
                  <a:ea typeface="Courier New"/>
                  <a:cs typeface="Courier New"/>
                  <a:sym typeface="Courier New"/>
                </a:rPr>
                <a:t>chr5	125326318 125326358 +  </a:t>
              </a:r>
              <a:endParaRPr sz="1800" b="1">
                <a:solidFill>
                  <a:srgbClr val="008000"/>
                </a:solidFill>
                <a:latin typeface="Courier New"/>
                <a:ea typeface="Courier New"/>
                <a:cs typeface="Courier New"/>
                <a:sym typeface="Courier New"/>
              </a:endParaRPr>
            </a:p>
          </p:txBody>
        </p:sp>
        <p:pic>
          <p:nvPicPr>
            <p:cNvPr id="732" name="Google Shape;732;p80"/>
            <p:cNvPicPr preferRelativeResize="0"/>
            <p:nvPr/>
          </p:nvPicPr>
          <p:blipFill>
            <a:blip r:embed="rId4">
              <a:alphaModFix/>
            </a:blip>
            <a:stretch>
              <a:fillRect/>
            </a:stretch>
          </p:blipFill>
          <p:spPr>
            <a:xfrm>
              <a:off x="7192050" y="1093400"/>
              <a:ext cx="1757700" cy="1757700"/>
            </a:xfrm>
            <a:prstGeom prst="rect">
              <a:avLst/>
            </a:prstGeom>
            <a:noFill/>
            <a:ln>
              <a:noFill/>
            </a:ln>
          </p:spPr>
        </p:pic>
        <p:sp>
          <p:nvSpPr>
            <p:cNvPr id="733" name="Google Shape;733;p80"/>
            <p:cNvSpPr txBox="1"/>
            <p:nvPr/>
          </p:nvSpPr>
          <p:spPr>
            <a:xfrm>
              <a:off x="8082450" y="2143800"/>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GPS</a:t>
              </a:r>
              <a:endParaRPr sz="1800">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23"/>
                                        </p:tgtEl>
                                        <p:attrNameLst>
                                          <p:attrName>style.visibility</p:attrName>
                                        </p:attrNameLst>
                                      </p:cBhvr>
                                      <p:to>
                                        <p:strVal val="visible"/>
                                      </p:to>
                                    </p:set>
                                    <p:animEffect transition="in" filter="fade">
                                      <p:cBhvr>
                                        <p:cTn id="11" dur="1000"/>
                                        <p:tgtEl>
                                          <p:spTgt spid="7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8"/>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Mapping</a:t>
            </a:r>
            <a:endParaRPr i="0" u="none" strike="noStrike" cap="none">
              <a:solidFill>
                <a:schemeClr val="dk1"/>
              </a:solidFill>
              <a:latin typeface="Trebuchet MS"/>
              <a:ea typeface="Trebuchet MS"/>
              <a:cs typeface="Trebuchet MS"/>
              <a:sym typeface="Trebuchet MS"/>
            </a:endParaRPr>
          </a:p>
        </p:txBody>
      </p:sp>
      <p:sp>
        <p:nvSpPr>
          <p:cNvPr id="631" name="Google Shape;631;p78"/>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Find out the position of the reads within the reference genome</a:t>
            </a:r>
            <a:endParaRPr i="0" u="none" strike="noStrike" cap="none">
              <a:solidFill>
                <a:schemeClr val="dk1"/>
              </a:solidFill>
              <a:latin typeface="Trebuchet MS"/>
              <a:ea typeface="Trebuchet MS"/>
              <a:cs typeface="Trebuchet MS"/>
              <a:sym typeface="Trebuchet MS"/>
            </a:endParaRPr>
          </a:p>
        </p:txBody>
      </p:sp>
      <p:sp>
        <p:nvSpPr>
          <p:cNvPr id="632" name="Google Shape;632;p78"/>
          <p:cNvSpPr/>
          <p:nvPr/>
        </p:nvSpPr>
        <p:spPr>
          <a:xfrm>
            <a:off x="1879292" y="1873294"/>
            <a:ext cx="6286500" cy="1071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3" name="Google Shape;633;p78"/>
          <p:cNvSpPr txBox="1"/>
          <p:nvPr/>
        </p:nvSpPr>
        <p:spPr>
          <a:xfrm>
            <a:off x="76200" y="1777875"/>
            <a:ext cx="2571600" cy="27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Ref. Genome</a:t>
            </a:r>
            <a:endParaRPr sz="1800">
              <a:solidFill>
                <a:schemeClr val="dk1"/>
              </a:solidFill>
              <a:latin typeface="Trebuchet MS"/>
              <a:ea typeface="Trebuchet MS"/>
              <a:cs typeface="Trebuchet MS"/>
              <a:sym typeface="Trebuchet MS"/>
            </a:endParaRPr>
          </a:p>
        </p:txBody>
      </p:sp>
      <p:sp>
        <p:nvSpPr>
          <p:cNvPr id="634" name="Google Shape;634;p78"/>
          <p:cNvSpPr/>
          <p:nvPr/>
        </p:nvSpPr>
        <p:spPr>
          <a:xfrm>
            <a:off x="364934" y="3202421"/>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5" name="Google Shape;635;p78"/>
          <p:cNvSpPr/>
          <p:nvPr/>
        </p:nvSpPr>
        <p:spPr>
          <a:xfrm>
            <a:off x="1250156" y="3264036"/>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6" name="Google Shape;636;p78"/>
          <p:cNvSpPr/>
          <p:nvPr/>
        </p:nvSpPr>
        <p:spPr>
          <a:xfrm>
            <a:off x="1785938" y="3022636"/>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7" name="Google Shape;637;p78"/>
          <p:cNvSpPr/>
          <p:nvPr/>
        </p:nvSpPr>
        <p:spPr>
          <a:xfrm>
            <a:off x="1714500" y="3573299"/>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8" name="Google Shape;638;p78"/>
          <p:cNvSpPr/>
          <p:nvPr/>
        </p:nvSpPr>
        <p:spPr>
          <a:xfrm>
            <a:off x="2000250" y="3236948"/>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39" name="Google Shape;639;p78"/>
          <p:cNvSpPr/>
          <p:nvPr/>
        </p:nvSpPr>
        <p:spPr>
          <a:xfrm>
            <a:off x="2000251" y="4025142"/>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0" name="Google Shape;640;p78"/>
          <p:cNvSpPr/>
          <p:nvPr/>
        </p:nvSpPr>
        <p:spPr>
          <a:xfrm>
            <a:off x="2214563" y="3451261"/>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1" name="Google Shape;641;p78"/>
          <p:cNvSpPr/>
          <p:nvPr/>
        </p:nvSpPr>
        <p:spPr>
          <a:xfrm>
            <a:off x="2138363" y="3715579"/>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2" name="Google Shape;642;p78"/>
          <p:cNvSpPr/>
          <p:nvPr/>
        </p:nvSpPr>
        <p:spPr>
          <a:xfrm>
            <a:off x="457200" y="3411794"/>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3" name="Google Shape;643;p78"/>
          <p:cNvSpPr/>
          <p:nvPr/>
        </p:nvSpPr>
        <p:spPr>
          <a:xfrm>
            <a:off x="2290763" y="3829879"/>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4" name="Google Shape;644;p78"/>
          <p:cNvSpPr/>
          <p:nvPr/>
        </p:nvSpPr>
        <p:spPr>
          <a:xfrm>
            <a:off x="466609" y="3556036"/>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5" name="Google Shape;645;p78"/>
          <p:cNvSpPr/>
          <p:nvPr/>
        </p:nvSpPr>
        <p:spPr>
          <a:xfrm>
            <a:off x="978581" y="3521507"/>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6" name="Google Shape;646;p78"/>
          <p:cNvSpPr/>
          <p:nvPr/>
        </p:nvSpPr>
        <p:spPr>
          <a:xfrm>
            <a:off x="285750" y="3738992"/>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7" name="Google Shape;647;p78"/>
          <p:cNvSpPr/>
          <p:nvPr/>
        </p:nvSpPr>
        <p:spPr>
          <a:xfrm>
            <a:off x="1252538" y="3694148"/>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8" name="Google Shape;648;p78"/>
          <p:cNvSpPr/>
          <p:nvPr/>
        </p:nvSpPr>
        <p:spPr>
          <a:xfrm>
            <a:off x="1404938" y="391730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49" name="Google Shape;649;p78"/>
          <p:cNvSpPr/>
          <p:nvPr/>
        </p:nvSpPr>
        <p:spPr>
          <a:xfrm>
            <a:off x="1357313" y="4059670"/>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0" name="Google Shape;650;p78"/>
          <p:cNvSpPr/>
          <p:nvPr/>
        </p:nvSpPr>
        <p:spPr>
          <a:xfrm>
            <a:off x="2000250" y="3236948"/>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1" name="Google Shape;651;p78"/>
          <p:cNvSpPr/>
          <p:nvPr/>
        </p:nvSpPr>
        <p:spPr>
          <a:xfrm>
            <a:off x="928688" y="393346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2" name="Google Shape;652;p78"/>
          <p:cNvSpPr/>
          <p:nvPr/>
        </p:nvSpPr>
        <p:spPr>
          <a:xfrm>
            <a:off x="1357313" y="4059670"/>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3" name="Google Shape;653;p78"/>
          <p:cNvSpPr/>
          <p:nvPr/>
        </p:nvSpPr>
        <p:spPr>
          <a:xfrm>
            <a:off x="921129" y="305716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4" name="Google Shape;654;p78"/>
          <p:cNvSpPr/>
          <p:nvPr/>
        </p:nvSpPr>
        <p:spPr>
          <a:xfrm>
            <a:off x="2214563" y="2880951"/>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5" name="Google Shape;655;p78"/>
          <p:cNvSpPr/>
          <p:nvPr/>
        </p:nvSpPr>
        <p:spPr>
          <a:xfrm>
            <a:off x="2366963" y="309526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56" name="Google Shape;656;p78"/>
          <p:cNvSpPr txBox="1"/>
          <p:nvPr/>
        </p:nvSpPr>
        <p:spPr>
          <a:xfrm>
            <a:off x="47625" y="2505431"/>
            <a:ext cx="2714700" cy="27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Reads</a:t>
            </a:r>
            <a:endParaRPr sz="1800">
              <a:solidFill>
                <a:schemeClr val="dk1"/>
              </a:solidFill>
              <a:latin typeface="Trebuchet MS"/>
              <a:ea typeface="Trebuchet MS"/>
              <a:cs typeface="Trebuchet MS"/>
              <a:sym typeface="Trebuchet MS"/>
            </a:endParaRPr>
          </a:p>
        </p:txBody>
      </p:sp>
      <p:cxnSp>
        <p:nvCxnSpPr>
          <p:cNvPr id="657" name="Google Shape;657;p78"/>
          <p:cNvCxnSpPr/>
          <p:nvPr/>
        </p:nvCxnSpPr>
        <p:spPr>
          <a:xfrm>
            <a:off x="212722" y="2822491"/>
            <a:ext cx="0" cy="1368300"/>
          </a:xfrm>
          <a:prstGeom prst="straightConnector1">
            <a:avLst/>
          </a:prstGeom>
          <a:noFill/>
          <a:ln w="9525" cap="flat" cmpd="sng">
            <a:solidFill>
              <a:schemeClr val="dk1"/>
            </a:solidFill>
            <a:prstDash val="solid"/>
            <a:round/>
            <a:headEnd type="none" w="sm" len="sm"/>
            <a:tailEnd type="none" w="sm" len="sm"/>
          </a:ln>
        </p:spPr>
      </p:cxnSp>
      <p:cxnSp>
        <p:nvCxnSpPr>
          <p:cNvPr id="658" name="Google Shape;658;p78"/>
          <p:cNvCxnSpPr/>
          <p:nvPr/>
        </p:nvCxnSpPr>
        <p:spPr>
          <a:xfrm>
            <a:off x="214313" y="4171592"/>
            <a:ext cx="2714700" cy="1200"/>
          </a:xfrm>
          <a:prstGeom prst="straightConnector1">
            <a:avLst/>
          </a:prstGeom>
          <a:noFill/>
          <a:ln w="9525" cap="flat" cmpd="sng">
            <a:solidFill>
              <a:schemeClr val="dk1"/>
            </a:solidFill>
            <a:prstDash val="solid"/>
            <a:round/>
            <a:headEnd type="none" w="sm" len="sm"/>
            <a:tailEnd type="none" w="sm" len="sm"/>
          </a:ln>
        </p:spPr>
      </p:cxnSp>
      <p:cxnSp>
        <p:nvCxnSpPr>
          <p:cNvPr id="659" name="Google Shape;659;p78"/>
          <p:cNvCxnSpPr/>
          <p:nvPr/>
        </p:nvCxnSpPr>
        <p:spPr>
          <a:xfrm rot="10800000" flipH="1">
            <a:off x="2927350" y="2822626"/>
            <a:ext cx="3900" cy="1368300"/>
          </a:xfrm>
          <a:prstGeom prst="straightConnector1">
            <a:avLst/>
          </a:prstGeom>
          <a:noFill/>
          <a:ln w="9525" cap="flat" cmpd="sng">
            <a:solidFill>
              <a:schemeClr val="dk1"/>
            </a:solidFill>
            <a:prstDash val="solid"/>
            <a:round/>
            <a:headEnd type="none" w="sm" len="sm"/>
            <a:tailEnd type="none" w="sm" len="sm"/>
          </a:ln>
        </p:spPr>
      </p:cxnSp>
      <p:cxnSp>
        <p:nvCxnSpPr>
          <p:cNvPr id="660" name="Google Shape;660;p78"/>
          <p:cNvCxnSpPr>
            <a:stCxn id="656" idx="1"/>
            <a:endCxn id="656" idx="1"/>
          </p:cNvCxnSpPr>
          <p:nvPr/>
        </p:nvCxnSpPr>
        <p:spPr>
          <a:xfrm>
            <a:off x="47625" y="2644181"/>
            <a:ext cx="0" cy="0"/>
          </a:xfrm>
          <a:prstGeom prst="straightConnector1">
            <a:avLst/>
          </a:prstGeom>
          <a:noFill/>
          <a:ln w="9525" cap="flat" cmpd="sng">
            <a:solidFill>
              <a:schemeClr val="dk1"/>
            </a:solidFill>
            <a:prstDash val="solid"/>
            <a:round/>
            <a:headEnd type="none" w="sm" len="sm"/>
            <a:tailEnd type="none" w="sm" len="sm"/>
          </a:ln>
        </p:spPr>
      </p:cxnSp>
      <p:sp>
        <p:nvSpPr>
          <p:cNvPr id="661" name="Google Shape;661;p78"/>
          <p:cNvSpPr/>
          <p:nvPr/>
        </p:nvSpPr>
        <p:spPr>
          <a:xfrm>
            <a:off x="642938" y="3828913"/>
            <a:ext cx="357300" cy="345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nvGrpSpPr>
          <p:cNvPr id="662" name="Google Shape;662;p78"/>
          <p:cNvGrpSpPr/>
          <p:nvPr/>
        </p:nvGrpSpPr>
        <p:grpSpPr>
          <a:xfrm>
            <a:off x="2931226" y="2037985"/>
            <a:ext cx="4929332" cy="677345"/>
            <a:chOff x="2931226" y="3361555"/>
            <a:chExt cx="4929332" cy="903127"/>
          </a:xfrm>
        </p:grpSpPr>
        <p:grpSp>
          <p:nvGrpSpPr>
            <p:cNvPr id="663" name="Google Shape;663;p78"/>
            <p:cNvGrpSpPr/>
            <p:nvPr/>
          </p:nvGrpSpPr>
          <p:grpSpPr>
            <a:xfrm>
              <a:off x="2931226" y="3361555"/>
              <a:ext cx="4929332" cy="903127"/>
              <a:chOff x="3286116" y="4572008"/>
              <a:chExt cx="4929332" cy="902856"/>
            </a:xfrm>
          </p:grpSpPr>
          <p:sp>
            <p:nvSpPr>
              <p:cNvPr id="664" name="Google Shape;664;p78"/>
              <p:cNvSpPr/>
              <p:nvPr/>
            </p:nvSpPr>
            <p:spPr>
              <a:xfrm>
                <a:off x="3286116" y="465297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5" name="Google Shape;665;p78"/>
              <p:cNvSpPr/>
              <p:nvPr/>
            </p:nvSpPr>
            <p:spPr>
              <a:xfrm>
                <a:off x="3438516" y="480537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6" name="Google Shape;666;p78"/>
              <p:cNvSpPr/>
              <p:nvPr/>
            </p:nvSpPr>
            <p:spPr>
              <a:xfrm>
                <a:off x="3428992" y="500063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7" name="Google Shape;667;p78"/>
              <p:cNvSpPr/>
              <p:nvPr/>
            </p:nvSpPr>
            <p:spPr>
              <a:xfrm>
                <a:off x="3571868" y="514351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8" name="Google Shape;668;p78"/>
              <p:cNvSpPr/>
              <p:nvPr/>
            </p:nvSpPr>
            <p:spPr>
              <a:xfrm>
                <a:off x="3895716" y="526257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69" name="Google Shape;669;p78"/>
              <p:cNvSpPr/>
              <p:nvPr/>
            </p:nvSpPr>
            <p:spPr>
              <a:xfrm>
                <a:off x="3786182" y="47148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0" name="Google Shape;670;p78"/>
              <p:cNvSpPr/>
              <p:nvPr/>
            </p:nvSpPr>
            <p:spPr>
              <a:xfrm>
                <a:off x="3857620" y="485776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1" name="Google Shape;671;p78"/>
              <p:cNvSpPr/>
              <p:nvPr/>
            </p:nvSpPr>
            <p:spPr>
              <a:xfrm>
                <a:off x="4000496" y="500063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2" name="Google Shape;672;p78"/>
              <p:cNvSpPr/>
              <p:nvPr/>
            </p:nvSpPr>
            <p:spPr>
              <a:xfrm>
                <a:off x="4071934" y="514351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3" name="Google Shape;673;p78"/>
              <p:cNvSpPr/>
              <p:nvPr/>
            </p:nvSpPr>
            <p:spPr>
              <a:xfrm>
                <a:off x="4214810" y="47148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4" name="Google Shape;674;p78"/>
              <p:cNvSpPr/>
              <p:nvPr/>
            </p:nvSpPr>
            <p:spPr>
              <a:xfrm>
                <a:off x="4367210" y="48672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5" name="Google Shape;675;p78"/>
              <p:cNvSpPr/>
              <p:nvPr/>
            </p:nvSpPr>
            <p:spPr>
              <a:xfrm>
                <a:off x="4000496" y="4572008"/>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6" name="Google Shape;676;p78"/>
              <p:cNvSpPr/>
              <p:nvPr/>
            </p:nvSpPr>
            <p:spPr>
              <a:xfrm>
                <a:off x="3643306" y="535782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7" name="Google Shape;677;p78"/>
              <p:cNvSpPr/>
              <p:nvPr/>
            </p:nvSpPr>
            <p:spPr>
              <a:xfrm>
                <a:off x="4643438" y="464344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8" name="Google Shape;678;p78"/>
              <p:cNvSpPr/>
              <p:nvPr/>
            </p:nvSpPr>
            <p:spPr>
              <a:xfrm>
                <a:off x="6858016" y="471488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79" name="Google Shape;679;p78"/>
              <p:cNvSpPr/>
              <p:nvPr/>
            </p:nvSpPr>
            <p:spPr>
              <a:xfrm>
                <a:off x="5643570" y="478632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0" name="Google Shape;680;p78"/>
              <p:cNvSpPr/>
              <p:nvPr/>
            </p:nvSpPr>
            <p:spPr>
              <a:xfrm>
                <a:off x="5795970" y="464344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1" name="Google Shape;681;p78"/>
              <p:cNvSpPr/>
              <p:nvPr/>
            </p:nvSpPr>
            <p:spPr>
              <a:xfrm>
                <a:off x="6224598" y="4786322"/>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2" name="Google Shape;682;p78"/>
              <p:cNvSpPr/>
              <p:nvPr/>
            </p:nvSpPr>
            <p:spPr>
              <a:xfrm>
                <a:off x="7296168" y="4876808"/>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3" name="Google Shape;683;p78"/>
              <p:cNvSpPr/>
              <p:nvPr/>
            </p:nvSpPr>
            <p:spPr>
              <a:xfrm>
                <a:off x="7286644" y="507207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4" name="Google Shape;684;p78"/>
              <p:cNvSpPr/>
              <p:nvPr/>
            </p:nvSpPr>
            <p:spPr>
              <a:xfrm>
                <a:off x="7429520" y="5214950"/>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5" name="Google Shape;685;p78"/>
              <p:cNvSpPr/>
              <p:nvPr/>
            </p:nvSpPr>
            <p:spPr>
              <a:xfrm>
                <a:off x="7753368" y="5334008"/>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6" name="Google Shape;686;p78"/>
              <p:cNvSpPr/>
              <p:nvPr/>
            </p:nvSpPr>
            <p:spPr>
              <a:xfrm>
                <a:off x="7643834" y="4786322"/>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7" name="Google Shape;687;p78"/>
              <p:cNvSpPr/>
              <p:nvPr/>
            </p:nvSpPr>
            <p:spPr>
              <a:xfrm>
                <a:off x="7715273" y="4929198"/>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8" name="Google Shape;688;p78"/>
              <p:cNvSpPr/>
              <p:nvPr/>
            </p:nvSpPr>
            <p:spPr>
              <a:xfrm>
                <a:off x="7858148" y="5072074"/>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89" name="Google Shape;689;p78"/>
              <p:cNvSpPr/>
              <p:nvPr/>
            </p:nvSpPr>
            <p:spPr>
              <a:xfrm>
                <a:off x="7858148" y="4643446"/>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0" name="Google Shape;690;p78"/>
              <p:cNvSpPr/>
              <p:nvPr/>
            </p:nvSpPr>
            <p:spPr>
              <a:xfrm>
                <a:off x="7500958" y="5429264"/>
                <a:ext cx="357300" cy="45600"/>
              </a:xfrm>
              <a:prstGeom prst="rect">
                <a:avLst/>
              </a:prstGeom>
              <a:solidFill>
                <a:srgbClr val="95AC6C"/>
              </a:solidFill>
              <a:ln w="9525" cap="flat" cmpd="sng">
                <a:solidFill>
                  <a:schemeClr val="accent3"/>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sp>
          <p:nvSpPr>
            <p:cNvPr id="691" name="Google Shape;691;p78"/>
            <p:cNvSpPr/>
            <p:nvPr/>
          </p:nvSpPr>
          <p:spPr>
            <a:xfrm>
              <a:off x="4883897" y="4102623"/>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2" name="Google Shape;692;p78"/>
            <p:cNvSpPr/>
            <p:nvPr/>
          </p:nvSpPr>
          <p:spPr>
            <a:xfrm>
              <a:off x="4774364" y="3554748"/>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3" name="Google Shape;693;p78"/>
            <p:cNvSpPr/>
            <p:nvPr/>
          </p:nvSpPr>
          <p:spPr>
            <a:xfrm>
              <a:off x="4845802" y="3697673"/>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694" name="Google Shape;694;p78"/>
            <p:cNvSpPr/>
            <p:nvPr/>
          </p:nvSpPr>
          <p:spPr>
            <a:xfrm>
              <a:off x="4988677" y="3840599"/>
              <a:ext cx="357300" cy="45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grpSp>
      <p:sp>
        <p:nvSpPr>
          <p:cNvPr id="695" name="Google Shape;695;p78"/>
          <p:cNvSpPr txBox="1"/>
          <p:nvPr/>
        </p:nvSpPr>
        <p:spPr>
          <a:xfrm>
            <a:off x="4645702" y="2978904"/>
            <a:ext cx="3786300" cy="9003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80955A"/>
              </a:buClr>
              <a:buSzPts val="1800"/>
              <a:buFont typeface="Trebuchet MS"/>
              <a:buChar char="•"/>
            </a:pPr>
            <a:r>
              <a:rPr lang="en" sz="1800">
                <a:solidFill>
                  <a:srgbClr val="80955A"/>
                </a:solidFill>
                <a:latin typeface="Trebuchet MS"/>
                <a:ea typeface="Trebuchet MS"/>
                <a:cs typeface="Trebuchet MS"/>
                <a:sym typeface="Trebuchet MS"/>
              </a:rPr>
              <a:t>One position in the genome</a:t>
            </a:r>
            <a:endParaRPr sz="1800">
              <a:solidFill>
                <a:srgbClr val="80955A"/>
              </a:solidFill>
              <a:latin typeface="Trebuchet MS"/>
              <a:ea typeface="Trebuchet MS"/>
              <a:cs typeface="Trebuchet MS"/>
              <a:sym typeface="Trebuchet MS"/>
            </a:endParaRPr>
          </a:p>
          <a:p>
            <a:pPr marL="285750" marR="0" lvl="0" indent="-285750" algn="l" rtl="0">
              <a:spcBef>
                <a:spcPts val="0"/>
              </a:spcBef>
              <a:spcAft>
                <a:spcPts val="0"/>
              </a:spcAft>
              <a:buClr>
                <a:srgbClr val="618097"/>
              </a:buClr>
              <a:buSzPts val="1800"/>
              <a:buFont typeface="Trebuchet MS"/>
              <a:buChar char="•"/>
            </a:pPr>
            <a:r>
              <a:rPr lang="en" sz="1800">
                <a:solidFill>
                  <a:srgbClr val="618097"/>
                </a:solidFill>
                <a:latin typeface="Trebuchet MS"/>
                <a:ea typeface="Trebuchet MS"/>
                <a:cs typeface="Trebuchet MS"/>
                <a:sym typeface="Trebuchet MS"/>
              </a:rPr>
              <a:t>Many possible positions (Repeat regions, duplicate regions, pseudogenes…) </a:t>
            </a:r>
            <a:endParaRPr sz="1800">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5">
                                            <p:txEl>
                                              <p:pRg st="0" end="0"/>
                                            </p:txEl>
                                          </p:spTgt>
                                        </p:tgtEl>
                                        <p:attrNameLst>
                                          <p:attrName>style.visibility</p:attrName>
                                        </p:attrNameLst>
                                      </p:cBhvr>
                                      <p:to>
                                        <p:strVal val="visible"/>
                                      </p:to>
                                    </p:set>
                                  </p:childTnLst>
                                </p:cTn>
                              </p:par>
                            </p:childTnLst>
                          </p:cTn>
                        </p:par>
                        <p:par>
                          <p:cTn id="7" fill="hold">
                            <p:stCondLst>
                              <p:cond delay="1"/>
                            </p:stCondLst>
                            <p:childTnLst>
                              <p:par>
                                <p:cTn id="8" presetID="1" presetClass="entr" presetSubtype="0" fill="hold" nodeType="afterEffect">
                                  <p:stCondLst>
                                    <p:cond delay="0"/>
                                  </p:stCondLst>
                                  <p:childTnLst>
                                    <p:set>
                                      <p:cBhvr>
                                        <p:cTn id="9" dur="1" fill="hold">
                                          <p:stCondLst>
                                            <p:cond delay="0"/>
                                          </p:stCondLst>
                                        </p:cTn>
                                        <p:tgtEl>
                                          <p:spTgt spid="69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1"/>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Mapping tool used: Bowtie</a:t>
            </a:r>
            <a:endParaRPr i="0" u="none" strike="noStrike" cap="none">
              <a:solidFill>
                <a:schemeClr val="dk1"/>
              </a:solidFill>
              <a:latin typeface="Trebuchet MS"/>
              <a:ea typeface="Trebuchet MS"/>
              <a:cs typeface="Trebuchet MS"/>
              <a:sym typeface="Trebuchet MS"/>
            </a:endParaRPr>
          </a:p>
        </p:txBody>
      </p:sp>
      <p:sp>
        <p:nvSpPr>
          <p:cNvPr id="740" name="Google Shape;740;p81"/>
          <p:cNvSpPr txBox="1">
            <a:spLocks noGrp="1"/>
          </p:cNvSpPr>
          <p:nvPr>
            <p:ph type="body" idx="1"/>
          </p:nvPr>
        </p:nvSpPr>
        <p:spPr>
          <a:xfrm>
            <a:off x="311700" y="1457275"/>
            <a:ext cx="8520600" cy="34164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(c.f. Course “mapping” Denis Puthier Monday afternoon)</a:t>
            </a:r>
            <a:endParaRPr>
              <a:latin typeface="Trebuchet MS"/>
              <a:ea typeface="Trebuchet MS"/>
              <a:cs typeface="Trebuchet MS"/>
              <a:sym typeface="Trebuchet MS"/>
            </a:endParaRPr>
          </a:p>
          <a:p>
            <a:pPr marL="182880" marR="0" lvl="0" indent="-195580" algn="l" rtl="0">
              <a:lnSpc>
                <a:spcPct val="95000"/>
              </a:lnSpc>
              <a:spcBef>
                <a:spcPts val="16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Designed to align reads if:</a:t>
            </a:r>
            <a:endParaRPr>
              <a:latin typeface="Trebuchet MS"/>
              <a:ea typeface="Trebuchet MS"/>
              <a:cs typeface="Trebuchet MS"/>
              <a:sym typeface="Trebuchet MS"/>
            </a:endParaRPr>
          </a:p>
          <a:p>
            <a:pPr marL="457200" marR="0" lvl="1" indent="-1905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many of the reads have at least one good, valid alignment,  </a:t>
            </a:r>
            <a:endParaRPr sz="1800">
              <a:latin typeface="Trebuchet MS"/>
              <a:ea typeface="Trebuchet MS"/>
              <a:cs typeface="Trebuchet MS"/>
              <a:sym typeface="Trebuchet MS"/>
            </a:endParaRPr>
          </a:p>
          <a:p>
            <a:pPr marL="457200" marR="0" lvl="1" indent="-1905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many of the reads are relatively </a:t>
            </a:r>
            <a:r>
              <a:rPr lang="en" sz="1800" b="1" i="0" u="none" strike="noStrike" cap="none">
                <a:solidFill>
                  <a:srgbClr val="262626"/>
                </a:solidFill>
                <a:latin typeface="Trebuchet MS"/>
                <a:ea typeface="Trebuchet MS"/>
                <a:cs typeface="Trebuchet MS"/>
                <a:sym typeface="Trebuchet MS"/>
              </a:rPr>
              <a:t>high-quality</a:t>
            </a:r>
            <a:endParaRPr sz="1800" b="1" i="0" u="none" strike="noStrike" cap="none">
              <a:solidFill>
                <a:srgbClr val="262626"/>
              </a:solidFill>
              <a:latin typeface="Trebuchet MS"/>
              <a:ea typeface="Trebuchet MS"/>
              <a:cs typeface="Trebuchet MS"/>
              <a:sym typeface="Trebuchet MS"/>
            </a:endParaRPr>
          </a:p>
          <a:p>
            <a:pPr marL="457200" marR="0" lvl="1" indent="-1905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the number of alignments reported per read is small (close to 1)</a:t>
            </a:r>
            <a:endParaRPr sz="1800" i="0" u="none" strike="noStrike" cap="none">
              <a:solidFill>
                <a:srgbClr val="262626"/>
              </a:solidFill>
              <a:latin typeface="Trebuchet MS"/>
              <a:ea typeface="Trebuchet MS"/>
              <a:cs typeface="Trebuchet MS"/>
              <a:sym typeface="Trebuchet MS"/>
            </a:endParaRPr>
          </a:p>
          <a:p>
            <a:pPr marL="457200" marR="0" lvl="0" indent="0" algn="l" rtl="0">
              <a:lnSpc>
                <a:spcPct val="90000"/>
              </a:lnSpc>
              <a:spcBef>
                <a:spcPts val="600"/>
              </a:spcBef>
              <a:spcAft>
                <a:spcPts val="0"/>
              </a:spcAft>
              <a:buNone/>
            </a:pPr>
            <a:endParaRPr sz="1800">
              <a:solidFill>
                <a:srgbClr val="262626"/>
              </a:solidFill>
              <a:latin typeface="Trebuchet MS"/>
              <a:ea typeface="Trebuchet MS"/>
              <a:cs typeface="Trebuchet MS"/>
              <a:sym typeface="Trebuchet MS"/>
            </a:endParaRPr>
          </a:p>
          <a:p>
            <a:pPr marL="182880" lvl="0" indent="-195580" algn="l" rtl="0">
              <a:lnSpc>
                <a:spcPct val="95000"/>
              </a:lnSpc>
              <a:spcBef>
                <a:spcPts val="0"/>
              </a:spcBef>
              <a:spcAft>
                <a:spcPts val="0"/>
              </a:spcAft>
              <a:buClr>
                <a:schemeClr val="accent1"/>
              </a:buClr>
              <a:buSzPts val="1800"/>
              <a:buFont typeface="Trebuchet MS"/>
              <a:buChar char="●"/>
            </a:pPr>
            <a:r>
              <a:rPr lang="en">
                <a:solidFill>
                  <a:schemeClr val="dk1"/>
                </a:solidFill>
                <a:latin typeface="Trebuchet MS"/>
                <a:ea typeface="Trebuchet MS"/>
                <a:cs typeface="Trebuchet MS"/>
                <a:sym typeface="Trebuchet MS"/>
              </a:rPr>
              <a:t>Langmead B. et al, Genome Biology 2009 </a:t>
            </a:r>
            <a:endParaRPr>
              <a:solidFill>
                <a:schemeClr val="dk1"/>
              </a:solidFill>
              <a:latin typeface="Trebuchet MS"/>
              <a:ea typeface="Trebuchet MS"/>
              <a:cs typeface="Trebuchet MS"/>
              <a:sym typeface="Trebuchet MS"/>
            </a:endParaRPr>
          </a:p>
          <a:p>
            <a:pPr marL="182880" marR="0" lvl="0" indent="-195580" algn="l" rtl="0">
              <a:lnSpc>
                <a:spcPct val="95000"/>
              </a:lnSpc>
              <a:spcBef>
                <a:spcPts val="17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Langmead B (2010) Aligning short sequencing reads with Bowtie. Curr Protoc Bioinformatics Chapter 11: Unit 11 17</a:t>
            </a:r>
            <a:endParaRPr>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2"/>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Duplicated genomic regions</a:t>
            </a:r>
            <a:endParaRPr i="0" u="none" strike="noStrike" cap="none">
              <a:solidFill>
                <a:schemeClr val="dk1"/>
              </a:solidFill>
              <a:latin typeface="Trebuchet MS"/>
              <a:ea typeface="Trebuchet MS"/>
              <a:cs typeface="Trebuchet MS"/>
              <a:sym typeface="Trebuchet MS"/>
            </a:endParaRPr>
          </a:p>
        </p:txBody>
      </p:sp>
      <p:sp>
        <p:nvSpPr>
          <p:cNvPr id="746" name="Google Shape;746;p82"/>
          <p:cNvSpPr/>
          <p:nvPr/>
        </p:nvSpPr>
        <p:spPr>
          <a:xfrm>
            <a:off x="1929384" y="2396751"/>
            <a:ext cx="6286500" cy="1071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47" name="Google Shape;747;p82"/>
          <p:cNvSpPr/>
          <p:nvPr/>
        </p:nvSpPr>
        <p:spPr>
          <a:xfrm>
            <a:off x="4575142" y="1391861"/>
            <a:ext cx="357300" cy="342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cxnSp>
        <p:nvCxnSpPr>
          <p:cNvPr id="748" name="Google Shape;748;p82"/>
          <p:cNvCxnSpPr/>
          <p:nvPr/>
        </p:nvCxnSpPr>
        <p:spPr>
          <a:xfrm flipH="1">
            <a:off x="2971135" y="1514514"/>
            <a:ext cx="1782600" cy="600000"/>
          </a:xfrm>
          <a:prstGeom prst="straightConnector1">
            <a:avLst/>
          </a:prstGeom>
          <a:noFill/>
          <a:ln w="17125" cap="flat" cmpd="sng">
            <a:solidFill>
              <a:srgbClr val="A6BD79">
                <a:alpha val="94900"/>
              </a:srgbClr>
            </a:solidFill>
            <a:prstDash val="solid"/>
            <a:round/>
            <a:headEnd type="none" w="sm" len="sm"/>
            <a:tailEnd type="triangle" w="med" len="med"/>
          </a:ln>
          <a:effectLst>
            <a:outerShdw blurRad="50800" dist="15240" dir="5400000" algn="tl" rotWithShape="0">
              <a:srgbClr val="000000">
                <a:alpha val="74900"/>
              </a:srgbClr>
            </a:outerShdw>
          </a:effectLst>
        </p:spPr>
      </p:cxnSp>
      <p:cxnSp>
        <p:nvCxnSpPr>
          <p:cNvPr id="749" name="Google Shape;749;p82"/>
          <p:cNvCxnSpPr/>
          <p:nvPr/>
        </p:nvCxnSpPr>
        <p:spPr>
          <a:xfrm>
            <a:off x="4753735" y="1514514"/>
            <a:ext cx="0" cy="600000"/>
          </a:xfrm>
          <a:prstGeom prst="straightConnector1">
            <a:avLst/>
          </a:prstGeom>
          <a:noFill/>
          <a:ln w="17125" cap="flat" cmpd="sng">
            <a:solidFill>
              <a:srgbClr val="A6BD79">
                <a:alpha val="94900"/>
              </a:srgbClr>
            </a:solidFill>
            <a:prstDash val="solid"/>
            <a:round/>
            <a:headEnd type="none" w="sm" len="sm"/>
            <a:tailEnd type="triangle" w="med" len="med"/>
          </a:ln>
          <a:effectLst>
            <a:outerShdw blurRad="50800" dist="15240" dir="5400000" algn="tl" rotWithShape="0">
              <a:srgbClr val="000000">
                <a:alpha val="74900"/>
              </a:srgbClr>
            </a:outerShdw>
          </a:effectLst>
        </p:spPr>
      </p:cxnSp>
      <p:cxnSp>
        <p:nvCxnSpPr>
          <p:cNvPr id="750" name="Google Shape;750;p82"/>
          <p:cNvCxnSpPr/>
          <p:nvPr/>
        </p:nvCxnSpPr>
        <p:spPr>
          <a:xfrm>
            <a:off x="4753735" y="1514514"/>
            <a:ext cx="1654500" cy="600000"/>
          </a:xfrm>
          <a:prstGeom prst="straightConnector1">
            <a:avLst/>
          </a:prstGeom>
          <a:noFill/>
          <a:ln w="17125" cap="flat" cmpd="sng">
            <a:solidFill>
              <a:srgbClr val="A6BD79">
                <a:alpha val="94900"/>
              </a:srgbClr>
            </a:solidFill>
            <a:prstDash val="solid"/>
            <a:round/>
            <a:headEnd type="none" w="sm" len="sm"/>
            <a:tailEnd type="triangle" w="med" len="med"/>
          </a:ln>
          <a:effectLst>
            <a:outerShdw blurRad="50800" dist="15240" dir="5400000" algn="tl" rotWithShape="0">
              <a:srgbClr val="000000">
                <a:alpha val="74900"/>
              </a:srgbClr>
            </a:outerShdw>
          </a:effectLst>
        </p:spPr>
      </p:cxnSp>
      <p:sp>
        <p:nvSpPr>
          <p:cNvPr id="751" name="Google Shape;751;p82"/>
          <p:cNvSpPr/>
          <p:nvPr/>
        </p:nvSpPr>
        <p:spPr>
          <a:xfrm rot="10800000" flipH="1">
            <a:off x="2771892" y="2386613"/>
            <a:ext cx="357300" cy="1311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52" name="Google Shape;752;p82"/>
          <p:cNvSpPr/>
          <p:nvPr/>
        </p:nvSpPr>
        <p:spPr>
          <a:xfrm rot="10800000" flipH="1">
            <a:off x="4605042" y="2377553"/>
            <a:ext cx="357300" cy="1311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53" name="Google Shape;753;p82"/>
          <p:cNvSpPr/>
          <p:nvPr/>
        </p:nvSpPr>
        <p:spPr>
          <a:xfrm rot="10800000" flipH="1">
            <a:off x="6259598" y="2384704"/>
            <a:ext cx="357300" cy="1311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54" name="Google Shape;754;p82"/>
          <p:cNvSpPr txBox="1"/>
          <p:nvPr/>
        </p:nvSpPr>
        <p:spPr>
          <a:xfrm>
            <a:off x="5026887" y="1270490"/>
            <a:ext cx="218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entury Schoolbook"/>
                <a:ea typeface="Century Schoolbook"/>
                <a:cs typeface="Century Schoolbook"/>
                <a:sym typeface="Century Schoolbook"/>
              </a:rPr>
              <a:t>?</a:t>
            </a:r>
            <a:endParaRPr sz="1800">
              <a:solidFill>
                <a:schemeClr val="dk1"/>
              </a:solidFill>
              <a:latin typeface="Century Schoolbook"/>
              <a:ea typeface="Century Schoolbook"/>
              <a:cs typeface="Century Schoolbook"/>
              <a:sym typeface="Century Schoolbook"/>
            </a:endParaRPr>
          </a:p>
        </p:txBody>
      </p:sp>
      <p:sp>
        <p:nvSpPr>
          <p:cNvPr id="755" name="Google Shape;755;p82"/>
          <p:cNvSpPr txBox="1"/>
          <p:nvPr/>
        </p:nvSpPr>
        <p:spPr>
          <a:xfrm>
            <a:off x="5581013" y="1602865"/>
            <a:ext cx="218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grpSp>
        <p:nvGrpSpPr>
          <p:cNvPr id="756" name="Google Shape;756;p82"/>
          <p:cNvGrpSpPr/>
          <p:nvPr/>
        </p:nvGrpSpPr>
        <p:grpSpPr>
          <a:xfrm>
            <a:off x="90049" y="2729432"/>
            <a:ext cx="8125835" cy="722839"/>
            <a:chOff x="90049" y="3639242"/>
            <a:chExt cx="8125835" cy="963785"/>
          </a:xfrm>
        </p:grpSpPr>
        <p:sp>
          <p:nvSpPr>
            <p:cNvPr id="757" name="Google Shape;757;p82"/>
            <p:cNvSpPr/>
            <p:nvPr/>
          </p:nvSpPr>
          <p:spPr>
            <a:xfrm>
              <a:off x="2796582" y="3639242"/>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58" name="Google Shape;758;p82"/>
            <p:cNvSpPr/>
            <p:nvPr/>
          </p:nvSpPr>
          <p:spPr>
            <a:xfrm>
              <a:off x="1929384" y="4286140"/>
              <a:ext cx="6286500" cy="1428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59" name="Google Shape;759;p82"/>
            <p:cNvSpPr txBox="1"/>
            <p:nvPr/>
          </p:nvSpPr>
          <p:spPr>
            <a:xfrm>
              <a:off x="90049" y="4018327"/>
              <a:ext cx="18393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Keep 1 position randomly</a:t>
              </a:r>
              <a:endParaRPr sz="1800">
                <a:solidFill>
                  <a:schemeClr val="dk1"/>
                </a:solidFill>
                <a:latin typeface="Trebuchet MS"/>
                <a:ea typeface="Trebuchet MS"/>
                <a:cs typeface="Trebuchet MS"/>
                <a:sym typeface="Trebuchet MS"/>
              </a:endParaRPr>
            </a:p>
          </p:txBody>
        </p:sp>
        <p:sp>
          <p:nvSpPr>
            <p:cNvPr id="760" name="Google Shape;760;p82"/>
            <p:cNvSpPr/>
            <p:nvPr/>
          </p:nvSpPr>
          <p:spPr>
            <a:xfrm rot="10800000" flipH="1">
              <a:off x="2771892" y="4272823"/>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1" name="Google Shape;761;p82"/>
            <p:cNvSpPr/>
            <p:nvPr/>
          </p:nvSpPr>
          <p:spPr>
            <a:xfrm rot="10800000" flipH="1">
              <a:off x="4605042" y="4260743"/>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2" name="Google Shape;762;p82"/>
            <p:cNvSpPr/>
            <p:nvPr/>
          </p:nvSpPr>
          <p:spPr>
            <a:xfrm rot="10800000" flipH="1">
              <a:off x="6259598" y="4270278"/>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grpSp>
        <p:nvGrpSpPr>
          <p:cNvPr id="763" name="Google Shape;763;p82"/>
          <p:cNvGrpSpPr/>
          <p:nvPr/>
        </p:nvGrpSpPr>
        <p:grpSpPr>
          <a:xfrm>
            <a:off x="90049" y="3517264"/>
            <a:ext cx="8125835" cy="637463"/>
            <a:chOff x="90049" y="4689686"/>
            <a:chExt cx="8125835" cy="849951"/>
          </a:xfrm>
        </p:grpSpPr>
        <p:sp>
          <p:nvSpPr>
            <p:cNvPr id="764" name="Google Shape;764;p82"/>
            <p:cNvSpPr/>
            <p:nvPr/>
          </p:nvSpPr>
          <p:spPr>
            <a:xfrm>
              <a:off x="2796582" y="4695329"/>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65" name="Google Shape;765;p82"/>
            <p:cNvSpPr/>
            <p:nvPr/>
          </p:nvSpPr>
          <p:spPr>
            <a:xfrm>
              <a:off x="1929384" y="5342227"/>
              <a:ext cx="6286500" cy="1428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6" name="Google Shape;766;p82"/>
            <p:cNvSpPr/>
            <p:nvPr/>
          </p:nvSpPr>
          <p:spPr>
            <a:xfrm rot="10800000" flipH="1">
              <a:off x="2771892" y="5328910"/>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7" name="Google Shape;767;p82"/>
            <p:cNvSpPr/>
            <p:nvPr/>
          </p:nvSpPr>
          <p:spPr>
            <a:xfrm rot="10800000" flipH="1">
              <a:off x="4605042" y="5316830"/>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8" name="Google Shape;768;p82"/>
            <p:cNvSpPr/>
            <p:nvPr/>
          </p:nvSpPr>
          <p:spPr>
            <a:xfrm rot="10800000" flipH="1">
              <a:off x="6259598" y="5326365"/>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69" name="Google Shape;769;p82"/>
            <p:cNvSpPr/>
            <p:nvPr/>
          </p:nvSpPr>
          <p:spPr>
            <a:xfrm>
              <a:off x="4640385" y="4689687"/>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70" name="Google Shape;770;p82"/>
            <p:cNvSpPr/>
            <p:nvPr/>
          </p:nvSpPr>
          <p:spPr>
            <a:xfrm>
              <a:off x="6284288" y="4689686"/>
              <a:ext cx="307800" cy="564300"/>
            </a:xfrm>
            <a:custGeom>
              <a:avLst/>
              <a:gdLst/>
              <a:ahLst/>
              <a:cxnLst/>
              <a:rect l="l" t="t" r="r" b="b"/>
              <a:pathLst>
                <a:path w="120000" h="120000" extrusionOk="0">
                  <a:moveTo>
                    <a:pt x="0" y="118000"/>
                  </a:moveTo>
                  <a:cubicBezTo>
                    <a:pt x="22499" y="58833"/>
                    <a:pt x="45000" y="-332"/>
                    <a:pt x="65000" y="1"/>
                  </a:cubicBezTo>
                  <a:cubicBezTo>
                    <a:pt x="84999" y="334"/>
                    <a:pt x="109166" y="98333"/>
                    <a:pt x="120000" y="120000"/>
                  </a:cubicBezTo>
                </a:path>
              </a:pathLst>
            </a:custGeom>
            <a:noFill/>
            <a:ln w="17125" cap="flat" cmpd="sng">
              <a:solidFill>
                <a:srgbClr val="84A7BD">
                  <a:alpha val="94900"/>
                </a:srgbClr>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71" name="Google Shape;771;p82"/>
            <p:cNvSpPr txBox="1"/>
            <p:nvPr/>
          </p:nvSpPr>
          <p:spPr>
            <a:xfrm>
              <a:off x="90049" y="4954937"/>
              <a:ext cx="18807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Keep all possible position</a:t>
              </a:r>
              <a:endParaRPr sz="1800">
                <a:solidFill>
                  <a:schemeClr val="dk1"/>
                </a:solidFill>
                <a:latin typeface="Trebuchet MS"/>
                <a:ea typeface="Trebuchet MS"/>
                <a:cs typeface="Trebuchet MS"/>
                <a:sym typeface="Trebuchet MS"/>
              </a:endParaRPr>
            </a:p>
          </p:txBody>
        </p:sp>
      </p:grpSp>
      <p:grpSp>
        <p:nvGrpSpPr>
          <p:cNvPr id="772" name="Google Shape;772;p82"/>
          <p:cNvGrpSpPr/>
          <p:nvPr/>
        </p:nvGrpSpPr>
        <p:grpSpPr>
          <a:xfrm>
            <a:off x="102513" y="4598258"/>
            <a:ext cx="8113371" cy="254025"/>
            <a:chOff x="102513" y="6131010"/>
            <a:chExt cx="8113371" cy="338700"/>
          </a:xfrm>
        </p:grpSpPr>
        <p:sp>
          <p:nvSpPr>
            <p:cNvPr id="773" name="Google Shape;773;p82"/>
            <p:cNvSpPr/>
            <p:nvPr/>
          </p:nvSpPr>
          <p:spPr>
            <a:xfrm>
              <a:off x="1929384" y="6286113"/>
              <a:ext cx="6286500" cy="142800"/>
            </a:xfrm>
            <a:prstGeom prst="rect">
              <a:avLst/>
            </a:prstGeom>
            <a:solidFill>
              <a:srgbClr val="5F5F66"/>
            </a:solidFill>
            <a:ln w="9525" cap="flat" cmpd="sng">
              <a:solidFill>
                <a:schemeClr val="accent1"/>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4" name="Google Shape;774;p82"/>
            <p:cNvSpPr/>
            <p:nvPr/>
          </p:nvSpPr>
          <p:spPr>
            <a:xfrm rot="10800000" flipH="1">
              <a:off x="2771892" y="6272796"/>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5" name="Google Shape;775;p82"/>
            <p:cNvSpPr/>
            <p:nvPr/>
          </p:nvSpPr>
          <p:spPr>
            <a:xfrm rot="10800000" flipH="1">
              <a:off x="4605042" y="6260716"/>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6" name="Google Shape;776;p82"/>
            <p:cNvSpPr/>
            <p:nvPr/>
          </p:nvSpPr>
          <p:spPr>
            <a:xfrm rot="10800000" flipH="1">
              <a:off x="6259598" y="6270251"/>
              <a:ext cx="357300" cy="174600"/>
            </a:xfrm>
            <a:prstGeom prst="rect">
              <a:avLst/>
            </a:prstGeom>
            <a:solidFill>
              <a:srgbClr val="7595AC"/>
            </a:solidFill>
            <a:ln w="9525" cap="flat" cmpd="sng">
              <a:solidFill>
                <a:schemeClr val="accent2"/>
              </a:solidFill>
              <a:prstDash val="solid"/>
              <a:round/>
              <a:headEnd type="none" w="sm" len="sm"/>
              <a:tailEnd type="none" w="sm" len="sm"/>
            </a:ln>
            <a:effectLst>
              <a:outerShdw blurRad="50800" dist="15240" dir="5400000" algn="tl" rotWithShape="0">
                <a:srgbClr val="000000">
                  <a:alpha val="7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77" name="Google Shape;777;p82"/>
            <p:cNvSpPr txBox="1"/>
            <p:nvPr/>
          </p:nvSpPr>
          <p:spPr>
            <a:xfrm>
              <a:off x="102513" y="6131010"/>
              <a:ext cx="18270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Keep none</a:t>
              </a:r>
              <a:endParaRPr sz="1800">
                <a:solidFill>
                  <a:schemeClr val="dk1"/>
                </a:solidFill>
                <a:latin typeface="Trebuchet MS"/>
                <a:ea typeface="Trebuchet MS"/>
                <a:cs typeface="Trebuchet MS"/>
                <a:sym typeface="Trebuchet MS"/>
              </a:endParaRPr>
            </a:p>
          </p:txBody>
        </p:sp>
      </p:grpSp>
      <p:sp>
        <p:nvSpPr>
          <p:cNvPr id="778" name="Google Shape;778;p82"/>
          <p:cNvSpPr/>
          <p:nvPr/>
        </p:nvSpPr>
        <p:spPr>
          <a:xfrm>
            <a:off x="38555" y="4567620"/>
            <a:ext cx="1310700" cy="467700"/>
          </a:xfrm>
          <a:prstGeom prst="frame">
            <a:avLst>
              <a:gd name="adj1" fmla="val 5833"/>
            </a:avLst>
          </a:prstGeom>
          <a:solidFill>
            <a:srgbClr val="8095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Schoolbook"/>
              <a:ea typeface="Century Schoolbook"/>
              <a:cs typeface="Century Schoolbook"/>
              <a:sym typeface="Century Schoolbook"/>
            </a:endParaRPr>
          </a:p>
        </p:txBody>
      </p:sp>
      <p:sp>
        <p:nvSpPr>
          <p:cNvPr id="779" name="Google Shape;779;p82"/>
          <p:cNvSpPr txBox="1"/>
          <p:nvPr/>
        </p:nvSpPr>
        <p:spPr>
          <a:xfrm>
            <a:off x="308925" y="1654275"/>
            <a:ext cx="2545500" cy="43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8000"/>
                </a:solidFill>
                <a:latin typeface="Trebuchet MS"/>
                <a:ea typeface="Trebuchet MS"/>
                <a:cs typeface="Trebuchet MS"/>
                <a:sym typeface="Trebuchet MS"/>
              </a:rPr>
              <a:t>3 possible alignments </a:t>
            </a:r>
            <a:endParaRPr sz="1800">
              <a:solidFill>
                <a:srgbClr val="00800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3"/>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Mappability</a:t>
            </a:r>
            <a:endParaRPr i="0" u="none" strike="noStrike" cap="none">
              <a:solidFill>
                <a:schemeClr val="dk1"/>
              </a:solidFill>
              <a:latin typeface="Trebuchet MS"/>
              <a:ea typeface="Trebuchet MS"/>
              <a:cs typeface="Trebuchet MS"/>
              <a:sym typeface="Trebuchet MS"/>
            </a:endParaRPr>
          </a:p>
        </p:txBody>
      </p:sp>
      <p:sp>
        <p:nvSpPr>
          <p:cNvPr id="785" name="Google Shape;785;p83"/>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Mappability (a): how many times a read of a given length can align at a given position in the genome</a:t>
            </a:r>
            <a:endParaRPr>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a=1 (read align once)</a:t>
            </a:r>
            <a:endParaRPr sz="1800">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a=1/n (read align n times)</a:t>
            </a:r>
            <a:endParaRPr sz="1800" i="0" u="none" strike="noStrike" cap="none">
              <a:solidFill>
                <a:srgbClr val="262626"/>
              </a:solidFill>
              <a:latin typeface="Trebuchet MS"/>
              <a:ea typeface="Trebuchet MS"/>
              <a:cs typeface="Trebuchet MS"/>
              <a:sym typeface="Trebuchet MS"/>
            </a:endParaRPr>
          </a:p>
        </p:txBody>
      </p:sp>
      <p:sp>
        <p:nvSpPr>
          <p:cNvPr id="786" name="Google Shape;786;p83"/>
          <p:cNvSpPr/>
          <p:nvPr/>
        </p:nvSpPr>
        <p:spPr>
          <a:xfrm>
            <a:off x="1313319" y="2881549"/>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87" name="Google Shape;787;p83"/>
          <p:cNvSpPr/>
          <p:nvPr/>
        </p:nvSpPr>
        <p:spPr>
          <a:xfrm>
            <a:off x="1310050" y="3314686"/>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88" name="Google Shape;788;p83"/>
          <p:cNvSpPr/>
          <p:nvPr/>
        </p:nvSpPr>
        <p:spPr>
          <a:xfrm>
            <a:off x="1316584" y="3719266"/>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89" name="Google Shape;789;p83"/>
          <p:cNvSpPr/>
          <p:nvPr/>
        </p:nvSpPr>
        <p:spPr>
          <a:xfrm>
            <a:off x="1313315" y="4138126"/>
            <a:ext cx="275400" cy="1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0" name="Google Shape;790;p83"/>
          <p:cNvSpPr/>
          <p:nvPr/>
        </p:nvSpPr>
        <p:spPr>
          <a:xfrm>
            <a:off x="4991071" y="2781600"/>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1" name="Google Shape;791;p83"/>
          <p:cNvSpPr/>
          <p:nvPr/>
        </p:nvSpPr>
        <p:spPr>
          <a:xfrm>
            <a:off x="5036817" y="3193318"/>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2" name="Google Shape;792;p83"/>
          <p:cNvSpPr/>
          <p:nvPr/>
        </p:nvSpPr>
        <p:spPr>
          <a:xfrm>
            <a:off x="5036817" y="3626457"/>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793" name="Google Shape;793;p83"/>
          <p:cNvSpPr/>
          <p:nvPr/>
        </p:nvSpPr>
        <p:spPr>
          <a:xfrm>
            <a:off x="5053143" y="4045317"/>
            <a:ext cx="655800" cy="9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pic>
        <p:nvPicPr>
          <p:cNvPr id="794" name="Google Shape;794;p83" descr="Screen Shot 2016-11-18 at 16.28.39.jpg"/>
          <p:cNvPicPr preferRelativeResize="0"/>
          <p:nvPr/>
        </p:nvPicPr>
        <p:blipFill>
          <a:blip r:embed="rId3">
            <a:alphaModFix/>
          </a:blip>
          <a:stretch>
            <a:fillRect/>
          </a:stretch>
        </p:blipFill>
        <p:spPr>
          <a:xfrm>
            <a:off x="621925" y="2649100"/>
            <a:ext cx="7636146" cy="2407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4"/>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Mapping the reads with Bowtie</a:t>
            </a:r>
            <a:endParaRPr/>
          </a:p>
        </p:txBody>
      </p:sp>
      <p:grpSp>
        <p:nvGrpSpPr>
          <p:cNvPr id="800" name="Google Shape;800;p84"/>
          <p:cNvGrpSpPr/>
          <p:nvPr/>
        </p:nvGrpSpPr>
        <p:grpSpPr>
          <a:xfrm>
            <a:off x="2942013" y="144725"/>
            <a:ext cx="6021888" cy="4706975"/>
            <a:chOff x="2942013" y="144725"/>
            <a:chExt cx="6021888" cy="4706975"/>
          </a:xfrm>
        </p:grpSpPr>
        <p:sp>
          <p:nvSpPr>
            <p:cNvPr id="801" name="Google Shape;801;p84"/>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802" name="Google Shape;802;p84"/>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chemeClr val="lt1"/>
                  </a:solidFill>
                  <a:latin typeface="Century Schoolbook"/>
                  <a:ea typeface="Century Schoolbook"/>
                  <a:cs typeface="Century Schoolbook"/>
                  <a:sym typeface="Century Schoolbook"/>
                </a:rPr>
                <a:t>Mapping (bam)</a:t>
              </a:r>
              <a:endParaRPr sz="1300">
                <a:solidFill>
                  <a:schemeClr val="lt1"/>
                </a:solidFill>
                <a:latin typeface="Century Schoolbook"/>
                <a:ea typeface="Century Schoolbook"/>
                <a:cs typeface="Century Schoolbook"/>
                <a:sym typeface="Century Schoolbook"/>
              </a:endParaRPr>
            </a:p>
          </p:txBody>
        </p:sp>
        <p:sp>
          <p:nvSpPr>
            <p:cNvPr id="803" name="Google Shape;803;p84"/>
            <p:cNvSpPr/>
            <p:nvPr/>
          </p:nvSpPr>
          <p:spPr>
            <a:xfrm>
              <a:off x="5174700" y="2017539"/>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804" name="Google Shape;804;p84"/>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805" name="Google Shape;805;p84"/>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806" name="Google Shape;806;p84"/>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807" name="Google Shape;807;p84"/>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808" name="Google Shape;808;p84"/>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4"/>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4"/>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811" name="Google Shape;811;p84"/>
            <p:cNvSpPr/>
            <p:nvPr/>
          </p:nvSpPr>
          <p:spPr>
            <a:xfrm rot="10800000">
              <a:off x="6004613" y="1770898"/>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4"/>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813" name="Google Shape;813;p84"/>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4"/>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4"/>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4"/>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817" name="Google Shape;817;p84"/>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 name="Google Shape;818;p84"/>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5"/>
          <p:cNvSpPr/>
          <p:nvPr/>
        </p:nvSpPr>
        <p:spPr>
          <a:xfrm rot="10800000">
            <a:off x="4518725" y="2803647"/>
            <a:ext cx="946104" cy="491212"/>
          </a:xfrm>
          <a:custGeom>
            <a:avLst/>
            <a:gdLst/>
            <a:ahLst/>
            <a:cxnLst/>
            <a:rect l="l" t="t" r="r" b="b"/>
            <a:pathLst>
              <a:path w="43295" h="38854" extrusionOk="0">
                <a:moveTo>
                  <a:pt x="0" y="38854"/>
                </a:moveTo>
                <a:cubicBezTo>
                  <a:pt x="3454" y="32378"/>
                  <a:pt x="13506" y="0"/>
                  <a:pt x="20722" y="0"/>
                </a:cubicBezTo>
                <a:cubicBezTo>
                  <a:pt x="27938" y="0"/>
                  <a:pt x="39533" y="32378"/>
                  <a:pt x="43295" y="38854"/>
                </a:cubicBezTo>
              </a:path>
            </a:pathLst>
          </a:custGeom>
          <a:solidFill>
            <a:srgbClr val="EA9999"/>
          </a:solidFill>
          <a:ln>
            <a:noFill/>
          </a:ln>
        </p:spPr>
      </p:sp>
      <p:sp>
        <p:nvSpPr>
          <p:cNvPr id="824" name="Google Shape;824;p85"/>
          <p:cNvSpPr/>
          <p:nvPr/>
        </p:nvSpPr>
        <p:spPr>
          <a:xfrm>
            <a:off x="3315494" y="2306675"/>
            <a:ext cx="946104" cy="491212"/>
          </a:xfrm>
          <a:custGeom>
            <a:avLst/>
            <a:gdLst/>
            <a:ahLst/>
            <a:cxnLst/>
            <a:rect l="l" t="t" r="r" b="b"/>
            <a:pathLst>
              <a:path w="43295" h="38854" extrusionOk="0">
                <a:moveTo>
                  <a:pt x="0" y="38854"/>
                </a:moveTo>
                <a:cubicBezTo>
                  <a:pt x="3454" y="32378"/>
                  <a:pt x="13506" y="0"/>
                  <a:pt x="20722" y="0"/>
                </a:cubicBezTo>
                <a:cubicBezTo>
                  <a:pt x="27938" y="0"/>
                  <a:pt x="39533" y="32378"/>
                  <a:pt x="43295" y="38854"/>
                </a:cubicBezTo>
              </a:path>
            </a:pathLst>
          </a:custGeom>
          <a:solidFill>
            <a:srgbClr val="C9DAF8"/>
          </a:solidFill>
          <a:ln>
            <a:noFill/>
          </a:ln>
        </p:spPr>
      </p:sp>
      <p:cxnSp>
        <p:nvCxnSpPr>
          <p:cNvPr id="825" name="Google Shape;825;p85"/>
          <p:cNvCxnSpPr>
            <a:stCxn id="826" idx="4"/>
            <a:endCxn id="827" idx="4"/>
          </p:cNvCxnSpPr>
          <p:nvPr/>
        </p:nvCxnSpPr>
        <p:spPr>
          <a:xfrm rot="10800000">
            <a:off x="1367999" y="2785711"/>
            <a:ext cx="0" cy="2121300"/>
          </a:xfrm>
          <a:prstGeom prst="straightConnector1">
            <a:avLst/>
          </a:prstGeom>
          <a:noFill/>
          <a:ln w="19050" cap="flat" cmpd="sng">
            <a:solidFill>
              <a:schemeClr val="dk2"/>
            </a:solidFill>
            <a:prstDash val="dot"/>
            <a:round/>
            <a:headEnd type="none" w="med" len="med"/>
            <a:tailEnd type="none" w="med" len="med"/>
          </a:ln>
        </p:spPr>
      </p:cxnSp>
      <p:sp>
        <p:nvSpPr>
          <p:cNvPr id="828" name="Google Shape;828;p85"/>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Mapping: expected signal </a:t>
            </a:r>
            <a:endParaRPr>
              <a:latin typeface="Trebuchet MS"/>
              <a:ea typeface="Trebuchet MS"/>
              <a:cs typeface="Trebuchet MS"/>
              <a:sym typeface="Trebuchet MS"/>
            </a:endParaRPr>
          </a:p>
        </p:txBody>
      </p:sp>
      <p:cxnSp>
        <p:nvCxnSpPr>
          <p:cNvPr id="829" name="Google Shape;829;p85"/>
          <p:cNvCxnSpPr/>
          <p:nvPr/>
        </p:nvCxnSpPr>
        <p:spPr>
          <a:xfrm rot="10800000" flipH="1">
            <a:off x="157300" y="2785690"/>
            <a:ext cx="2661000" cy="7500"/>
          </a:xfrm>
          <a:prstGeom prst="straightConnector1">
            <a:avLst/>
          </a:prstGeom>
          <a:noFill/>
          <a:ln w="28575" cap="flat" cmpd="sng">
            <a:solidFill>
              <a:schemeClr val="dk2"/>
            </a:solidFill>
            <a:prstDash val="solid"/>
            <a:round/>
            <a:headEnd type="none" w="med" len="med"/>
            <a:tailEnd type="none" w="med" len="med"/>
          </a:ln>
        </p:spPr>
      </p:cxnSp>
      <p:sp>
        <p:nvSpPr>
          <p:cNvPr id="830" name="Google Shape;830;p85"/>
          <p:cNvSpPr/>
          <p:nvPr/>
        </p:nvSpPr>
        <p:spPr>
          <a:xfrm>
            <a:off x="1116149" y="345518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cxnSp>
        <p:nvCxnSpPr>
          <p:cNvPr id="831" name="Google Shape;831;p85"/>
          <p:cNvCxnSpPr/>
          <p:nvPr/>
        </p:nvCxnSpPr>
        <p:spPr>
          <a:xfrm rot="10800000" flipH="1">
            <a:off x="748602" y="3785541"/>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85"/>
          <p:cNvCxnSpPr/>
          <p:nvPr/>
        </p:nvCxnSpPr>
        <p:spPr>
          <a:xfrm rot="10800000" flipH="1">
            <a:off x="748602" y="3909224"/>
            <a:ext cx="1342500" cy="7500"/>
          </a:xfrm>
          <a:prstGeom prst="straightConnector1">
            <a:avLst/>
          </a:prstGeom>
          <a:noFill/>
          <a:ln w="9525" cap="flat" cmpd="sng">
            <a:solidFill>
              <a:schemeClr val="dk2"/>
            </a:solidFill>
            <a:prstDash val="solid"/>
            <a:round/>
            <a:headEnd type="none" w="med" len="med"/>
            <a:tailEnd type="none" w="med" len="med"/>
          </a:ln>
        </p:spPr>
      </p:cxnSp>
      <p:sp>
        <p:nvSpPr>
          <p:cNvPr id="827" name="Google Shape;827;p85"/>
          <p:cNvSpPr/>
          <p:nvPr/>
        </p:nvSpPr>
        <p:spPr>
          <a:xfrm>
            <a:off x="1116149" y="2447705"/>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sp>
        <p:nvSpPr>
          <p:cNvPr id="833" name="Google Shape;833;p85"/>
          <p:cNvSpPr/>
          <p:nvPr/>
        </p:nvSpPr>
        <p:spPr>
          <a:xfrm>
            <a:off x="1116149" y="4022269"/>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cxnSp>
        <p:nvCxnSpPr>
          <p:cNvPr id="834" name="Google Shape;834;p85"/>
          <p:cNvCxnSpPr/>
          <p:nvPr/>
        </p:nvCxnSpPr>
        <p:spPr>
          <a:xfrm rot="10800000" flipH="1">
            <a:off x="485331" y="4342115"/>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85"/>
          <p:cNvCxnSpPr/>
          <p:nvPr/>
        </p:nvCxnSpPr>
        <p:spPr>
          <a:xfrm rot="10800000" flipH="1">
            <a:off x="485331" y="4465798"/>
            <a:ext cx="1342500" cy="7500"/>
          </a:xfrm>
          <a:prstGeom prst="straightConnector1">
            <a:avLst/>
          </a:prstGeom>
          <a:noFill/>
          <a:ln w="9525" cap="flat" cmpd="sng">
            <a:solidFill>
              <a:schemeClr val="dk2"/>
            </a:solidFill>
            <a:prstDash val="solid"/>
            <a:round/>
            <a:headEnd type="none" w="med" len="med"/>
            <a:tailEnd type="none" w="med" len="med"/>
          </a:ln>
        </p:spPr>
      </p:cxnSp>
      <p:sp>
        <p:nvSpPr>
          <p:cNvPr id="826" name="Google Shape;826;p85"/>
          <p:cNvSpPr/>
          <p:nvPr/>
        </p:nvSpPr>
        <p:spPr>
          <a:xfrm>
            <a:off x="1116149" y="4568911"/>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cxnSp>
        <p:nvCxnSpPr>
          <p:cNvPr id="836" name="Google Shape;836;p85"/>
          <p:cNvCxnSpPr/>
          <p:nvPr/>
        </p:nvCxnSpPr>
        <p:spPr>
          <a:xfrm rot="10800000" flipH="1">
            <a:off x="1011873" y="4878825"/>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7" name="Google Shape;837;p85"/>
          <p:cNvCxnSpPr/>
          <p:nvPr/>
        </p:nvCxnSpPr>
        <p:spPr>
          <a:xfrm rot="10800000" flipH="1">
            <a:off x="1011873" y="5002508"/>
            <a:ext cx="1342500" cy="750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85"/>
          <p:cNvCxnSpPr/>
          <p:nvPr/>
        </p:nvCxnSpPr>
        <p:spPr>
          <a:xfrm>
            <a:off x="2558223" y="4286536"/>
            <a:ext cx="471300" cy="0"/>
          </a:xfrm>
          <a:prstGeom prst="straightConnector1">
            <a:avLst/>
          </a:prstGeom>
          <a:noFill/>
          <a:ln w="38100" cap="flat" cmpd="sng">
            <a:solidFill>
              <a:schemeClr val="dk2"/>
            </a:solidFill>
            <a:prstDash val="solid"/>
            <a:round/>
            <a:headEnd type="none" w="med" len="med"/>
            <a:tailEnd type="triangle" w="med" len="med"/>
          </a:ln>
        </p:spPr>
      </p:cxnSp>
      <p:sp>
        <p:nvSpPr>
          <p:cNvPr id="839" name="Google Shape;839;p85"/>
          <p:cNvSpPr/>
          <p:nvPr/>
        </p:nvSpPr>
        <p:spPr>
          <a:xfrm>
            <a:off x="4012130" y="3455186"/>
            <a:ext cx="503700" cy="338100"/>
          </a:xfrm>
          <a:prstGeom prst="ellipse">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840" name="Google Shape;840;p85"/>
          <p:cNvCxnSpPr/>
          <p:nvPr/>
        </p:nvCxnSpPr>
        <p:spPr>
          <a:xfrm rot="10800000" flipH="1">
            <a:off x="3644583" y="3785541"/>
            <a:ext cx="1342500" cy="7500"/>
          </a:xfrm>
          <a:prstGeom prst="straightConnector1">
            <a:avLst/>
          </a:prstGeom>
          <a:noFill/>
          <a:ln w="9525" cap="flat" cmpd="sng">
            <a:solidFill>
              <a:schemeClr val="dk2"/>
            </a:solidFill>
            <a:prstDash val="dash"/>
            <a:round/>
            <a:headEnd type="none" w="med" len="med"/>
            <a:tailEnd type="none" w="med" len="med"/>
          </a:ln>
        </p:spPr>
      </p:cxnSp>
      <p:cxnSp>
        <p:nvCxnSpPr>
          <p:cNvPr id="841" name="Google Shape;841;p85"/>
          <p:cNvCxnSpPr/>
          <p:nvPr/>
        </p:nvCxnSpPr>
        <p:spPr>
          <a:xfrm rot="10800000" flipH="1">
            <a:off x="3644583" y="3909224"/>
            <a:ext cx="1342500" cy="7500"/>
          </a:xfrm>
          <a:prstGeom prst="straightConnector1">
            <a:avLst/>
          </a:prstGeom>
          <a:noFill/>
          <a:ln w="9525" cap="flat" cmpd="sng">
            <a:solidFill>
              <a:schemeClr val="dk2"/>
            </a:solidFill>
            <a:prstDash val="dash"/>
            <a:round/>
            <a:headEnd type="none" w="med" len="med"/>
            <a:tailEnd type="none" w="med" len="med"/>
          </a:ln>
        </p:spPr>
      </p:cxnSp>
      <p:sp>
        <p:nvSpPr>
          <p:cNvPr id="842" name="Google Shape;842;p85"/>
          <p:cNvSpPr/>
          <p:nvPr/>
        </p:nvSpPr>
        <p:spPr>
          <a:xfrm>
            <a:off x="4012130" y="4022269"/>
            <a:ext cx="503700" cy="338100"/>
          </a:xfrm>
          <a:prstGeom prst="ellipse">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843" name="Google Shape;843;p85"/>
          <p:cNvCxnSpPr/>
          <p:nvPr/>
        </p:nvCxnSpPr>
        <p:spPr>
          <a:xfrm rot="10800000" flipH="1">
            <a:off x="3381312" y="4342115"/>
            <a:ext cx="1342500" cy="7500"/>
          </a:xfrm>
          <a:prstGeom prst="straightConnector1">
            <a:avLst/>
          </a:prstGeom>
          <a:noFill/>
          <a:ln w="9525" cap="flat" cmpd="sng">
            <a:solidFill>
              <a:schemeClr val="dk2"/>
            </a:solidFill>
            <a:prstDash val="dash"/>
            <a:round/>
            <a:headEnd type="none" w="med" len="med"/>
            <a:tailEnd type="none" w="med" len="med"/>
          </a:ln>
        </p:spPr>
      </p:cxnSp>
      <p:cxnSp>
        <p:nvCxnSpPr>
          <p:cNvPr id="844" name="Google Shape;844;p85"/>
          <p:cNvCxnSpPr/>
          <p:nvPr/>
        </p:nvCxnSpPr>
        <p:spPr>
          <a:xfrm rot="10800000" flipH="1">
            <a:off x="3381312" y="4465798"/>
            <a:ext cx="1342500" cy="7500"/>
          </a:xfrm>
          <a:prstGeom prst="straightConnector1">
            <a:avLst/>
          </a:prstGeom>
          <a:noFill/>
          <a:ln w="9525" cap="flat" cmpd="sng">
            <a:solidFill>
              <a:schemeClr val="dk2"/>
            </a:solidFill>
            <a:prstDash val="dash"/>
            <a:round/>
            <a:headEnd type="none" w="med" len="med"/>
            <a:tailEnd type="none" w="med" len="med"/>
          </a:ln>
        </p:spPr>
      </p:cxnSp>
      <p:sp>
        <p:nvSpPr>
          <p:cNvPr id="845" name="Google Shape;845;p85"/>
          <p:cNvSpPr/>
          <p:nvPr/>
        </p:nvSpPr>
        <p:spPr>
          <a:xfrm>
            <a:off x="4012130" y="4568911"/>
            <a:ext cx="503700" cy="338100"/>
          </a:xfrm>
          <a:prstGeom prst="ellipse">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846" name="Google Shape;846;p85"/>
          <p:cNvCxnSpPr/>
          <p:nvPr/>
        </p:nvCxnSpPr>
        <p:spPr>
          <a:xfrm rot="10800000" flipH="1">
            <a:off x="3842036" y="4878825"/>
            <a:ext cx="1342500" cy="7500"/>
          </a:xfrm>
          <a:prstGeom prst="straightConnector1">
            <a:avLst/>
          </a:prstGeom>
          <a:noFill/>
          <a:ln w="9525" cap="flat" cmpd="sng">
            <a:solidFill>
              <a:schemeClr val="dk2"/>
            </a:solidFill>
            <a:prstDash val="dash"/>
            <a:round/>
            <a:headEnd type="none" w="med" len="med"/>
            <a:tailEnd type="none" w="med" len="med"/>
          </a:ln>
        </p:spPr>
      </p:cxnSp>
      <p:cxnSp>
        <p:nvCxnSpPr>
          <p:cNvPr id="847" name="Google Shape;847;p85"/>
          <p:cNvCxnSpPr/>
          <p:nvPr/>
        </p:nvCxnSpPr>
        <p:spPr>
          <a:xfrm rot="10800000" flipH="1">
            <a:off x="3842036" y="5002508"/>
            <a:ext cx="1342500" cy="7500"/>
          </a:xfrm>
          <a:prstGeom prst="straightConnector1">
            <a:avLst/>
          </a:prstGeom>
          <a:noFill/>
          <a:ln w="9525" cap="flat" cmpd="sng">
            <a:solidFill>
              <a:schemeClr val="dk2"/>
            </a:solidFill>
            <a:prstDash val="dash"/>
            <a:round/>
            <a:headEnd type="none" w="med" len="med"/>
            <a:tailEnd type="none" w="med" len="med"/>
          </a:ln>
        </p:spPr>
      </p:cxnSp>
      <p:sp>
        <p:nvSpPr>
          <p:cNvPr id="848" name="Google Shape;848;p85"/>
          <p:cNvSpPr/>
          <p:nvPr/>
        </p:nvSpPr>
        <p:spPr>
          <a:xfrm>
            <a:off x="3589713" y="3749217"/>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5"/>
          <p:cNvSpPr/>
          <p:nvPr/>
        </p:nvSpPr>
        <p:spPr>
          <a:xfrm>
            <a:off x="3317113" y="4305790"/>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5"/>
          <p:cNvSpPr/>
          <p:nvPr/>
        </p:nvSpPr>
        <p:spPr>
          <a:xfrm>
            <a:off x="3842036" y="4842500"/>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5"/>
          <p:cNvSpPr/>
          <p:nvPr/>
        </p:nvSpPr>
        <p:spPr>
          <a:xfrm rot="10800000">
            <a:off x="4723738" y="3872901"/>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5"/>
          <p:cNvSpPr/>
          <p:nvPr/>
        </p:nvSpPr>
        <p:spPr>
          <a:xfrm rot="10800000">
            <a:off x="4515509" y="4424514"/>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5"/>
          <p:cNvSpPr/>
          <p:nvPr/>
        </p:nvSpPr>
        <p:spPr>
          <a:xfrm rot="10800000">
            <a:off x="4911862" y="4966175"/>
            <a:ext cx="272700" cy="801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85"/>
          <p:cNvCxnSpPr/>
          <p:nvPr/>
        </p:nvCxnSpPr>
        <p:spPr>
          <a:xfrm rot="10800000">
            <a:off x="4258852" y="3076546"/>
            <a:ext cx="10200" cy="427800"/>
          </a:xfrm>
          <a:prstGeom prst="straightConnector1">
            <a:avLst/>
          </a:prstGeom>
          <a:noFill/>
          <a:ln w="38100" cap="flat" cmpd="sng">
            <a:solidFill>
              <a:schemeClr val="dk2"/>
            </a:solidFill>
            <a:prstDash val="solid"/>
            <a:round/>
            <a:headEnd type="none" w="med" len="med"/>
            <a:tailEnd type="triangle" w="med" len="med"/>
          </a:ln>
        </p:spPr>
      </p:cxnSp>
      <p:cxnSp>
        <p:nvCxnSpPr>
          <p:cNvPr id="855" name="Google Shape;855;p85"/>
          <p:cNvCxnSpPr/>
          <p:nvPr/>
        </p:nvCxnSpPr>
        <p:spPr>
          <a:xfrm rot="10800000" flipH="1">
            <a:off x="3216767" y="2785685"/>
            <a:ext cx="2760900" cy="7200"/>
          </a:xfrm>
          <a:prstGeom prst="straightConnector1">
            <a:avLst/>
          </a:prstGeom>
          <a:noFill/>
          <a:ln w="28575" cap="flat" cmpd="sng">
            <a:solidFill>
              <a:schemeClr val="dk2"/>
            </a:solidFill>
            <a:prstDash val="solid"/>
            <a:round/>
            <a:headEnd type="none" w="med" len="med"/>
            <a:tailEnd type="none" w="med" len="med"/>
          </a:ln>
        </p:spPr>
      </p:cxnSp>
      <p:sp>
        <p:nvSpPr>
          <p:cNvPr id="856" name="Google Shape;856;p85"/>
          <p:cNvSpPr/>
          <p:nvPr/>
        </p:nvSpPr>
        <p:spPr>
          <a:xfrm>
            <a:off x="3721348" y="251238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5"/>
          <p:cNvSpPr/>
          <p:nvPr/>
        </p:nvSpPr>
        <p:spPr>
          <a:xfrm>
            <a:off x="3448749" y="26360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5"/>
          <p:cNvSpPr/>
          <p:nvPr/>
        </p:nvSpPr>
        <p:spPr>
          <a:xfrm rot="10800000">
            <a:off x="4855373" y="300712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5"/>
          <p:cNvSpPr/>
          <p:nvPr/>
        </p:nvSpPr>
        <p:spPr>
          <a:xfrm rot="10800000">
            <a:off x="4647145" y="28784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5"/>
          <p:cNvSpPr/>
          <p:nvPr/>
        </p:nvSpPr>
        <p:spPr>
          <a:xfrm rot="10800000">
            <a:off x="5043498" y="286356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5"/>
          <p:cNvSpPr/>
          <p:nvPr/>
        </p:nvSpPr>
        <p:spPr>
          <a:xfrm>
            <a:off x="3852984" y="26360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5"/>
          <p:cNvSpPr/>
          <p:nvPr/>
        </p:nvSpPr>
        <p:spPr>
          <a:xfrm>
            <a:off x="6205977" y="3502096"/>
            <a:ext cx="3261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rebuchet MS"/>
              <a:ea typeface="Trebuchet MS"/>
              <a:cs typeface="Trebuchet MS"/>
              <a:sym typeface="Trebuchet MS"/>
            </a:endParaRPr>
          </a:p>
        </p:txBody>
      </p:sp>
      <p:cxnSp>
        <p:nvCxnSpPr>
          <p:cNvPr id="863" name="Google Shape;863;p85"/>
          <p:cNvCxnSpPr/>
          <p:nvPr/>
        </p:nvCxnSpPr>
        <p:spPr>
          <a:xfrm rot="10800000" flipH="1">
            <a:off x="1479917" y="3486571"/>
            <a:ext cx="199800" cy="15300"/>
          </a:xfrm>
          <a:prstGeom prst="straightConnector1">
            <a:avLst/>
          </a:prstGeom>
          <a:noFill/>
          <a:ln w="28575" cap="flat" cmpd="sng">
            <a:solidFill>
              <a:srgbClr val="6AA84F"/>
            </a:solidFill>
            <a:prstDash val="solid"/>
            <a:round/>
            <a:headEnd type="none" w="med" len="med"/>
            <a:tailEnd type="none" w="med" len="med"/>
          </a:ln>
        </p:spPr>
      </p:cxnSp>
      <p:cxnSp>
        <p:nvCxnSpPr>
          <p:cNvPr id="864" name="Google Shape;864;p85"/>
          <p:cNvCxnSpPr/>
          <p:nvPr/>
        </p:nvCxnSpPr>
        <p:spPr>
          <a:xfrm rot="10800000" flipH="1">
            <a:off x="1596955" y="3476063"/>
            <a:ext cx="78000" cy="174000"/>
          </a:xfrm>
          <a:prstGeom prst="straightConnector1">
            <a:avLst/>
          </a:prstGeom>
          <a:noFill/>
          <a:ln w="28575" cap="flat" cmpd="sng">
            <a:solidFill>
              <a:srgbClr val="6AA84F"/>
            </a:solidFill>
            <a:prstDash val="solid"/>
            <a:round/>
            <a:headEnd type="none" w="med" len="med"/>
            <a:tailEnd type="none" w="med" len="med"/>
          </a:ln>
        </p:spPr>
      </p:cxnSp>
      <p:cxnSp>
        <p:nvCxnSpPr>
          <p:cNvPr id="865" name="Google Shape;865;p85"/>
          <p:cNvCxnSpPr/>
          <p:nvPr/>
        </p:nvCxnSpPr>
        <p:spPr>
          <a:xfrm rot="10800000" flipH="1">
            <a:off x="1674952" y="3345409"/>
            <a:ext cx="181200" cy="135300"/>
          </a:xfrm>
          <a:prstGeom prst="straightConnector1">
            <a:avLst/>
          </a:prstGeom>
          <a:noFill/>
          <a:ln w="28575" cap="flat" cmpd="sng">
            <a:solidFill>
              <a:srgbClr val="6AA84F"/>
            </a:solidFill>
            <a:prstDash val="solid"/>
            <a:round/>
            <a:headEnd type="none" w="med" len="med"/>
            <a:tailEnd type="none" w="med" len="med"/>
          </a:ln>
        </p:spPr>
      </p:cxnSp>
      <p:cxnSp>
        <p:nvCxnSpPr>
          <p:cNvPr id="866" name="Google Shape;866;p85"/>
          <p:cNvCxnSpPr/>
          <p:nvPr/>
        </p:nvCxnSpPr>
        <p:spPr>
          <a:xfrm rot="10800000" flipH="1">
            <a:off x="1479917" y="4043144"/>
            <a:ext cx="199800" cy="15300"/>
          </a:xfrm>
          <a:prstGeom prst="straightConnector1">
            <a:avLst/>
          </a:prstGeom>
          <a:noFill/>
          <a:ln w="28575" cap="flat" cmpd="sng">
            <a:solidFill>
              <a:srgbClr val="6AA84F"/>
            </a:solidFill>
            <a:prstDash val="solid"/>
            <a:round/>
            <a:headEnd type="none" w="med" len="med"/>
            <a:tailEnd type="none" w="med" len="med"/>
          </a:ln>
        </p:spPr>
      </p:cxnSp>
      <p:cxnSp>
        <p:nvCxnSpPr>
          <p:cNvPr id="867" name="Google Shape;867;p85"/>
          <p:cNvCxnSpPr/>
          <p:nvPr/>
        </p:nvCxnSpPr>
        <p:spPr>
          <a:xfrm rot="10800000" flipH="1">
            <a:off x="1596955" y="4032637"/>
            <a:ext cx="78000" cy="174000"/>
          </a:xfrm>
          <a:prstGeom prst="straightConnector1">
            <a:avLst/>
          </a:prstGeom>
          <a:noFill/>
          <a:ln w="28575" cap="flat" cmpd="sng">
            <a:solidFill>
              <a:srgbClr val="6AA84F"/>
            </a:solidFill>
            <a:prstDash val="solid"/>
            <a:round/>
            <a:headEnd type="none" w="med" len="med"/>
            <a:tailEnd type="none" w="med" len="med"/>
          </a:ln>
        </p:spPr>
      </p:cxnSp>
      <p:cxnSp>
        <p:nvCxnSpPr>
          <p:cNvPr id="868" name="Google Shape;868;p85"/>
          <p:cNvCxnSpPr/>
          <p:nvPr/>
        </p:nvCxnSpPr>
        <p:spPr>
          <a:xfrm rot="10800000" flipH="1">
            <a:off x="1674952" y="3901983"/>
            <a:ext cx="181200" cy="135300"/>
          </a:xfrm>
          <a:prstGeom prst="straightConnector1">
            <a:avLst/>
          </a:prstGeom>
          <a:noFill/>
          <a:ln w="28575" cap="flat" cmpd="sng">
            <a:solidFill>
              <a:srgbClr val="6AA84F"/>
            </a:solidFill>
            <a:prstDash val="solid"/>
            <a:round/>
            <a:headEnd type="none" w="med" len="med"/>
            <a:tailEnd type="none" w="med" len="med"/>
          </a:ln>
        </p:spPr>
      </p:cxnSp>
      <p:cxnSp>
        <p:nvCxnSpPr>
          <p:cNvPr id="869" name="Google Shape;869;p85"/>
          <p:cNvCxnSpPr/>
          <p:nvPr/>
        </p:nvCxnSpPr>
        <p:spPr>
          <a:xfrm rot="10800000" flipH="1">
            <a:off x="1479917" y="4599718"/>
            <a:ext cx="199800" cy="15300"/>
          </a:xfrm>
          <a:prstGeom prst="straightConnector1">
            <a:avLst/>
          </a:prstGeom>
          <a:noFill/>
          <a:ln w="28575" cap="flat" cmpd="sng">
            <a:solidFill>
              <a:srgbClr val="6AA84F"/>
            </a:solidFill>
            <a:prstDash val="solid"/>
            <a:round/>
            <a:headEnd type="none" w="med" len="med"/>
            <a:tailEnd type="none" w="med" len="med"/>
          </a:ln>
        </p:spPr>
      </p:cxnSp>
      <p:cxnSp>
        <p:nvCxnSpPr>
          <p:cNvPr id="870" name="Google Shape;870;p85"/>
          <p:cNvCxnSpPr/>
          <p:nvPr/>
        </p:nvCxnSpPr>
        <p:spPr>
          <a:xfrm rot="10800000" flipH="1">
            <a:off x="1596955" y="4589210"/>
            <a:ext cx="78000" cy="174000"/>
          </a:xfrm>
          <a:prstGeom prst="straightConnector1">
            <a:avLst/>
          </a:prstGeom>
          <a:noFill/>
          <a:ln w="28575" cap="flat" cmpd="sng">
            <a:solidFill>
              <a:srgbClr val="6AA84F"/>
            </a:solidFill>
            <a:prstDash val="solid"/>
            <a:round/>
            <a:headEnd type="none" w="med" len="med"/>
            <a:tailEnd type="none" w="med" len="med"/>
          </a:ln>
        </p:spPr>
      </p:cxnSp>
      <p:cxnSp>
        <p:nvCxnSpPr>
          <p:cNvPr id="871" name="Google Shape;871;p85"/>
          <p:cNvCxnSpPr/>
          <p:nvPr/>
        </p:nvCxnSpPr>
        <p:spPr>
          <a:xfrm rot="10800000" flipH="1">
            <a:off x="1674952" y="4458556"/>
            <a:ext cx="181200" cy="135300"/>
          </a:xfrm>
          <a:prstGeom prst="straightConnector1">
            <a:avLst/>
          </a:prstGeom>
          <a:noFill/>
          <a:ln w="28575" cap="flat" cmpd="sng">
            <a:solidFill>
              <a:srgbClr val="6AA84F"/>
            </a:solidFill>
            <a:prstDash val="solid"/>
            <a:round/>
            <a:headEnd type="none" w="med" len="med"/>
            <a:tailEnd type="none" w="med" len="med"/>
          </a:ln>
        </p:spPr>
      </p:cxnSp>
      <p:sp>
        <p:nvSpPr>
          <p:cNvPr id="872" name="Google Shape;872;p85"/>
          <p:cNvSpPr txBox="1"/>
          <p:nvPr/>
        </p:nvSpPr>
        <p:spPr>
          <a:xfrm>
            <a:off x="6532138" y="3310175"/>
            <a:ext cx="20703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Sens alignments</a:t>
            </a:r>
            <a:endParaRPr sz="1800">
              <a:latin typeface="Trebuchet MS"/>
              <a:ea typeface="Trebuchet MS"/>
              <a:cs typeface="Trebuchet MS"/>
              <a:sym typeface="Trebuchet MS"/>
            </a:endParaRPr>
          </a:p>
        </p:txBody>
      </p:sp>
      <p:sp>
        <p:nvSpPr>
          <p:cNvPr id="873" name="Google Shape;873;p85"/>
          <p:cNvSpPr/>
          <p:nvPr/>
        </p:nvSpPr>
        <p:spPr>
          <a:xfrm>
            <a:off x="6205977" y="3687620"/>
            <a:ext cx="3261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rebuchet MS"/>
              <a:ea typeface="Trebuchet MS"/>
              <a:cs typeface="Trebuchet MS"/>
              <a:sym typeface="Trebuchet MS"/>
            </a:endParaRPr>
          </a:p>
        </p:txBody>
      </p:sp>
      <p:sp>
        <p:nvSpPr>
          <p:cNvPr id="874" name="Google Shape;874;p85"/>
          <p:cNvSpPr txBox="1"/>
          <p:nvPr/>
        </p:nvSpPr>
        <p:spPr>
          <a:xfrm>
            <a:off x="6532138" y="3538775"/>
            <a:ext cx="24417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Rev/comp alignments</a:t>
            </a:r>
            <a:endParaRPr sz="1800">
              <a:latin typeface="Trebuchet MS"/>
              <a:ea typeface="Trebuchet MS"/>
              <a:cs typeface="Trebuchet MS"/>
              <a:sym typeface="Trebuchet MS"/>
            </a:endParaRPr>
          </a:p>
        </p:txBody>
      </p:sp>
      <p:sp>
        <p:nvSpPr>
          <p:cNvPr id="875" name="Google Shape;875;p85"/>
          <p:cNvSpPr txBox="1"/>
          <p:nvPr/>
        </p:nvSpPr>
        <p:spPr>
          <a:xfrm>
            <a:off x="6095550" y="2197675"/>
            <a:ext cx="2767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DC2300"/>
                </a:solidFill>
                <a:latin typeface="Trebuchet MS"/>
                <a:ea typeface="Trebuchet MS"/>
                <a:cs typeface="Trebuchet MS"/>
                <a:sym typeface="Trebuchet MS"/>
              </a:rPr>
              <a:t>The binding site itself is</a:t>
            </a:r>
            <a:endParaRPr sz="1800">
              <a:solidFill>
                <a:srgbClr val="4C4C4C"/>
              </a:solidFill>
              <a:latin typeface="Trebuchet MS"/>
              <a:ea typeface="Trebuchet MS"/>
              <a:cs typeface="Trebuchet MS"/>
              <a:sym typeface="Trebuchet MS"/>
            </a:endParaRPr>
          </a:p>
          <a:p>
            <a:pPr marL="0" lvl="0" indent="0" algn="l" rtl="0">
              <a:spcBef>
                <a:spcPts val="0"/>
              </a:spcBef>
              <a:spcAft>
                <a:spcPts val="0"/>
              </a:spcAft>
              <a:buNone/>
            </a:pPr>
            <a:r>
              <a:rPr lang="en" sz="1800" b="1">
                <a:solidFill>
                  <a:srgbClr val="DC2300"/>
                </a:solidFill>
                <a:latin typeface="Trebuchet MS"/>
                <a:ea typeface="Trebuchet MS"/>
                <a:cs typeface="Trebuchet MS"/>
                <a:sym typeface="Trebuchet MS"/>
              </a:rPr>
              <a:t>generally not sequenced !</a:t>
            </a:r>
            <a:endParaRPr sz="1800">
              <a:latin typeface="Trebuchet MS"/>
              <a:ea typeface="Trebuchet MS"/>
              <a:cs typeface="Trebuchet MS"/>
              <a:sym typeface="Trebuchet MS"/>
            </a:endParaRPr>
          </a:p>
        </p:txBody>
      </p:sp>
      <p:sp>
        <p:nvSpPr>
          <p:cNvPr id="876" name="Google Shape;876;p85"/>
          <p:cNvSpPr/>
          <p:nvPr/>
        </p:nvSpPr>
        <p:spPr>
          <a:xfrm>
            <a:off x="4114635" y="244704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TF</a:t>
            </a:r>
            <a:endParaRPr sz="1000" b="1"/>
          </a:p>
        </p:txBody>
      </p:sp>
      <p:sp>
        <p:nvSpPr>
          <p:cNvPr id="877" name="Google Shape;877;p85"/>
          <p:cNvSpPr txBox="1">
            <a:spLocks noGrp="1"/>
          </p:cNvSpPr>
          <p:nvPr>
            <p:ph type="body" idx="1"/>
          </p:nvPr>
        </p:nvSpPr>
        <p:spPr>
          <a:xfrm>
            <a:off x="311700" y="1152475"/>
            <a:ext cx="6432300" cy="10452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1700"/>
              </a:spcBef>
              <a:spcAft>
                <a:spcPts val="0"/>
              </a:spcAft>
              <a:buClr>
                <a:schemeClr val="accent1"/>
              </a:buClr>
              <a:buSzPts val="1800"/>
              <a:buFont typeface="Arial"/>
              <a:buChar char="●"/>
            </a:pPr>
            <a:r>
              <a:rPr lang="en">
                <a:solidFill>
                  <a:schemeClr val="dk1"/>
                </a:solidFill>
                <a:latin typeface="Trebuchet MS"/>
                <a:ea typeface="Trebuchet MS"/>
                <a:cs typeface="Trebuchet MS"/>
                <a:sym typeface="Trebuchet MS"/>
              </a:rPr>
              <a:t>For a transcription factor signal is expected to be </a:t>
            </a:r>
            <a:r>
              <a:rPr lang="en" b="1">
                <a:solidFill>
                  <a:schemeClr val="dk1"/>
                </a:solidFill>
                <a:latin typeface="Trebuchet MS"/>
                <a:ea typeface="Trebuchet MS"/>
                <a:cs typeface="Trebuchet MS"/>
                <a:sym typeface="Trebuchet MS"/>
              </a:rPr>
              <a:t>sharp</a:t>
            </a:r>
            <a:endParaRPr b="1">
              <a:solidFill>
                <a:schemeClr val="dk1"/>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86"/>
          <p:cNvSpPr/>
          <p:nvPr/>
        </p:nvSpPr>
        <p:spPr>
          <a:xfrm>
            <a:off x="2712638" y="4224525"/>
            <a:ext cx="3700375" cy="507250"/>
          </a:xfrm>
          <a:custGeom>
            <a:avLst/>
            <a:gdLst/>
            <a:ahLst/>
            <a:cxnLst/>
            <a:rect l="l" t="t" r="r" b="b"/>
            <a:pathLst>
              <a:path w="148015" h="20290" extrusionOk="0">
                <a:moveTo>
                  <a:pt x="0" y="1110"/>
                </a:moveTo>
                <a:cubicBezTo>
                  <a:pt x="1665" y="3330"/>
                  <a:pt x="4564" y="11347"/>
                  <a:pt x="9991" y="14431"/>
                </a:cubicBezTo>
                <a:cubicBezTo>
                  <a:pt x="15418" y="17515"/>
                  <a:pt x="23991" y="18995"/>
                  <a:pt x="32563" y="19612"/>
                </a:cubicBezTo>
                <a:cubicBezTo>
                  <a:pt x="41136" y="20229"/>
                  <a:pt x="53409" y="18502"/>
                  <a:pt x="61426" y="18132"/>
                </a:cubicBezTo>
                <a:cubicBezTo>
                  <a:pt x="69444" y="17762"/>
                  <a:pt x="73884" y="17577"/>
                  <a:pt x="80668" y="17392"/>
                </a:cubicBezTo>
                <a:cubicBezTo>
                  <a:pt x="87452" y="17207"/>
                  <a:pt x="94298" y="16590"/>
                  <a:pt x="102130" y="17022"/>
                </a:cubicBezTo>
                <a:cubicBezTo>
                  <a:pt x="109963" y="17454"/>
                  <a:pt x="120632" y="21216"/>
                  <a:pt x="127663" y="19982"/>
                </a:cubicBezTo>
                <a:cubicBezTo>
                  <a:pt x="134694" y="18749"/>
                  <a:pt x="140922" y="12951"/>
                  <a:pt x="144314" y="9621"/>
                </a:cubicBezTo>
                <a:cubicBezTo>
                  <a:pt x="147706" y="6291"/>
                  <a:pt x="147398" y="1604"/>
                  <a:pt x="148015" y="0"/>
                </a:cubicBezTo>
              </a:path>
            </a:pathLst>
          </a:custGeom>
          <a:solidFill>
            <a:srgbClr val="DD7E6B"/>
          </a:solidFill>
          <a:ln w="9525" cap="flat" cmpd="sng">
            <a:solidFill>
              <a:schemeClr val="dk2"/>
            </a:solidFill>
            <a:prstDash val="solid"/>
            <a:round/>
            <a:headEnd type="none" w="med" len="med"/>
            <a:tailEnd type="none" w="med" len="med"/>
          </a:ln>
        </p:spPr>
      </p:sp>
      <p:sp>
        <p:nvSpPr>
          <p:cNvPr id="883" name="Google Shape;883;p86"/>
          <p:cNvSpPr/>
          <p:nvPr/>
        </p:nvSpPr>
        <p:spPr>
          <a:xfrm>
            <a:off x="2555950" y="3820375"/>
            <a:ext cx="3772122" cy="417075"/>
          </a:xfrm>
          <a:custGeom>
            <a:avLst/>
            <a:gdLst/>
            <a:ahLst/>
            <a:cxnLst/>
            <a:rect l="l" t="t" r="r" b="b"/>
            <a:pathLst>
              <a:path w="127663" h="16683" extrusionOk="0">
                <a:moveTo>
                  <a:pt x="0" y="16683"/>
                </a:moveTo>
                <a:cubicBezTo>
                  <a:pt x="802" y="15326"/>
                  <a:pt x="1666" y="11194"/>
                  <a:pt x="4811" y="8542"/>
                </a:cubicBezTo>
                <a:cubicBezTo>
                  <a:pt x="7956" y="5890"/>
                  <a:pt x="11903" y="2067"/>
                  <a:pt x="18872" y="772"/>
                </a:cubicBezTo>
                <a:cubicBezTo>
                  <a:pt x="25841" y="-523"/>
                  <a:pt x="39101" y="649"/>
                  <a:pt x="46625" y="772"/>
                </a:cubicBezTo>
                <a:cubicBezTo>
                  <a:pt x="54149" y="895"/>
                  <a:pt x="58712" y="1636"/>
                  <a:pt x="64016" y="1512"/>
                </a:cubicBezTo>
                <a:cubicBezTo>
                  <a:pt x="69320" y="1389"/>
                  <a:pt x="72527" y="93"/>
                  <a:pt x="78448" y="31"/>
                </a:cubicBezTo>
                <a:cubicBezTo>
                  <a:pt x="84369" y="-31"/>
                  <a:pt x="94051" y="957"/>
                  <a:pt x="99540" y="1142"/>
                </a:cubicBezTo>
                <a:cubicBezTo>
                  <a:pt x="105029" y="1327"/>
                  <a:pt x="107249" y="-708"/>
                  <a:pt x="111381" y="1142"/>
                </a:cubicBezTo>
                <a:cubicBezTo>
                  <a:pt x="115513" y="2992"/>
                  <a:pt x="121618" y="9653"/>
                  <a:pt x="124332" y="12243"/>
                </a:cubicBezTo>
                <a:cubicBezTo>
                  <a:pt x="127046" y="14833"/>
                  <a:pt x="127108" y="15943"/>
                  <a:pt x="127663" y="16683"/>
                </a:cubicBezTo>
              </a:path>
            </a:pathLst>
          </a:custGeom>
          <a:solidFill>
            <a:srgbClr val="A4C2F4"/>
          </a:solidFill>
          <a:ln w="9525" cap="flat" cmpd="sng">
            <a:solidFill>
              <a:schemeClr val="dk2"/>
            </a:solidFill>
            <a:prstDash val="solid"/>
            <a:round/>
            <a:headEnd type="none" w="med" len="med"/>
            <a:tailEnd type="none" w="med" len="med"/>
          </a:ln>
        </p:spPr>
      </p:sp>
      <p:sp>
        <p:nvSpPr>
          <p:cNvPr id="884" name="Google Shape;884;p86"/>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Mapping: the expected signal </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sp>
        <p:nvSpPr>
          <p:cNvPr id="885" name="Google Shape;885;p86"/>
          <p:cNvSpPr txBox="1">
            <a:spLocks noGrp="1"/>
          </p:cNvSpPr>
          <p:nvPr>
            <p:ph type="body" idx="1"/>
          </p:nvPr>
        </p:nvSpPr>
        <p:spPr>
          <a:xfrm>
            <a:off x="311700" y="1152475"/>
            <a:ext cx="7444500" cy="10452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1700"/>
              </a:spcBef>
              <a:spcAft>
                <a:spcPts val="0"/>
              </a:spcAft>
              <a:buClr>
                <a:srgbClr val="FF9900"/>
              </a:buClr>
              <a:buSzPts val="1800"/>
              <a:buFont typeface="Arial"/>
              <a:buChar char="●"/>
            </a:pPr>
            <a:r>
              <a:rPr lang="en">
                <a:solidFill>
                  <a:schemeClr val="dk1"/>
                </a:solidFill>
                <a:latin typeface="Trebuchet MS"/>
                <a:ea typeface="Trebuchet MS"/>
                <a:cs typeface="Trebuchet MS"/>
                <a:sym typeface="Trebuchet MS"/>
              </a:rPr>
              <a:t>For most </a:t>
            </a:r>
            <a:r>
              <a:rPr lang="en" b="1">
                <a:solidFill>
                  <a:schemeClr val="dk1"/>
                </a:solidFill>
                <a:latin typeface="Trebuchet MS"/>
                <a:ea typeface="Trebuchet MS"/>
                <a:cs typeface="Trebuchet MS"/>
                <a:sym typeface="Trebuchet MS"/>
              </a:rPr>
              <a:t>histone marks</a:t>
            </a:r>
            <a:r>
              <a:rPr lang="en">
                <a:solidFill>
                  <a:schemeClr val="dk1"/>
                </a:solidFill>
                <a:latin typeface="Trebuchet MS"/>
                <a:ea typeface="Trebuchet MS"/>
                <a:cs typeface="Trebuchet MS"/>
                <a:sym typeface="Trebuchet MS"/>
              </a:rPr>
              <a:t> the signal is expected to be </a:t>
            </a:r>
            <a:r>
              <a:rPr lang="en" b="1">
                <a:solidFill>
                  <a:schemeClr val="dk1"/>
                </a:solidFill>
                <a:latin typeface="Trebuchet MS"/>
                <a:ea typeface="Trebuchet MS"/>
                <a:cs typeface="Trebuchet MS"/>
                <a:sym typeface="Trebuchet MS"/>
              </a:rPr>
              <a:t>broad</a:t>
            </a:r>
            <a:endParaRPr b="1">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Asymmetry is less/not pronounced</a:t>
            </a:r>
            <a:endParaRPr>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Peak calling algorithms need to adapt to these various signals</a:t>
            </a:r>
            <a:endParaRPr>
              <a:solidFill>
                <a:schemeClr val="dk1"/>
              </a:solidFill>
              <a:latin typeface="Trebuchet MS"/>
              <a:ea typeface="Trebuchet MS"/>
              <a:cs typeface="Trebuchet MS"/>
              <a:sym typeface="Trebuchet MS"/>
            </a:endParaRPr>
          </a:p>
        </p:txBody>
      </p:sp>
      <p:cxnSp>
        <p:nvCxnSpPr>
          <p:cNvPr id="886" name="Google Shape;886;p86"/>
          <p:cNvCxnSpPr/>
          <p:nvPr/>
        </p:nvCxnSpPr>
        <p:spPr>
          <a:xfrm rot="10800000" flipH="1">
            <a:off x="2365017" y="4228235"/>
            <a:ext cx="4395600" cy="19500"/>
          </a:xfrm>
          <a:prstGeom prst="straightConnector1">
            <a:avLst/>
          </a:prstGeom>
          <a:noFill/>
          <a:ln w="28575" cap="flat" cmpd="sng">
            <a:solidFill>
              <a:schemeClr val="dk2"/>
            </a:solidFill>
            <a:prstDash val="solid"/>
            <a:round/>
            <a:headEnd type="none" w="med" len="med"/>
            <a:tailEnd type="none" w="med" len="med"/>
          </a:ln>
        </p:spPr>
      </p:cxnSp>
      <p:sp>
        <p:nvSpPr>
          <p:cNvPr id="887" name="Google Shape;887;p86"/>
          <p:cNvSpPr/>
          <p:nvPr/>
        </p:nvSpPr>
        <p:spPr>
          <a:xfrm>
            <a:off x="29457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6"/>
          <p:cNvSpPr/>
          <p:nvPr/>
        </p:nvSpPr>
        <p:spPr>
          <a:xfrm>
            <a:off x="26731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6"/>
          <p:cNvSpPr/>
          <p:nvPr/>
        </p:nvSpPr>
        <p:spPr>
          <a:xfrm rot="10800000">
            <a:off x="36226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6"/>
          <p:cNvSpPr/>
          <p:nvPr/>
        </p:nvSpPr>
        <p:spPr>
          <a:xfrm rot="10800000">
            <a:off x="34143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6"/>
          <p:cNvSpPr/>
          <p:nvPr/>
        </p:nvSpPr>
        <p:spPr>
          <a:xfrm rot="10800000">
            <a:off x="38107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6"/>
          <p:cNvSpPr/>
          <p:nvPr/>
        </p:nvSpPr>
        <p:spPr>
          <a:xfrm>
            <a:off x="30774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6"/>
          <p:cNvSpPr/>
          <p:nvPr/>
        </p:nvSpPr>
        <p:spPr>
          <a:xfrm>
            <a:off x="36315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6"/>
          <p:cNvSpPr/>
          <p:nvPr/>
        </p:nvSpPr>
        <p:spPr>
          <a:xfrm>
            <a:off x="33589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6"/>
          <p:cNvSpPr/>
          <p:nvPr/>
        </p:nvSpPr>
        <p:spPr>
          <a:xfrm rot="10800000">
            <a:off x="43084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rot="10800000">
            <a:off x="41001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rot="10800000">
            <a:off x="44965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37632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43173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p:nvPr/>
        </p:nvSpPr>
        <p:spPr>
          <a:xfrm>
            <a:off x="40447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6"/>
          <p:cNvSpPr/>
          <p:nvPr/>
        </p:nvSpPr>
        <p:spPr>
          <a:xfrm rot="10800000">
            <a:off x="49942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6"/>
          <p:cNvSpPr/>
          <p:nvPr/>
        </p:nvSpPr>
        <p:spPr>
          <a:xfrm rot="10800000">
            <a:off x="47859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6"/>
          <p:cNvSpPr/>
          <p:nvPr/>
        </p:nvSpPr>
        <p:spPr>
          <a:xfrm rot="10800000">
            <a:off x="51823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6"/>
          <p:cNvSpPr/>
          <p:nvPr/>
        </p:nvSpPr>
        <p:spPr>
          <a:xfrm>
            <a:off x="44490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6"/>
          <p:cNvSpPr/>
          <p:nvPr/>
        </p:nvSpPr>
        <p:spPr>
          <a:xfrm>
            <a:off x="5079398" y="3967237"/>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6"/>
          <p:cNvSpPr/>
          <p:nvPr/>
        </p:nvSpPr>
        <p:spPr>
          <a:xfrm>
            <a:off x="4806799"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6"/>
          <p:cNvSpPr/>
          <p:nvPr/>
        </p:nvSpPr>
        <p:spPr>
          <a:xfrm rot="10800000">
            <a:off x="57562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6"/>
          <p:cNvSpPr/>
          <p:nvPr/>
        </p:nvSpPr>
        <p:spPr>
          <a:xfrm rot="10800000">
            <a:off x="55479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6"/>
          <p:cNvSpPr/>
          <p:nvPr/>
        </p:nvSpPr>
        <p:spPr>
          <a:xfrm rot="10800000">
            <a:off x="5944348" y="431841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6"/>
          <p:cNvSpPr/>
          <p:nvPr/>
        </p:nvSpPr>
        <p:spPr>
          <a:xfrm>
            <a:off x="5211034" y="409092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6"/>
          <p:cNvSpPr/>
          <p:nvPr/>
        </p:nvSpPr>
        <p:spPr>
          <a:xfrm rot="10800000">
            <a:off x="3241623" y="446197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6"/>
          <p:cNvSpPr/>
          <p:nvPr/>
        </p:nvSpPr>
        <p:spPr>
          <a:xfrm rot="10800000">
            <a:off x="3033395" y="433332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6"/>
          <p:cNvSpPr/>
          <p:nvPr/>
        </p:nvSpPr>
        <p:spPr>
          <a:xfrm>
            <a:off x="318668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
        <p:nvSpPr>
          <p:cNvPr id="914" name="Google Shape;914;p86"/>
          <p:cNvSpPr/>
          <p:nvPr/>
        </p:nvSpPr>
        <p:spPr>
          <a:xfrm>
            <a:off x="394868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
        <p:nvSpPr>
          <p:cNvPr id="915" name="Google Shape;915;p86"/>
          <p:cNvSpPr/>
          <p:nvPr/>
        </p:nvSpPr>
        <p:spPr>
          <a:xfrm>
            <a:off x="471068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
        <p:nvSpPr>
          <p:cNvPr id="916" name="Google Shape;916;p86"/>
          <p:cNvSpPr/>
          <p:nvPr/>
        </p:nvSpPr>
        <p:spPr>
          <a:xfrm>
            <a:off x="5433935" y="3901896"/>
            <a:ext cx="503700" cy="338100"/>
          </a:xfrm>
          <a:prstGeom prst="ellipse">
            <a:avLst/>
          </a:prstGeom>
          <a:solidFill>
            <a:srgbClr val="D9EAD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t>H</a:t>
            </a:r>
            <a:endParaRPr sz="10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87"/>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Mapping: observed signal</a:t>
            </a:r>
            <a:endParaRPr>
              <a:latin typeface="Trebuchet MS"/>
              <a:ea typeface="Trebuchet MS"/>
              <a:cs typeface="Trebuchet MS"/>
              <a:sym typeface="Trebuchet MS"/>
            </a:endParaRPr>
          </a:p>
        </p:txBody>
      </p:sp>
      <p:pic>
        <p:nvPicPr>
          <p:cNvPr id="922" name="Google Shape;922;p87"/>
          <p:cNvPicPr preferRelativeResize="0"/>
          <p:nvPr/>
        </p:nvPicPr>
        <p:blipFill rotWithShape="1">
          <a:blip r:embed="rId3">
            <a:alphaModFix/>
          </a:blip>
          <a:srcRect l="35764" r="7066"/>
          <a:stretch/>
        </p:blipFill>
        <p:spPr>
          <a:xfrm>
            <a:off x="766825" y="1017725"/>
            <a:ext cx="6179700" cy="4136700"/>
          </a:xfrm>
          <a:prstGeom prst="rect">
            <a:avLst/>
          </a:prstGeom>
          <a:noFill/>
          <a:ln>
            <a:noFill/>
          </a:ln>
        </p:spPr>
      </p:pic>
      <p:sp>
        <p:nvSpPr>
          <p:cNvPr id="923" name="Google Shape;923;p87"/>
          <p:cNvSpPr txBox="1"/>
          <p:nvPr/>
        </p:nvSpPr>
        <p:spPr>
          <a:xfrm>
            <a:off x="7057425" y="3607975"/>
            <a:ext cx="53286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Histone mark</a:t>
            </a:r>
            <a:endParaRPr sz="1800">
              <a:latin typeface="Trebuchet MS"/>
              <a:ea typeface="Trebuchet MS"/>
              <a:cs typeface="Trebuchet MS"/>
              <a:sym typeface="Trebuchet MS"/>
            </a:endParaRPr>
          </a:p>
          <a:p>
            <a:pPr marL="0" lvl="0" indent="0" algn="l" rtl="0">
              <a:spcBef>
                <a:spcPts val="0"/>
              </a:spcBef>
              <a:spcAft>
                <a:spcPts val="0"/>
              </a:spcAft>
              <a:buNone/>
            </a:pPr>
            <a:r>
              <a:rPr lang="en" sz="1800">
                <a:latin typeface="Trebuchet MS"/>
                <a:ea typeface="Trebuchet MS"/>
                <a:cs typeface="Trebuchet MS"/>
                <a:sym typeface="Trebuchet MS"/>
              </a:rPr>
              <a:t>(H3K4me1)</a:t>
            </a:r>
            <a:endParaRPr sz="1800">
              <a:latin typeface="Trebuchet MS"/>
              <a:ea typeface="Trebuchet MS"/>
              <a:cs typeface="Trebuchet MS"/>
              <a:sym typeface="Trebuchet MS"/>
            </a:endParaRPr>
          </a:p>
        </p:txBody>
      </p:sp>
      <p:sp>
        <p:nvSpPr>
          <p:cNvPr id="924" name="Google Shape;924;p87"/>
          <p:cNvSpPr txBox="1"/>
          <p:nvPr/>
        </p:nvSpPr>
        <p:spPr>
          <a:xfrm>
            <a:off x="7057425" y="2769775"/>
            <a:ext cx="53286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rebuchet MS"/>
                <a:ea typeface="Trebuchet MS"/>
                <a:cs typeface="Trebuchet MS"/>
                <a:sym typeface="Trebuchet MS"/>
              </a:rPr>
              <a:t>Trans. Factor</a:t>
            </a:r>
            <a:endParaRPr sz="1800">
              <a:latin typeface="Trebuchet MS"/>
              <a:ea typeface="Trebuchet MS"/>
              <a:cs typeface="Trebuchet MS"/>
              <a:sym typeface="Trebuchet MS"/>
            </a:endParaRPr>
          </a:p>
          <a:p>
            <a:pPr marL="0" lvl="0" indent="0" algn="l" rtl="0">
              <a:spcBef>
                <a:spcPts val="0"/>
              </a:spcBef>
              <a:spcAft>
                <a:spcPts val="0"/>
              </a:spcAft>
              <a:buNone/>
            </a:pPr>
            <a:r>
              <a:rPr lang="en" sz="1800">
                <a:latin typeface="Trebuchet MS"/>
                <a:ea typeface="Trebuchet MS"/>
                <a:cs typeface="Trebuchet MS"/>
                <a:sym typeface="Trebuchet MS"/>
              </a:rPr>
              <a:t>(ESR1)</a:t>
            </a:r>
            <a:endParaRPr sz="1800">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4</a:t>
            </a:fld>
            <a:endParaRPr sz="900">
              <a:latin typeface="Calibri"/>
              <a:cs typeface="Calibri"/>
            </a:endParaRPr>
          </a:p>
        </p:txBody>
      </p:sp>
      <p:sp>
        <p:nvSpPr>
          <p:cNvPr id="2" name="object 2"/>
          <p:cNvSpPr txBox="1"/>
          <p:nvPr/>
        </p:nvSpPr>
        <p:spPr>
          <a:xfrm>
            <a:off x="682942" y="2427483"/>
            <a:ext cx="5373053" cy="1302985"/>
          </a:xfrm>
          <a:prstGeom prst="rect">
            <a:avLst/>
          </a:prstGeom>
        </p:spPr>
        <p:txBody>
          <a:bodyPr vert="horz" wrap="square" lIns="0" tIns="245745" rIns="0" bIns="0" rtlCol="0">
            <a:spAutoFit/>
          </a:bodyPr>
          <a:lstStyle/>
          <a:p>
            <a:pPr marL="9525">
              <a:spcBef>
                <a:spcPts val="1935"/>
              </a:spcBef>
            </a:pPr>
            <a:r>
              <a:rPr sz="4388" b="1" spc="30" dirty="0">
                <a:solidFill>
                  <a:srgbClr val="ED7D31"/>
                </a:solidFill>
                <a:latin typeface="Calibri Light"/>
                <a:cs typeface="Calibri Light"/>
              </a:rPr>
              <a:t>ChIP-seq</a:t>
            </a:r>
            <a:endParaRPr sz="4388" b="1" dirty="0">
              <a:latin typeface="Calibri Light"/>
              <a:cs typeface="Calibri Light"/>
            </a:endParaRPr>
          </a:p>
          <a:p>
            <a:pPr marL="9525">
              <a:spcBef>
                <a:spcPts val="758"/>
              </a:spcBef>
            </a:pPr>
            <a:r>
              <a:rPr sz="1800" b="1" spc="-8" dirty="0">
                <a:solidFill>
                  <a:srgbClr val="898989"/>
                </a:solidFill>
                <a:latin typeface="Calibri"/>
                <a:cs typeface="Calibri"/>
              </a:rPr>
              <a:t>Chromatin</a:t>
            </a:r>
            <a:r>
              <a:rPr sz="1800" b="1" spc="-4" dirty="0">
                <a:solidFill>
                  <a:srgbClr val="898989"/>
                </a:solidFill>
                <a:latin typeface="Calibri"/>
                <a:cs typeface="Calibri"/>
              </a:rPr>
              <a:t> </a:t>
            </a:r>
            <a:r>
              <a:rPr sz="1800" b="1" spc="-8" dirty="0">
                <a:solidFill>
                  <a:srgbClr val="898989"/>
                </a:solidFill>
                <a:latin typeface="Calibri"/>
                <a:cs typeface="Calibri"/>
              </a:rPr>
              <a:t>ImmunoPrecipitation</a:t>
            </a:r>
            <a:r>
              <a:rPr sz="1800" b="1" spc="-4" dirty="0">
                <a:solidFill>
                  <a:srgbClr val="898989"/>
                </a:solidFill>
                <a:latin typeface="Calibri"/>
                <a:cs typeface="Calibri"/>
              </a:rPr>
              <a:t> </a:t>
            </a:r>
            <a:r>
              <a:rPr sz="1800" b="1" spc="-8" dirty="0">
                <a:solidFill>
                  <a:srgbClr val="898989"/>
                </a:solidFill>
                <a:latin typeface="Calibri"/>
                <a:cs typeface="Calibri"/>
              </a:rPr>
              <a:t>followed</a:t>
            </a:r>
            <a:r>
              <a:rPr sz="1800" b="1" dirty="0">
                <a:solidFill>
                  <a:srgbClr val="898989"/>
                </a:solidFill>
                <a:latin typeface="Calibri"/>
                <a:cs typeface="Calibri"/>
              </a:rPr>
              <a:t> </a:t>
            </a:r>
            <a:r>
              <a:rPr sz="1800" b="1" spc="-8" dirty="0">
                <a:solidFill>
                  <a:srgbClr val="898989"/>
                </a:solidFill>
                <a:latin typeface="Calibri"/>
                <a:cs typeface="Calibri"/>
              </a:rPr>
              <a:t>by</a:t>
            </a:r>
            <a:r>
              <a:rPr sz="1800" b="1" spc="-4" dirty="0">
                <a:solidFill>
                  <a:srgbClr val="898989"/>
                </a:solidFill>
                <a:latin typeface="Calibri"/>
                <a:cs typeface="Calibri"/>
              </a:rPr>
              <a:t> sequencing</a:t>
            </a:r>
            <a:endParaRPr sz="18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88"/>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Filtering mapped reads</a:t>
            </a:r>
            <a:endParaRPr>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89"/>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Which reads to filter ? </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sp>
        <p:nvSpPr>
          <p:cNvPr id="935" name="Google Shape;935;p89"/>
          <p:cNvSpPr txBox="1">
            <a:spLocks noGrp="1"/>
          </p:cNvSpPr>
          <p:nvPr>
            <p:ph type="body" idx="1"/>
          </p:nvPr>
        </p:nvSpPr>
        <p:spPr>
          <a:xfrm>
            <a:off x="311700" y="1152475"/>
            <a:ext cx="7444500" cy="1045200"/>
          </a:xfrm>
          <a:prstGeom prst="rect">
            <a:avLst/>
          </a:prstGeom>
          <a:noFill/>
          <a:ln>
            <a:noFill/>
          </a:ln>
        </p:spPr>
        <p:txBody>
          <a:bodyPr spcFirstLastPara="1" wrap="square" lIns="91425" tIns="45700" rIns="91425" bIns="45700" anchor="t" anchorCtr="0">
            <a:noAutofit/>
          </a:bodyPr>
          <a:lstStyle/>
          <a:p>
            <a:pPr marL="182880" marR="0" lvl="0" indent="-195580" algn="l" rtl="0">
              <a:lnSpc>
                <a:spcPct val="95000"/>
              </a:lnSpc>
              <a:spcBef>
                <a:spcPts val="1700"/>
              </a:spcBef>
              <a:spcAft>
                <a:spcPts val="0"/>
              </a:spcAft>
              <a:buClr>
                <a:srgbClr val="FF9900"/>
              </a:buClr>
              <a:buSzPts val="1800"/>
              <a:buFont typeface="Arial"/>
              <a:buChar char="●"/>
            </a:pPr>
            <a:r>
              <a:rPr lang="en">
                <a:solidFill>
                  <a:schemeClr val="dk1"/>
                </a:solidFill>
                <a:latin typeface="Trebuchet MS"/>
                <a:ea typeface="Trebuchet MS"/>
                <a:cs typeface="Trebuchet MS"/>
                <a:sym typeface="Trebuchet MS"/>
              </a:rPr>
              <a:t>Low-quality read alignments</a:t>
            </a:r>
            <a:endParaRPr>
              <a:solidFill>
                <a:schemeClr val="dk1"/>
              </a:solidFill>
              <a:latin typeface="Trebuchet MS"/>
              <a:ea typeface="Trebuchet MS"/>
              <a:cs typeface="Trebuchet MS"/>
              <a:sym typeface="Trebuchet MS"/>
            </a:endParaRPr>
          </a:p>
          <a:p>
            <a:pPr marL="457200" marR="0" lvl="1" indent="-190500" algn="l" rtl="0">
              <a:lnSpc>
                <a:spcPct val="95000"/>
              </a:lnSpc>
              <a:spcBef>
                <a:spcPts val="1700"/>
              </a:spcBef>
              <a:spcAft>
                <a:spcPts val="0"/>
              </a:spcAft>
              <a:buClr>
                <a:srgbClr val="FF9900"/>
              </a:buClr>
              <a:buSzPts val="1800"/>
              <a:buFont typeface="Trebuchet MS"/>
              <a:buChar char="○"/>
            </a:pPr>
            <a:r>
              <a:rPr lang="en" sz="1800">
                <a:solidFill>
                  <a:schemeClr val="dk1"/>
                </a:solidFill>
                <a:latin typeface="Trebuchet MS"/>
                <a:ea typeface="Trebuchet MS"/>
                <a:cs typeface="Trebuchet MS"/>
                <a:sym typeface="Trebuchet MS"/>
              </a:rPr>
              <a:t>Tool : samtools</a:t>
            </a:r>
            <a:endParaRPr sz="1800">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Multi-mapped reads (unless removed during the mapping step)</a:t>
            </a:r>
            <a:endParaRPr>
              <a:solidFill>
                <a:schemeClr val="dk1"/>
              </a:solidFill>
              <a:latin typeface="Trebuchet MS"/>
              <a:ea typeface="Trebuchet MS"/>
              <a:cs typeface="Trebuchet MS"/>
              <a:sym typeface="Trebuchet MS"/>
            </a:endParaRPr>
          </a:p>
          <a:p>
            <a:pPr marL="457200" lvl="1" indent="-190500" algn="l" rtl="0">
              <a:lnSpc>
                <a:spcPct val="95000"/>
              </a:lnSpc>
              <a:spcBef>
                <a:spcPts val="1700"/>
              </a:spcBef>
              <a:spcAft>
                <a:spcPts val="0"/>
              </a:spcAft>
              <a:buClr>
                <a:srgbClr val="FF9900"/>
              </a:buClr>
              <a:buSzPts val="1800"/>
              <a:buFont typeface="Trebuchet MS"/>
              <a:buChar char="○"/>
            </a:pPr>
            <a:r>
              <a:rPr lang="en" sz="1800">
                <a:solidFill>
                  <a:schemeClr val="dk1"/>
                </a:solidFill>
                <a:latin typeface="Trebuchet MS"/>
                <a:ea typeface="Trebuchet MS"/>
                <a:cs typeface="Trebuchet MS"/>
                <a:sym typeface="Trebuchet MS"/>
              </a:rPr>
              <a:t>Tool : samtools</a:t>
            </a:r>
            <a:endParaRPr sz="1800">
              <a:solidFill>
                <a:schemeClr val="dk1"/>
              </a:solidFill>
              <a:latin typeface="Trebuchet MS"/>
              <a:ea typeface="Trebuchet MS"/>
              <a:cs typeface="Trebuchet MS"/>
              <a:sym typeface="Trebuchet MS"/>
            </a:endParaRPr>
          </a:p>
          <a:p>
            <a:pPr marL="182880" marR="0" lvl="0" indent="-182880" algn="l" rtl="0">
              <a:lnSpc>
                <a:spcPct val="95000"/>
              </a:lnSpc>
              <a:spcBef>
                <a:spcPts val="1700"/>
              </a:spcBef>
              <a:spcAft>
                <a:spcPts val="0"/>
              </a:spcAft>
              <a:buClr>
                <a:srgbClr val="FF9900"/>
              </a:buClr>
              <a:buSzPts val="1600"/>
              <a:buFont typeface="Trebuchet MS"/>
              <a:buChar char="●"/>
            </a:pPr>
            <a:r>
              <a:rPr lang="en">
                <a:solidFill>
                  <a:schemeClr val="dk1"/>
                </a:solidFill>
                <a:latin typeface="Trebuchet MS"/>
                <a:ea typeface="Trebuchet MS"/>
                <a:cs typeface="Trebuchet MS"/>
                <a:sym typeface="Trebuchet MS"/>
              </a:rPr>
              <a:t>Duplicated reads (PCR duplicates)</a:t>
            </a:r>
            <a:endParaRPr>
              <a:solidFill>
                <a:schemeClr val="dk1"/>
              </a:solidFill>
              <a:latin typeface="Trebuchet MS"/>
              <a:ea typeface="Trebuchet MS"/>
              <a:cs typeface="Trebuchet MS"/>
              <a:sym typeface="Trebuchet MS"/>
            </a:endParaRPr>
          </a:p>
          <a:p>
            <a:pPr marL="457200" marR="0" lvl="1" indent="-190500" algn="l" rtl="0">
              <a:lnSpc>
                <a:spcPct val="95000"/>
              </a:lnSpc>
              <a:spcBef>
                <a:spcPts val="1700"/>
              </a:spcBef>
              <a:spcAft>
                <a:spcPts val="0"/>
              </a:spcAft>
              <a:buClr>
                <a:srgbClr val="FF9900"/>
              </a:buClr>
              <a:buSzPts val="1800"/>
              <a:buFont typeface="Trebuchet MS"/>
              <a:buChar char="○"/>
            </a:pPr>
            <a:r>
              <a:rPr lang="en" sz="1800">
                <a:solidFill>
                  <a:schemeClr val="dk1"/>
                </a:solidFill>
                <a:latin typeface="Trebuchet MS"/>
                <a:ea typeface="Trebuchet MS"/>
                <a:cs typeface="Trebuchet MS"/>
                <a:sym typeface="Trebuchet MS"/>
              </a:rPr>
              <a:t>Tool : Picard MarkDuplicates</a:t>
            </a:r>
            <a:endParaRPr sz="1800">
              <a:solidFill>
                <a:schemeClr val="dk1"/>
              </a:solidFill>
              <a:latin typeface="Trebuchet MS"/>
              <a:ea typeface="Trebuchet MS"/>
              <a:cs typeface="Trebuchet MS"/>
              <a:sym typeface="Trebuchet MS"/>
            </a:endParaRPr>
          </a:p>
          <a:p>
            <a:pPr marL="0" marR="0" lvl="0" indent="0" algn="l" rtl="0">
              <a:lnSpc>
                <a:spcPct val="95000"/>
              </a:lnSpc>
              <a:spcBef>
                <a:spcPts val="1700"/>
              </a:spcBef>
              <a:spcAft>
                <a:spcPts val="0"/>
              </a:spcAft>
              <a:buNone/>
            </a:pPr>
            <a:endParaRPr>
              <a:solidFill>
                <a:schemeClr val="dk1"/>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90"/>
          <p:cNvSpPr txBox="1">
            <a:spLocks noGrp="1"/>
          </p:cNvSpPr>
          <p:nvPr>
            <p:ph type="body" idx="1"/>
          </p:nvPr>
        </p:nvSpPr>
        <p:spPr>
          <a:xfrm>
            <a:off x="311700" y="1017725"/>
            <a:ext cx="8520600" cy="74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solidFill>
                  <a:srgbClr val="8064A2"/>
                </a:solidFill>
                <a:latin typeface="Trebuchet MS"/>
                <a:ea typeface="Trebuchet MS"/>
                <a:cs typeface="Trebuchet MS"/>
                <a:sym typeface="Trebuchet MS"/>
              </a:rPr>
              <a:t>uniquely mapped</a:t>
            </a:r>
            <a:r>
              <a:rPr lang="en">
                <a:solidFill>
                  <a:srgbClr val="8064A2"/>
                </a:solidFill>
                <a:latin typeface="Trebuchet MS"/>
                <a:ea typeface="Trebuchet MS"/>
                <a:cs typeface="Trebuchet MS"/>
                <a:sym typeface="Trebuchet MS"/>
              </a:rPr>
              <a:t> </a:t>
            </a:r>
            <a:r>
              <a:rPr lang="en">
                <a:solidFill>
                  <a:schemeClr val="dk1"/>
                </a:solidFill>
                <a:latin typeface="Trebuchet MS"/>
                <a:ea typeface="Trebuchet MS"/>
                <a:cs typeface="Trebuchet MS"/>
                <a:sym typeface="Trebuchet MS"/>
              </a:rPr>
              <a:t>reads = reads that “matches” only 1 region in the genome</a:t>
            </a:r>
            <a:endParaRPr>
              <a:solidFill>
                <a:schemeClr val="dk1"/>
              </a:solidFill>
              <a:latin typeface="Trebuchet MS"/>
              <a:ea typeface="Trebuchet MS"/>
              <a:cs typeface="Trebuchet MS"/>
              <a:sym typeface="Trebuchet MS"/>
            </a:endParaRPr>
          </a:p>
          <a:p>
            <a:pPr marL="0" lvl="0" indent="0" algn="l" rtl="0">
              <a:spcBef>
                <a:spcPts val="0"/>
              </a:spcBef>
              <a:spcAft>
                <a:spcPts val="1600"/>
              </a:spcAft>
              <a:buNone/>
            </a:pPr>
            <a:endParaRPr/>
          </a:p>
        </p:txBody>
      </p:sp>
      <p:sp>
        <p:nvSpPr>
          <p:cNvPr id="941" name="Google Shape;941;p90"/>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Source of confusion</a:t>
            </a:r>
            <a:endParaRPr/>
          </a:p>
        </p:txBody>
      </p:sp>
      <p:pic>
        <p:nvPicPr>
          <p:cNvPr id="942" name="Google Shape;942;p90"/>
          <p:cNvPicPr preferRelativeResize="0"/>
          <p:nvPr/>
        </p:nvPicPr>
        <p:blipFill>
          <a:blip r:embed="rId3">
            <a:alphaModFix/>
          </a:blip>
          <a:stretch>
            <a:fillRect/>
          </a:stretch>
        </p:blipFill>
        <p:spPr>
          <a:xfrm>
            <a:off x="1371313" y="1859800"/>
            <a:ext cx="6372225" cy="1188850"/>
          </a:xfrm>
          <a:prstGeom prst="rect">
            <a:avLst/>
          </a:prstGeom>
          <a:noFill/>
          <a:ln>
            <a:noFill/>
          </a:ln>
        </p:spPr>
      </p:pic>
      <p:sp>
        <p:nvSpPr>
          <p:cNvPr id="943" name="Google Shape;943;p90"/>
          <p:cNvSpPr txBox="1"/>
          <p:nvPr/>
        </p:nvSpPr>
        <p:spPr>
          <a:xfrm>
            <a:off x="1293025" y="1567000"/>
            <a:ext cx="15717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Uniquely mapped</a:t>
            </a:r>
            <a:endParaRPr/>
          </a:p>
        </p:txBody>
      </p:sp>
      <p:sp>
        <p:nvSpPr>
          <p:cNvPr id="944" name="Google Shape;944;p90"/>
          <p:cNvSpPr txBox="1"/>
          <p:nvPr/>
        </p:nvSpPr>
        <p:spPr>
          <a:xfrm>
            <a:off x="5648325" y="1490800"/>
            <a:ext cx="15717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multi-mapped</a:t>
            </a:r>
            <a:endParaRPr/>
          </a:p>
        </p:txBody>
      </p:sp>
      <p:sp>
        <p:nvSpPr>
          <p:cNvPr id="945" name="Google Shape;945;p90"/>
          <p:cNvSpPr txBox="1">
            <a:spLocks noGrp="1"/>
          </p:cNvSpPr>
          <p:nvPr>
            <p:ph type="body" idx="1"/>
          </p:nvPr>
        </p:nvSpPr>
        <p:spPr>
          <a:xfrm>
            <a:off x="464100" y="3772825"/>
            <a:ext cx="8520600" cy="511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1100"/>
              <a:buFont typeface="Arial"/>
              <a:buNone/>
            </a:pPr>
            <a:r>
              <a:rPr lang="en" b="1">
                <a:solidFill>
                  <a:srgbClr val="4C4C4C"/>
                </a:solidFill>
                <a:latin typeface="Trebuchet MS"/>
                <a:ea typeface="Trebuchet MS"/>
                <a:cs typeface="Trebuchet MS"/>
                <a:sym typeface="Trebuchet MS"/>
              </a:rPr>
              <a:t>duplicated reads</a:t>
            </a:r>
            <a:r>
              <a:rPr lang="en">
                <a:solidFill>
                  <a:schemeClr val="dk1"/>
                </a:solidFill>
                <a:latin typeface="Trebuchet MS"/>
                <a:ea typeface="Trebuchet MS"/>
                <a:cs typeface="Trebuchet MS"/>
                <a:sym typeface="Trebuchet MS"/>
              </a:rPr>
              <a:t> = reads that “match” at the SAME location (same start, strand)</a:t>
            </a:r>
            <a:endParaRPr>
              <a:solidFill>
                <a:schemeClr val="dk1"/>
              </a:solidFill>
              <a:latin typeface="Trebuchet MS"/>
              <a:ea typeface="Trebuchet MS"/>
              <a:cs typeface="Trebuchet MS"/>
              <a:sym typeface="Trebuchet MS"/>
            </a:endParaRPr>
          </a:p>
          <a:p>
            <a:pPr marL="0" lvl="0" indent="0" algn="l" rtl="0">
              <a:spcBef>
                <a:spcPts val="0"/>
              </a:spcBef>
              <a:spcAft>
                <a:spcPts val="1600"/>
              </a:spcAft>
              <a:buNone/>
            </a:pPr>
            <a:endParaRPr/>
          </a:p>
        </p:txBody>
      </p:sp>
      <p:pic>
        <p:nvPicPr>
          <p:cNvPr id="946" name="Google Shape;946;p90"/>
          <p:cNvPicPr preferRelativeResize="0"/>
          <p:nvPr/>
        </p:nvPicPr>
        <p:blipFill>
          <a:blip r:embed="rId4">
            <a:alphaModFix/>
          </a:blip>
          <a:stretch>
            <a:fillRect/>
          </a:stretch>
        </p:blipFill>
        <p:spPr>
          <a:xfrm>
            <a:off x="1574050" y="4714025"/>
            <a:ext cx="1009650" cy="76200"/>
          </a:xfrm>
          <a:prstGeom prst="rect">
            <a:avLst/>
          </a:prstGeom>
          <a:noFill/>
          <a:ln>
            <a:noFill/>
          </a:ln>
        </p:spPr>
      </p:pic>
      <p:pic>
        <p:nvPicPr>
          <p:cNvPr id="947" name="Google Shape;947;p90"/>
          <p:cNvPicPr preferRelativeResize="0"/>
          <p:nvPr/>
        </p:nvPicPr>
        <p:blipFill>
          <a:blip r:embed="rId5">
            <a:alphaModFix/>
          </a:blip>
          <a:stretch>
            <a:fillRect/>
          </a:stretch>
        </p:blipFill>
        <p:spPr>
          <a:xfrm rot="10800000" flipH="1">
            <a:off x="1371325" y="4840425"/>
            <a:ext cx="6427274" cy="62225"/>
          </a:xfrm>
          <a:prstGeom prst="rect">
            <a:avLst/>
          </a:prstGeom>
          <a:noFill/>
          <a:ln>
            <a:noFill/>
          </a:ln>
        </p:spPr>
      </p:pic>
      <p:pic>
        <p:nvPicPr>
          <p:cNvPr id="948" name="Google Shape;948;p90"/>
          <p:cNvPicPr preferRelativeResize="0"/>
          <p:nvPr/>
        </p:nvPicPr>
        <p:blipFill>
          <a:blip r:embed="rId4">
            <a:alphaModFix/>
          </a:blip>
          <a:stretch>
            <a:fillRect/>
          </a:stretch>
        </p:blipFill>
        <p:spPr>
          <a:xfrm>
            <a:off x="1574050" y="4587625"/>
            <a:ext cx="1009650" cy="76200"/>
          </a:xfrm>
          <a:prstGeom prst="rect">
            <a:avLst/>
          </a:prstGeom>
          <a:noFill/>
          <a:ln>
            <a:noFill/>
          </a:ln>
        </p:spPr>
      </p:pic>
      <p:pic>
        <p:nvPicPr>
          <p:cNvPr id="949" name="Google Shape;949;p90"/>
          <p:cNvPicPr preferRelativeResize="0"/>
          <p:nvPr/>
        </p:nvPicPr>
        <p:blipFill>
          <a:blip r:embed="rId6">
            <a:alphaModFix/>
          </a:blip>
          <a:stretch>
            <a:fillRect/>
          </a:stretch>
        </p:blipFill>
        <p:spPr>
          <a:xfrm>
            <a:off x="1574050" y="4461225"/>
            <a:ext cx="1009650" cy="76200"/>
          </a:xfrm>
          <a:prstGeom prst="rect">
            <a:avLst/>
          </a:prstGeom>
          <a:noFill/>
          <a:ln>
            <a:noFill/>
          </a:ln>
        </p:spPr>
      </p:pic>
      <p:sp>
        <p:nvSpPr>
          <p:cNvPr id="950" name="Google Shape;950;p90"/>
          <p:cNvSpPr txBox="1"/>
          <p:nvPr/>
        </p:nvSpPr>
        <p:spPr>
          <a:xfrm>
            <a:off x="2657200" y="4378025"/>
            <a:ext cx="24150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“Stack” of duplicated reads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1"/>
          <p:cNvSpPr txBox="1">
            <a:spLocks noGrp="1"/>
          </p:cNvSpPr>
          <p:nvPr>
            <p:ph type="body" idx="1"/>
          </p:nvPr>
        </p:nvSpPr>
        <p:spPr>
          <a:xfrm>
            <a:off x="311700" y="1492300"/>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PCR duplicates</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Related to poor library complexity</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The same set of fragments are amplified, may indicates that immuno-precipitation failed</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Tools to check for </a:t>
            </a:r>
            <a:endParaRPr sz="2000">
              <a:latin typeface="Trebuchet MS"/>
              <a:ea typeface="Trebuchet MS"/>
              <a:cs typeface="Trebuchet MS"/>
              <a:sym typeface="Trebuchet MS"/>
            </a:endParaRPr>
          </a:p>
          <a:p>
            <a:pPr marL="1371600" lvl="2"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FastQC report (duplicate diagram)</a:t>
            </a:r>
            <a:endParaRPr sz="2000">
              <a:latin typeface="Trebuchet MS"/>
              <a:ea typeface="Trebuchet MS"/>
              <a:cs typeface="Trebuchet MS"/>
              <a:sym typeface="Trebuchet MS"/>
            </a:endParaRPr>
          </a:p>
          <a:p>
            <a:pPr marL="1371600" lvl="2"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PCR bottleneck metric (ENCODE)</a:t>
            </a:r>
            <a:endParaRPr sz="2000">
              <a:latin typeface="Trebuchet MS"/>
              <a:ea typeface="Trebuchet MS"/>
              <a:cs typeface="Trebuchet MS"/>
              <a:sym typeface="Trebuchet MS"/>
            </a:endParaRPr>
          </a:p>
        </p:txBody>
      </p:sp>
      <p:sp>
        <p:nvSpPr>
          <p:cNvPr id="956" name="Google Shape;956;p91"/>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PCR duplicates</a:t>
            </a:r>
            <a:endParaRPr>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92"/>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QC : PBC (PCR </a:t>
            </a:r>
            <a:r>
              <a:rPr lang="en">
                <a:latin typeface="Trebuchet MS"/>
                <a:ea typeface="Trebuchet MS"/>
                <a:cs typeface="Trebuchet MS"/>
                <a:sym typeface="Trebuchet MS"/>
              </a:rPr>
              <a:t>B</a:t>
            </a:r>
            <a:r>
              <a:rPr lang="en" i="0" u="none" strike="noStrike" cap="none">
                <a:solidFill>
                  <a:schemeClr val="dk1"/>
                </a:solidFill>
                <a:latin typeface="Trebuchet MS"/>
                <a:ea typeface="Trebuchet MS"/>
                <a:cs typeface="Trebuchet MS"/>
                <a:sym typeface="Trebuchet MS"/>
              </a:rPr>
              <a:t>ottleneck </a:t>
            </a:r>
            <a:r>
              <a:rPr lang="en">
                <a:latin typeface="Trebuchet MS"/>
                <a:ea typeface="Trebuchet MS"/>
                <a:cs typeface="Trebuchet MS"/>
                <a:sym typeface="Trebuchet MS"/>
              </a:rPr>
              <a:t>C</a:t>
            </a:r>
            <a:r>
              <a:rPr lang="en" i="0" u="none" strike="noStrike" cap="none">
                <a:solidFill>
                  <a:schemeClr val="dk1"/>
                </a:solidFill>
                <a:latin typeface="Trebuchet MS"/>
                <a:ea typeface="Trebuchet MS"/>
                <a:cs typeface="Trebuchet MS"/>
                <a:sym typeface="Trebuchet MS"/>
              </a:rPr>
              <a:t>oefficient)</a:t>
            </a:r>
            <a:endParaRPr i="0" u="none" strike="noStrike" cap="none">
              <a:solidFill>
                <a:schemeClr val="dk1"/>
              </a:solidFill>
              <a:latin typeface="Trebuchet MS"/>
              <a:ea typeface="Trebuchet MS"/>
              <a:cs typeface="Trebuchet MS"/>
              <a:sym typeface="Trebuchet MS"/>
            </a:endParaRPr>
          </a:p>
        </p:txBody>
      </p:sp>
      <p:sp>
        <p:nvSpPr>
          <p:cNvPr id="963" name="Google Shape;963;p9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182880" marR="0" lvl="0" indent="-20574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An approximate measure of library complexity</a:t>
            </a:r>
            <a:endParaRPr i="0" u="none" strike="noStrike" cap="none">
              <a:solidFill>
                <a:schemeClr val="dk1"/>
              </a:solidFill>
              <a:latin typeface="Trebuchet MS"/>
              <a:ea typeface="Trebuchet MS"/>
              <a:cs typeface="Trebuchet MS"/>
              <a:sym typeface="Trebuchet MS"/>
            </a:endParaRPr>
          </a:p>
          <a:p>
            <a:pPr marL="182880" marR="0" lvl="0" indent="-205740" algn="l" rtl="0">
              <a:lnSpc>
                <a:spcPct val="95000"/>
              </a:lnSpc>
              <a:spcBef>
                <a:spcPts val="16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PBC = N</a:t>
            </a:r>
            <a:r>
              <a:rPr lang="en" i="0" u="none" strike="noStrike" cap="none" baseline="-25000">
                <a:solidFill>
                  <a:schemeClr val="dk1"/>
                </a:solidFill>
                <a:latin typeface="Trebuchet MS"/>
                <a:ea typeface="Trebuchet MS"/>
                <a:cs typeface="Trebuchet MS"/>
                <a:sym typeface="Trebuchet MS"/>
              </a:rPr>
              <a:t>1</a:t>
            </a:r>
            <a:r>
              <a:rPr lang="en" i="0" u="none" strike="noStrike" cap="none">
                <a:solidFill>
                  <a:schemeClr val="dk1"/>
                </a:solidFill>
                <a:latin typeface="Trebuchet MS"/>
                <a:ea typeface="Trebuchet MS"/>
                <a:cs typeface="Trebuchet MS"/>
                <a:sym typeface="Trebuchet MS"/>
              </a:rPr>
              <a:t>/N</a:t>
            </a:r>
            <a:r>
              <a:rPr lang="en" i="0" u="none" strike="noStrike" cap="none" baseline="-25000">
                <a:solidFill>
                  <a:schemeClr val="dk1"/>
                </a:solidFill>
                <a:latin typeface="Trebuchet MS"/>
                <a:ea typeface="Trebuchet MS"/>
                <a:cs typeface="Trebuchet MS"/>
                <a:sym typeface="Trebuchet MS"/>
              </a:rPr>
              <a:t>d</a:t>
            </a:r>
            <a:r>
              <a:rPr lang="en" i="0" u="none" strike="noStrike" cap="none">
                <a:solidFill>
                  <a:schemeClr val="dk1"/>
                </a:solidFill>
                <a:latin typeface="Trebuchet MS"/>
                <a:ea typeface="Trebuchet MS"/>
                <a:cs typeface="Trebuchet MS"/>
                <a:sym typeface="Trebuchet MS"/>
              </a:rPr>
              <a:t> </a:t>
            </a:r>
            <a:endParaRPr i="0" u="none" strike="noStrike" cap="none">
              <a:solidFill>
                <a:schemeClr val="dk1"/>
              </a:solidFill>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N</a:t>
            </a:r>
            <a:r>
              <a:rPr lang="en" sz="1800" i="0" u="none" strike="noStrike" cap="none" baseline="-25000">
                <a:solidFill>
                  <a:srgbClr val="262626"/>
                </a:solidFill>
                <a:latin typeface="Trebuchet MS"/>
                <a:ea typeface="Trebuchet MS"/>
                <a:cs typeface="Trebuchet MS"/>
                <a:sym typeface="Trebuchet MS"/>
              </a:rPr>
              <a:t>1</a:t>
            </a:r>
            <a:r>
              <a:rPr lang="en" sz="1800" i="0" u="none" strike="noStrike" cap="none">
                <a:solidFill>
                  <a:srgbClr val="262626"/>
                </a:solidFill>
                <a:latin typeface="Trebuchet MS"/>
                <a:ea typeface="Trebuchet MS"/>
                <a:cs typeface="Trebuchet MS"/>
                <a:sym typeface="Trebuchet MS"/>
              </a:rPr>
              <a:t>= Genomic position with 1 read aligned</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N</a:t>
            </a:r>
            <a:r>
              <a:rPr lang="en" sz="1800" i="0" u="none" strike="noStrike" cap="none" baseline="-25000">
                <a:solidFill>
                  <a:srgbClr val="262626"/>
                </a:solidFill>
                <a:latin typeface="Trebuchet MS"/>
                <a:ea typeface="Trebuchet MS"/>
                <a:cs typeface="Trebuchet MS"/>
                <a:sym typeface="Trebuchet MS"/>
              </a:rPr>
              <a:t>d</a:t>
            </a:r>
            <a:r>
              <a:rPr lang="en" sz="1800" i="0" u="none" strike="noStrike" cap="none">
                <a:solidFill>
                  <a:srgbClr val="262626"/>
                </a:solidFill>
                <a:latin typeface="Trebuchet MS"/>
                <a:ea typeface="Trebuchet MS"/>
                <a:cs typeface="Trebuchet MS"/>
                <a:sym typeface="Trebuchet MS"/>
              </a:rPr>
              <a:t> = Genomic position with ≧ 1 read aligned</a:t>
            </a:r>
            <a:endParaRPr sz="1800" i="0" u="none" strike="noStrike" cap="none">
              <a:solidFill>
                <a:srgbClr val="262626"/>
              </a:solidFill>
              <a:latin typeface="Trebuchet MS"/>
              <a:ea typeface="Trebuchet MS"/>
              <a:cs typeface="Trebuchet MS"/>
              <a:sym typeface="Trebuchet MS"/>
            </a:endParaRPr>
          </a:p>
          <a:p>
            <a:pPr marL="182880" marR="0" lvl="0" indent="-205740" algn="l" rtl="0">
              <a:lnSpc>
                <a:spcPct val="95000"/>
              </a:lnSpc>
              <a:spcBef>
                <a:spcPts val="170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Value : </a:t>
            </a:r>
            <a:endParaRPr>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0-0.5: severe bottlenecking </a:t>
            </a:r>
            <a:endParaRPr sz="1800">
              <a:solidFill>
                <a:srgbClr val="262626"/>
              </a:solidFill>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0.5-0.8: moderate bottlenecking</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0.8-0.9: mild bottlenecking</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0.9-1.0: no bottlenecking</a:t>
            </a:r>
            <a:endParaRPr sz="1800" i="0" u="none" strike="noStrike" cap="none">
              <a:solidFill>
                <a:schemeClr val="dk1"/>
              </a:solidFill>
              <a:latin typeface="Trebuchet MS"/>
              <a:ea typeface="Trebuchet MS"/>
              <a:cs typeface="Trebuchet MS"/>
              <a:sym typeface="Trebuchet MS"/>
            </a:endParaRPr>
          </a:p>
        </p:txBody>
      </p:sp>
      <p:sp>
        <p:nvSpPr>
          <p:cNvPr id="964" name="Google Shape;964;p92"/>
          <p:cNvSpPr/>
          <p:nvPr/>
        </p:nvSpPr>
        <p:spPr>
          <a:xfrm>
            <a:off x="3654679" y="4801039"/>
            <a:ext cx="5362200" cy="254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a:solidFill>
                  <a:schemeClr val="dk1"/>
                </a:solidFill>
                <a:latin typeface="Century Schoolbook"/>
                <a:ea typeface="Century Schoolbook"/>
                <a:cs typeface="Century Schoolbook"/>
                <a:sym typeface="Century Schoolbook"/>
              </a:rPr>
              <a:t>https://genome.ucsc.edu/ENCODE/qualityMetrics.html</a:t>
            </a:r>
            <a:endParaRPr>
              <a:solidFill>
                <a:schemeClr val="dk1"/>
              </a:solidFill>
              <a:latin typeface="Century Schoolbook"/>
              <a:ea typeface="Century Schoolbook"/>
              <a:cs typeface="Century Schoolbook"/>
              <a:sym typeface="Century Schoolbook"/>
            </a:endParaRPr>
          </a:p>
        </p:txBody>
      </p:sp>
      <p:cxnSp>
        <p:nvCxnSpPr>
          <p:cNvPr id="965" name="Google Shape;965;p92"/>
          <p:cNvCxnSpPr/>
          <p:nvPr/>
        </p:nvCxnSpPr>
        <p:spPr>
          <a:xfrm rot="10800000" flipH="1">
            <a:off x="5321792" y="4169698"/>
            <a:ext cx="2760900" cy="7200"/>
          </a:xfrm>
          <a:prstGeom prst="straightConnector1">
            <a:avLst/>
          </a:prstGeom>
          <a:noFill/>
          <a:ln w="28575" cap="flat" cmpd="sng">
            <a:solidFill>
              <a:schemeClr val="dk2"/>
            </a:solidFill>
            <a:prstDash val="solid"/>
            <a:round/>
            <a:headEnd type="none" w="med" len="med"/>
            <a:tailEnd type="none" w="med" len="med"/>
          </a:ln>
        </p:spPr>
      </p:cxnSp>
      <p:sp>
        <p:nvSpPr>
          <p:cNvPr id="966" name="Google Shape;966;p92"/>
          <p:cNvSpPr/>
          <p:nvPr/>
        </p:nvSpPr>
        <p:spPr>
          <a:xfrm>
            <a:off x="5826373" y="389640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2"/>
          <p:cNvSpPr/>
          <p:nvPr/>
        </p:nvSpPr>
        <p:spPr>
          <a:xfrm>
            <a:off x="5553774" y="402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2"/>
          <p:cNvSpPr/>
          <p:nvPr/>
        </p:nvSpPr>
        <p:spPr>
          <a:xfrm rot="10800000">
            <a:off x="6960398" y="4391133"/>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2"/>
          <p:cNvSpPr/>
          <p:nvPr/>
        </p:nvSpPr>
        <p:spPr>
          <a:xfrm rot="10800000">
            <a:off x="6752170" y="4262490"/>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2"/>
          <p:cNvSpPr/>
          <p:nvPr/>
        </p:nvSpPr>
        <p:spPr>
          <a:xfrm rot="10800000">
            <a:off x="7148523" y="42475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2"/>
          <p:cNvSpPr/>
          <p:nvPr/>
        </p:nvSpPr>
        <p:spPr>
          <a:xfrm>
            <a:off x="5958009" y="402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2" name="Google Shape;972;p92"/>
          <p:cNvCxnSpPr/>
          <p:nvPr/>
        </p:nvCxnSpPr>
        <p:spPr>
          <a:xfrm rot="10800000" flipH="1">
            <a:off x="5369417" y="3178385"/>
            <a:ext cx="2760900" cy="7200"/>
          </a:xfrm>
          <a:prstGeom prst="straightConnector1">
            <a:avLst/>
          </a:prstGeom>
          <a:noFill/>
          <a:ln w="28575" cap="flat" cmpd="sng">
            <a:solidFill>
              <a:schemeClr val="dk2"/>
            </a:solidFill>
            <a:prstDash val="solid"/>
            <a:round/>
            <a:headEnd type="none" w="med" len="med"/>
            <a:tailEnd type="none" w="med" len="med"/>
          </a:ln>
        </p:spPr>
      </p:cxnSp>
      <p:sp>
        <p:nvSpPr>
          <p:cNvPr id="973" name="Google Shape;973;p92"/>
          <p:cNvSpPr/>
          <p:nvPr/>
        </p:nvSpPr>
        <p:spPr>
          <a:xfrm>
            <a:off x="5853234" y="29144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2"/>
          <p:cNvSpPr/>
          <p:nvPr/>
        </p:nvSpPr>
        <p:spPr>
          <a:xfrm>
            <a:off x="5853234" y="30287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2"/>
          <p:cNvSpPr/>
          <p:nvPr/>
        </p:nvSpPr>
        <p:spPr>
          <a:xfrm rot="10800000">
            <a:off x="6738948" y="341612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2"/>
          <p:cNvSpPr/>
          <p:nvPr/>
        </p:nvSpPr>
        <p:spPr>
          <a:xfrm rot="10800000">
            <a:off x="6738948" y="32711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rot="10800000">
            <a:off x="6738948" y="3561064"/>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5853234" y="28001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2"/>
          <p:cNvSpPr txBox="1"/>
          <p:nvPr/>
        </p:nvSpPr>
        <p:spPr>
          <a:xfrm>
            <a:off x="8139125" y="4100175"/>
            <a:ext cx="418200" cy="12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600" b="1">
                <a:solidFill>
                  <a:schemeClr val="dk2"/>
                </a:solidFill>
                <a:latin typeface="Century Schoolbook"/>
                <a:ea typeface="Century Schoolbook"/>
                <a:cs typeface="Century Schoolbook"/>
                <a:sym typeface="Century Schoolbook"/>
              </a:rPr>
              <a:t>✅</a:t>
            </a:r>
            <a:endParaRPr/>
          </a:p>
        </p:txBody>
      </p:sp>
      <p:sp>
        <p:nvSpPr>
          <p:cNvPr id="980" name="Google Shape;980;p92"/>
          <p:cNvSpPr txBox="1"/>
          <p:nvPr/>
        </p:nvSpPr>
        <p:spPr>
          <a:xfrm>
            <a:off x="8153400" y="3104975"/>
            <a:ext cx="475200" cy="44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600" b="1">
                <a:solidFill>
                  <a:schemeClr val="dk2"/>
                </a:solidFill>
                <a:latin typeface="Century Schoolbook"/>
                <a:ea typeface="Century Schoolbook"/>
                <a:cs typeface="Century Schoolbook"/>
                <a:sym typeface="Century Schoolbook"/>
              </a:rPr>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93"/>
          <p:cNvSpPr txBox="1">
            <a:spLocks noGrp="1"/>
          </p:cNvSpPr>
          <p:nvPr>
            <p:ph type="body" idx="1"/>
          </p:nvPr>
        </p:nvSpPr>
        <p:spPr>
          <a:xfrm>
            <a:off x="0" y="1359775"/>
            <a:ext cx="4997700" cy="6510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Estimating the number of duplicated reads</a:t>
            </a:r>
            <a:endParaRPr u="sng">
              <a:solidFill>
                <a:srgbClr val="0366D6"/>
              </a:solidFill>
            </a:endParaRPr>
          </a:p>
        </p:txBody>
      </p:sp>
      <p:grpSp>
        <p:nvGrpSpPr>
          <p:cNvPr id="986" name="Google Shape;986;p93"/>
          <p:cNvGrpSpPr/>
          <p:nvPr/>
        </p:nvGrpSpPr>
        <p:grpSpPr>
          <a:xfrm>
            <a:off x="2942013" y="144725"/>
            <a:ext cx="6021888" cy="4706975"/>
            <a:chOff x="2942013" y="144725"/>
            <a:chExt cx="6021888" cy="4706975"/>
          </a:xfrm>
        </p:grpSpPr>
        <p:sp>
          <p:nvSpPr>
            <p:cNvPr id="987" name="Google Shape;987;p9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988" name="Google Shape;988;p9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989" name="Google Shape;989;p9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Filtering (bam)</a:t>
              </a:r>
              <a:endParaRPr sz="1300">
                <a:solidFill>
                  <a:schemeClr val="lt1"/>
                </a:solidFill>
                <a:latin typeface="Century Schoolbook"/>
                <a:ea typeface="Century Schoolbook"/>
                <a:cs typeface="Century Schoolbook"/>
                <a:sym typeface="Century Schoolbook"/>
              </a:endParaRPr>
            </a:p>
          </p:txBody>
        </p:sp>
        <p:sp>
          <p:nvSpPr>
            <p:cNvPr id="990" name="Google Shape;990;p93"/>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991" name="Google Shape;991;p93"/>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992" name="Google Shape;992;p93"/>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993" name="Google Shape;993;p9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994" name="Google Shape;994;p93"/>
            <p:cNvSpPr/>
            <p:nvPr/>
          </p:nvSpPr>
          <p:spPr>
            <a:xfrm rot="10800000">
              <a:off x="6004613" y="2400105"/>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3"/>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3"/>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997" name="Google Shape;997;p9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3"/>
            <p:cNvSpPr/>
            <p:nvPr/>
          </p:nvSpPr>
          <p:spPr>
            <a:xfrm>
              <a:off x="5174700"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999" name="Google Shape;999;p93"/>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3"/>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3"/>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003" name="Google Shape;1003;p9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9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4"/>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Quality Control on mapped reads</a:t>
            </a:r>
            <a:endParaRPr>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5"/>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Assessing ChIP quality</a:t>
            </a:r>
            <a:endParaRPr>
              <a:latin typeface="Trebuchet MS"/>
              <a:ea typeface="Trebuchet MS"/>
              <a:cs typeface="Trebuchet MS"/>
              <a:sym typeface="Trebuchet MS"/>
            </a:endParaRPr>
          </a:p>
        </p:txBody>
      </p:sp>
      <p:sp>
        <p:nvSpPr>
          <p:cNvPr id="1015" name="Google Shape;1015;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Guidelines from ENCODE</a:t>
            </a:r>
            <a:endParaRPr>
              <a:latin typeface="Trebuchet MS"/>
              <a:ea typeface="Trebuchet MS"/>
              <a:cs typeface="Trebuchet MS"/>
              <a:sym typeface="Trebuchet MS"/>
            </a:endParaRPr>
          </a:p>
          <a:p>
            <a:pPr marL="457200" lvl="0" indent="-342900" algn="l" rtl="0">
              <a:spcBef>
                <a:spcPts val="1600"/>
              </a:spcBef>
              <a:spcAft>
                <a:spcPts val="0"/>
              </a:spcAft>
              <a:buSzPts val="1800"/>
              <a:buFont typeface="Trebuchet MS"/>
              <a:buChar char="●"/>
            </a:pPr>
            <a:r>
              <a:rPr lang="en">
                <a:latin typeface="Trebuchet MS"/>
                <a:ea typeface="Trebuchet MS"/>
                <a:cs typeface="Trebuchet MS"/>
                <a:sym typeface="Trebuchet MS"/>
              </a:rPr>
              <a:t>Various metrics</a:t>
            </a:r>
            <a:endParaRPr>
              <a:latin typeface="Trebuchet MS"/>
              <a:ea typeface="Trebuchet MS"/>
              <a:cs typeface="Trebuchet MS"/>
              <a:sym typeface="Trebuchet MS"/>
            </a:endParaRPr>
          </a:p>
          <a:p>
            <a:pPr marL="914400" lvl="1" indent="-342900" algn="l" rtl="0">
              <a:spcBef>
                <a:spcPts val="1600"/>
              </a:spcBef>
              <a:spcAft>
                <a:spcPts val="0"/>
              </a:spcAft>
              <a:buSzPts val="1800"/>
              <a:buChar char="○"/>
            </a:pPr>
            <a:r>
              <a:rPr lang="en" sz="1800">
                <a:latin typeface="Trebuchet MS"/>
                <a:ea typeface="Trebuchet MS"/>
                <a:cs typeface="Trebuchet MS"/>
                <a:sym typeface="Trebuchet MS"/>
              </a:rPr>
              <a:t>Check </a:t>
            </a:r>
            <a:r>
              <a:rPr lang="en" sz="1800" b="1">
                <a:solidFill>
                  <a:srgbClr val="4A86E8"/>
                </a:solidFill>
                <a:latin typeface="Trebuchet MS"/>
                <a:ea typeface="Trebuchet MS"/>
                <a:cs typeface="Trebuchet MS"/>
                <a:sym typeface="Trebuchet MS"/>
              </a:rPr>
              <a:t>duplicate</a:t>
            </a:r>
            <a:r>
              <a:rPr lang="en" sz="1800">
                <a:latin typeface="Trebuchet MS"/>
                <a:ea typeface="Trebuchet MS"/>
                <a:cs typeface="Trebuchet MS"/>
                <a:sym typeface="Trebuchet MS"/>
              </a:rPr>
              <a:t> rate (see previous Filtering section)</a:t>
            </a:r>
            <a:endParaRPr sz="1800">
              <a:latin typeface="Trebuchet MS"/>
              <a:ea typeface="Trebuchet MS"/>
              <a:cs typeface="Trebuchet MS"/>
              <a:sym typeface="Trebuchet MS"/>
            </a:endParaRPr>
          </a:p>
          <a:p>
            <a:pPr marL="914400" lvl="1" indent="-342900" algn="l" rtl="0">
              <a:spcBef>
                <a:spcPts val="1600"/>
              </a:spcBef>
              <a:spcAft>
                <a:spcPts val="0"/>
              </a:spcAft>
              <a:buSzPts val="1800"/>
              <a:buChar char="○"/>
            </a:pPr>
            <a:r>
              <a:rPr lang="en" sz="1800">
                <a:latin typeface="Trebuchet MS"/>
                <a:ea typeface="Trebuchet MS"/>
                <a:cs typeface="Trebuchet MS"/>
                <a:sym typeface="Trebuchet MS"/>
              </a:rPr>
              <a:t>Use a </a:t>
            </a:r>
            <a:r>
              <a:rPr lang="en" sz="1800" b="1">
                <a:solidFill>
                  <a:srgbClr val="FF0000"/>
                </a:solidFill>
                <a:latin typeface="Trebuchet MS"/>
                <a:ea typeface="Trebuchet MS"/>
                <a:cs typeface="Trebuchet MS"/>
                <a:sym typeface="Trebuchet MS"/>
              </a:rPr>
              <a:t>Lorenz Curve</a:t>
            </a:r>
            <a:r>
              <a:rPr lang="en" sz="1800">
                <a:latin typeface="Trebuchet MS"/>
                <a:ea typeface="Trebuchet MS"/>
                <a:cs typeface="Trebuchet MS"/>
                <a:sym typeface="Trebuchet MS"/>
              </a:rPr>
              <a:t> (implemented in </a:t>
            </a:r>
            <a:r>
              <a:rPr lang="en" sz="1800" b="1">
                <a:latin typeface="Trebuchet MS"/>
                <a:ea typeface="Trebuchet MS"/>
                <a:cs typeface="Trebuchet MS"/>
                <a:sym typeface="Trebuchet MS"/>
              </a:rPr>
              <a:t>Deeptools</a:t>
            </a:r>
            <a:r>
              <a:rPr lang="en" sz="1800">
                <a:latin typeface="Trebuchet MS"/>
                <a:ea typeface="Trebuchet MS"/>
                <a:cs typeface="Trebuchet MS"/>
                <a:sym typeface="Trebuchet MS"/>
              </a:rPr>
              <a:t> </a:t>
            </a:r>
            <a:r>
              <a:rPr lang="en" sz="1800" b="1">
                <a:latin typeface="Trebuchet MS"/>
                <a:ea typeface="Trebuchet MS"/>
                <a:cs typeface="Trebuchet MS"/>
                <a:sym typeface="Trebuchet MS"/>
              </a:rPr>
              <a:t>fingerprint</a:t>
            </a:r>
            <a:r>
              <a:rPr lang="en" sz="1800">
                <a:latin typeface="Trebuchet MS"/>
                <a:ea typeface="Trebuchet MS"/>
                <a:cs typeface="Trebuchet MS"/>
                <a:sym typeface="Trebuchet MS"/>
              </a:rPr>
              <a:t>)</a:t>
            </a:r>
            <a:endParaRPr sz="1800">
              <a:latin typeface="Trebuchet MS"/>
              <a:ea typeface="Trebuchet MS"/>
              <a:cs typeface="Trebuchet MS"/>
              <a:sym typeface="Trebuchet MS"/>
            </a:endParaRPr>
          </a:p>
          <a:p>
            <a:pPr marL="914400" lvl="1" indent="-342900" algn="l" rtl="0">
              <a:spcBef>
                <a:spcPts val="1600"/>
              </a:spcBef>
              <a:spcAft>
                <a:spcPts val="0"/>
              </a:spcAft>
              <a:buSzPts val="1800"/>
              <a:buChar char="○"/>
            </a:pPr>
            <a:r>
              <a:rPr lang="en" sz="1800">
                <a:latin typeface="Trebuchet MS"/>
                <a:ea typeface="Trebuchet MS"/>
                <a:cs typeface="Trebuchet MS"/>
                <a:sym typeface="Trebuchet MS"/>
              </a:rPr>
              <a:t>Look at </a:t>
            </a:r>
            <a:r>
              <a:rPr lang="en" sz="1800" b="1">
                <a:solidFill>
                  <a:schemeClr val="accent3"/>
                </a:solidFill>
                <a:latin typeface="Trebuchet MS"/>
                <a:ea typeface="Trebuchet MS"/>
                <a:cs typeface="Trebuchet MS"/>
                <a:sym typeface="Trebuchet MS"/>
              </a:rPr>
              <a:t>strand cross-correlation</a:t>
            </a:r>
            <a:r>
              <a:rPr lang="en" sz="1800">
                <a:latin typeface="Trebuchet MS"/>
                <a:ea typeface="Trebuchet MS"/>
                <a:cs typeface="Trebuchet MS"/>
                <a:sym typeface="Trebuchet MS"/>
              </a:rPr>
              <a:t> (implemented in </a:t>
            </a:r>
            <a:r>
              <a:rPr lang="en" sz="1800" b="1">
                <a:latin typeface="Trebuchet MS"/>
                <a:ea typeface="Trebuchet MS"/>
                <a:cs typeface="Trebuchet MS"/>
                <a:sym typeface="Trebuchet MS"/>
              </a:rPr>
              <a:t>SPP</a:t>
            </a:r>
            <a:r>
              <a:rPr lang="en" sz="1800">
                <a:latin typeface="Trebuchet MS"/>
                <a:ea typeface="Trebuchet MS"/>
                <a:cs typeface="Trebuchet MS"/>
                <a:sym typeface="Trebuchet MS"/>
              </a:rPr>
              <a:t> BioC package and </a:t>
            </a:r>
            <a:r>
              <a:rPr lang="en" sz="1800" b="1">
                <a:latin typeface="Trebuchet MS"/>
                <a:ea typeface="Trebuchet MS"/>
                <a:cs typeface="Trebuchet MS"/>
                <a:sym typeface="Trebuchet MS"/>
              </a:rPr>
              <a:t>phantompeakqualtools</a:t>
            </a:r>
            <a:r>
              <a:rPr lang="en" sz="1800">
                <a:latin typeface="Trebuchet MS"/>
                <a:ea typeface="Trebuchet MS"/>
                <a:cs typeface="Trebuchet MS"/>
                <a:sym typeface="Trebuchet MS"/>
              </a:rPr>
              <a:t>)</a:t>
            </a:r>
            <a:endParaRPr sz="1800">
              <a:latin typeface="Trebuchet MS"/>
              <a:ea typeface="Trebuchet MS"/>
              <a:cs typeface="Trebuchet MS"/>
              <a:sym typeface="Trebuchet MS"/>
            </a:endParaRPr>
          </a:p>
          <a:p>
            <a:pPr marL="914400" lvl="1" indent="-342900" algn="l" rtl="0">
              <a:spcBef>
                <a:spcPts val="1600"/>
              </a:spcBef>
              <a:spcAft>
                <a:spcPts val="1600"/>
              </a:spcAft>
              <a:buSzPts val="1800"/>
              <a:buChar char="○"/>
            </a:pPr>
            <a:r>
              <a:rPr lang="en" sz="1800">
                <a:latin typeface="Trebuchet MS"/>
                <a:ea typeface="Trebuchet MS"/>
                <a:cs typeface="Trebuchet MS"/>
                <a:sym typeface="Trebuchet MS"/>
              </a:rPr>
              <a:t>Fraction of reads in peaks (</a:t>
            </a:r>
            <a:r>
              <a:rPr lang="en" sz="1800" b="1">
                <a:latin typeface="Trebuchet MS"/>
                <a:ea typeface="Trebuchet MS"/>
                <a:cs typeface="Trebuchet MS"/>
                <a:sym typeface="Trebuchet MS"/>
              </a:rPr>
              <a:t>FRiP</a:t>
            </a:r>
            <a:r>
              <a:rPr lang="en" sz="1800">
                <a:latin typeface="Trebuchet MS"/>
                <a:ea typeface="Trebuchet MS"/>
                <a:cs typeface="Trebuchet MS"/>
                <a:sym typeface="Trebuchet MS"/>
              </a:rPr>
              <a:t>, as proposed by ENCODE), but requires to find peaks.</a:t>
            </a:r>
            <a:endParaRPr sz="1800">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96"/>
          <p:cNvSpPr txBox="1">
            <a:spLocks noGrp="1"/>
          </p:cNvSpPr>
          <p:nvPr>
            <p:ph type="title"/>
          </p:nvPr>
        </p:nvSpPr>
        <p:spPr>
          <a:xfrm>
            <a:off x="563825" y="445025"/>
            <a:ext cx="25278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Lorenz curve</a:t>
            </a:r>
            <a:endParaRPr>
              <a:latin typeface="Trebuchet MS"/>
              <a:ea typeface="Trebuchet MS"/>
              <a:cs typeface="Trebuchet MS"/>
              <a:sym typeface="Trebuchet MS"/>
            </a:endParaRPr>
          </a:p>
        </p:txBody>
      </p:sp>
      <p:sp>
        <p:nvSpPr>
          <p:cNvPr id="1021" name="Google Shape;1021;p96"/>
          <p:cNvSpPr txBox="1">
            <a:spLocks noGrp="1"/>
          </p:cNvSpPr>
          <p:nvPr>
            <p:ph type="body" idx="1"/>
          </p:nvPr>
        </p:nvSpPr>
        <p:spPr>
          <a:xfrm>
            <a:off x="235500" y="1381075"/>
            <a:ext cx="4951500" cy="1573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Analyze income among workers by computing cumulative sum.</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uniform income distribution :</a:t>
            </a:r>
            <a:endParaRPr sz="2000">
              <a:latin typeface="Trebuchet MS"/>
              <a:ea typeface="Trebuchet MS"/>
              <a:cs typeface="Trebuchet MS"/>
              <a:sym typeface="Trebuchet MS"/>
            </a:endParaRPr>
          </a:p>
          <a:p>
            <a:pPr marL="1371600" lvl="2" indent="-355600" algn="l" rtl="0">
              <a:spcBef>
                <a:spcPts val="0"/>
              </a:spcBef>
              <a:spcAft>
                <a:spcPts val="0"/>
              </a:spcAft>
              <a:buClr>
                <a:srgbClr val="0000FF"/>
              </a:buClr>
              <a:buSzPts val="2000"/>
              <a:buFont typeface="Trebuchet MS"/>
              <a:buChar char="■"/>
            </a:pPr>
            <a:r>
              <a:rPr lang="en" sz="2000">
                <a:solidFill>
                  <a:srgbClr val="0000FF"/>
                </a:solidFill>
                <a:latin typeface="Trebuchet MS"/>
                <a:ea typeface="Trebuchet MS"/>
                <a:cs typeface="Trebuchet MS"/>
                <a:sym typeface="Trebuchet MS"/>
              </a:rPr>
              <a:t>Straight line</a:t>
            </a:r>
            <a:endParaRPr sz="2000">
              <a:solidFill>
                <a:srgbClr val="0000FF"/>
              </a:solidFill>
              <a:latin typeface="Trebuchet MS"/>
              <a:ea typeface="Trebuchet MS"/>
              <a:cs typeface="Trebuchet MS"/>
              <a:sym typeface="Trebuchet MS"/>
            </a:endParaRPr>
          </a:p>
          <a:p>
            <a:pPr marL="457200" lvl="0" indent="0" algn="l" rtl="0">
              <a:spcBef>
                <a:spcPts val="1600"/>
              </a:spcBef>
              <a:spcAft>
                <a:spcPts val="1600"/>
              </a:spcAft>
              <a:buNone/>
            </a:pP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cxnSp>
        <p:nvCxnSpPr>
          <p:cNvPr id="1022" name="Google Shape;1022;p96"/>
          <p:cNvCxnSpPr/>
          <p:nvPr/>
        </p:nvCxnSpPr>
        <p:spPr>
          <a:xfrm>
            <a:off x="5333050" y="3575225"/>
            <a:ext cx="2638200" cy="0"/>
          </a:xfrm>
          <a:prstGeom prst="straightConnector1">
            <a:avLst/>
          </a:prstGeom>
          <a:noFill/>
          <a:ln w="28575" cap="flat" cmpd="sng">
            <a:solidFill>
              <a:schemeClr val="dk2"/>
            </a:solidFill>
            <a:prstDash val="solid"/>
            <a:round/>
            <a:headEnd type="none" w="med" len="med"/>
            <a:tailEnd type="none" w="med" len="med"/>
          </a:ln>
        </p:spPr>
      </p:cxnSp>
      <p:cxnSp>
        <p:nvCxnSpPr>
          <p:cNvPr id="1023" name="Google Shape;1023;p96"/>
          <p:cNvCxnSpPr/>
          <p:nvPr/>
        </p:nvCxnSpPr>
        <p:spPr>
          <a:xfrm flipH="1">
            <a:off x="7971175" y="1012925"/>
            <a:ext cx="300" cy="2547300"/>
          </a:xfrm>
          <a:prstGeom prst="straightConnector1">
            <a:avLst/>
          </a:prstGeom>
          <a:noFill/>
          <a:ln w="28575" cap="flat" cmpd="sng">
            <a:solidFill>
              <a:schemeClr val="dk2"/>
            </a:solidFill>
            <a:prstDash val="solid"/>
            <a:round/>
            <a:headEnd type="none" w="med" len="med"/>
            <a:tailEnd type="none" w="med" len="med"/>
          </a:ln>
        </p:spPr>
      </p:cxnSp>
      <p:cxnSp>
        <p:nvCxnSpPr>
          <p:cNvPr id="1024" name="Google Shape;1024;p96"/>
          <p:cNvCxnSpPr/>
          <p:nvPr/>
        </p:nvCxnSpPr>
        <p:spPr>
          <a:xfrm rot="10800000" flipH="1">
            <a:off x="5342575" y="1003325"/>
            <a:ext cx="2628900" cy="2562300"/>
          </a:xfrm>
          <a:prstGeom prst="straightConnector1">
            <a:avLst/>
          </a:prstGeom>
          <a:noFill/>
          <a:ln w="19050" cap="flat" cmpd="sng">
            <a:solidFill>
              <a:srgbClr val="0000FF"/>
            </a:solidFill>
            <a:prstDash val="solid"/>
            <a:round/>
            <a:headEnd type="none" w="med" len="med"/>
            <a:tailEnd type="none" w="med" len="med"/>
          </a:ln>
        </p:spPr>
      </p:cxnSp>
      <p:sp>
        <p:nvSpPr>
          <p:cNvPr id="1025" name="Google Shape;1025;p96"/>
          <p:cNvSpPr txBox="1"/>
          <p:nvPr/>
        </p:nvSpPr>
        <p:spPr>
          <a:xfrm rot="-2607544">
            <a:off x="5701435" y="2007260"/>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Line of equality</a:t>
            </a:r>
            <a:endParaRPr sz="1200"/>
          </a:p>
        </p:txBody>
      </p:sp>
      <p:sp>
        <p:nvSpPr>
          <p:cNvPr id="1026" name="Google Shape;1026;p96"/>
          <p:cNvSpPr txBox="1"/>
          <p:nvPr/>
        </p:nvSpPr>
        <p:spPr>
          <a:xfrm rot="-5400000">
            <a:off x="7337125" y="2029350"/>
            <a:ext cx="2253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Fraction of total income</a:t>
            </a:r>
            <a:endParaRPr/>
          </a:p>
        </p:txBody>
      </p:sp>
      <p:sp>
        <p:nvSpPr>
          <p:cNvPr id="1027" name="Google Shape;1027;p96"/>
          <p:cNvSpPr txBox="1"/>
          <p:nvPr/>
        </p:nvSpPr>
        <p:spPr>
          <a:xfrm>
            <a:off x="8080475" y="9177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28" name="Google Shape;1028;p96"/>
          <p:cNvSpPr txBox="1"/>
          <p:nvPr/>
        </p:nvSpPr>
        <p:spPr>
          <a:xfrm>
            <a:off x="7575650" y="36038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29" name="Google Shape;1029;p96"/>
          <p:cNvSpPr txBox="1"/>
          <p:nvPr/>
        </p:nvSpPr>
        <p:spPr>
          <a:xfrm>
            <a:off x="5899075" y="40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“Ideal” world</a:t>
            </a:r>
            <a:endParaRPr/>
          </a:p>
          <a:p>
            <a:pPr marL="0" lvl="0" indent="0" algn="l" rtl="0">
              <a:spcBef>
                <a:spcPts val="0"/>
              </a:spcBef>
              <a:spcAft>
                <a:spcPts val="0"/>
              </a:spcAft>
              <a:buNone/>
            </a:pPr>
            <a:endParaRPr/>
          </a:p>
        </p:txBody>
      </p:sp>
      <p:cxnSp>
        <p:nvCxnSpPr>
          <p:cNvPr id="1030" name="Google Shape;1030;p96"/>
          <p:cNvCxnSpPr/>
          <p:nvPr/>
        </p:nvCxnSpPr>
        <p:spPr>
          <a:xfrm>
            <a:off x="6989725" y="532100"/>
            <a:ext cx="517200" cy="876300"/>
          </a:xfrm>
          <a:prstGeom prst="straightConnector1">
            <a:avLst/>
          </a:prstGeom>
          <a:noFill/>
          <a:ln w="19050" cap="flat" cmpd="sng">
            <a:solidFill>
              <a:schemeClr val="dk2"/>
            </a:solidFill>
            <a:prstDash val="solid"/>
            <a:round/>
            <a:headEnd type="none" w="med" len="med"/>
            <a:tailEnd type="triangle" w="med" len="med"/>
          </a:ln>
        </p:spPr>
      </p:cxnSp>
      <p:sp>
        <p:nvSpPr>
          <p:cNvPr id="1031" name="Google Shape;1031;p96"/>
          <p:cNvSpPr txBox="1"/>
          <p:nvPr/>
        </p:nvSpPr>
        <p:spPr>
          <a:xfrm>
            <a:off x="5334800" y="3689450"/>
            <a:ext cx="22794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Cumulative</a:t>
            </a:r>
            <a:r>
              <a:rPr lang="en"/>
              <a:t> income of people from lowest </a:t>
            </a:r>
            <a:endParaRPr/>
          </a:p>
          <a:p>
            <a:pPr marL="0" lvl="0" indent="0" algn="ctr" rtl="0">
              <a:spcBef>
                <a:spcPts val="0"/>
              </a:spcBef>
              <a:spcAft>
                <a:spcPts val="0"/>
              </a:spcAft>
              <a:buNone/>
            </a:pPr>
            <a:r>
              <a:rPr lang="en"/>
              <a:t>to highest income</a:t>
            </a:r>
            <a:endParaRPr/>
          </a:p>
        </p:txBody>
      </p:sp>
      <p:pic>
        <p:nvPicPr>
          <p:cNvPr id="1032" name="Google Shape;1032;p96"/>
          <p:cNvPicPr preferRelativeResize="0"/>
          <p:nvPr/>
        </p:nvPicPr>
        <p:blipFill>
          <a:blip r:embed="rId3">
            <a:alphaModFix/>
          </a:blip>
          <a:stretch>
            <a:fillRect/>
          </a:stretch>
        </p:blipFill>
        <p:spPr>
          <a:xfrm>
            <a:off x="5187000" y="4387250"/>
            <a:ext cx="680050" cy="680050"/>
          </a:xfrm>
          <a:prstGeom prst="rect">
            <a:avLst/>
          </a:prstGeom>
          <a:noFill/>
          <a:ln>
            <a:noFill/>
          </a:ln>
        </p:spPr>
      </p:pic>
      <p:pic>
        <p:nvPicPr>
          <p:cNvPr id="1033" name="Google Shape;1033;p96"/>
          <p:cNvPicPr preferRelativeResize="0"/>
          <p:nvPr/>
        </p:nvPicPr>
        <p:blipFill>
          <a:blip r:embed="rId3">
            <a:alphaModFix/>
          </a:blip>
          <a:stretch>
            <a:fillRect/>
          </a:stretch>
        </p:blipFill>
        <p:spPr>
          <a:xfrm>
            <a:off x="7400425" y="4387250"/>
            <a:ext cx="680050" cy="680050"/>
          </a:xfrm>
          <a:prstGeom prst="rect">
            <a:avLst/>
          </a:prstGeom>
          <a:noFill/>
          <a:ln>
            <a:noFill/>
          </a:ln>
        </p:spPr>
      </p:pic>
      <p:pic>
        <p:nvPicPr>
          <p:cNvPr id="1034" name="Google Shape;1034;p96"/>
          <p:cNvPicPr preferRelativeResize="0"/>
          <p:nvPr/>
        </p:nvPicPr>
        <p:blipFill>
          <a:blip r:embed="rId3">
            <a:alphaModFix/>
          </a:blip>
          <a:stretch>
            <a:fillRect/>
          </a:stretch>
        </p:blipFill>
        <p:spPr>
          <a:xfrm>
            <a:off x="6293712" y="4387250"/>
            <a:ext cx="680050" cy="680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97"/>
          <p:cNvSpPr txBox="1">
            <a:spLocks noGrp="1"/>
          </p:cNvSpPr>
          <p:nvPr>
            <p:ph type="title"/>
          </p:nvPr>
        </p:nvSpPr>
        <p:spPr>
          <a:xfrm>
            <a:off x="563825" y="445025"/>
            <a:ext cx="25278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Lorenz curve</a:t>
            </a:r>
            <a:endParaRPr>
              <a:latin typeface="Trebuchet MS"/>
              <a:ea typeface="Trebuchet MS"/>
              <a:cs typeface="Trebuchet MS"/>
              <a:sym typeface="Trebuchet MS"/>
            </a:endParaRPr>
          </a:p>
        </p:txBody>
      </p:sp>
      <p:sp>
        <p:nvSpPr>
          <p:cNvPr id="1040" name="Google Shape;1040;p97"/>
          <p:cNvSpPr txBox="1">
            <a:spLocks noGrp="1"/>
          </p:cNvSpPr>
          <p:nvPr>
            <p:ph type="body" idx="1"/>
          </p:nvPr>
        </p:nvSpPr>
        <p:spPr>
          <a:xfrm>
            <a:off x="235500" y="1381075"/>
            <a:ext cx="49515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Analyze income among workers by computing cumulative sum.</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uniform income distribution :</a:t>
            </a:r>
            <a:endParaRPr sz="2000">
              <a:latin typeface="Trebuchet MS"/>
              <a:ea typeface="Trebuchet MS"/>
              <a:cs typeface="Trebuchet MS"/>
              <a:sym typeface="Trebuchet MS"/>
            </a:endParaRPr>
          </a:p>
          <a:p>
            <a:pPr marL="1371600" lvl="2" indent="-355600" algn="l" rtl="0">
              <a:spcBef>
                <a:spcPts val="0"/>
              </a:spcBef>
              <a:spcAft>
                <a:spcPts val="0"/>
              </a:spcAft>
              <a:buClr>
                <a:srgbClr val="0000FF"/>
              </a:buClr>
              <a:buSzPts val="2000"/>
              <a:buFont typeface="Trebuchet MS"/>
              <a:buChar char="■"/>
            </a:pPr>
            <a:r>
              <a:rPr lang="en" sz="2000">
                <a:solidFill>
                  <a:srgbClr val="0000FF"/>
                </a:solidFill>
                <a:latin typeface="Trebuchet MS"/>
                <a:ea typeface="Trebuchet MS"/>
                <a:cs typeface="Trebuchet MS"/>
                <a:sym typeface="Trebuchet MS"/>
              </a:rPr>
              <a:t>Straight line</a:t>
            </a:r>
            <a:endParaRPr sz="2000">
              <a:solidFill>
                <a:srgbClr val="0000FF"/>
              </a:solidFill>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they were trumpized</a:t>
            </a:r>
            <a:endParaRPr sz="2000">
              <a:latin typeface="Trebuchet MS"/>
              <a:ea typeface="Trebuchet MS"/>
              <a:cs typeface="Trebuchet MS"/>
              <a:sym typeface="Trebuchet MS"/>
            </a:endParaRPr>
          </a:p>
          <a:p>
            <a:pPr marL="1371600" lvl="2" indent="-355600" algn="l" rtl="0">
              <a:spcBef>
                <a:spcPts val="0"/>
              </a:spcBef>
              <a:spcAft>
                <a:spcPts val="0"/>
              </a:spcAft>
              <a:buClr>
                <a:srgbClr val="FF0000"/>
              </a:buClr>
              <a:buSzPts val="2000"/>
              <a:buFont typeface="Trebuchet MS"/>
              <a:buChar char="■"/>
            </a:pPr>
            <a:r>
              <a:rPr lang="en" sz="2000">
                <a:solidFill>
                  <a:srgbClr val="FF0000"/>
                </a:solidFill>
                <a:latin typeface="Trebuchet MS"/>
                <a:ea typeface="Trebuchet MS"/>
                <a:cs typeface="Trebuchet MS"/>
                <a:sym typeface="Trebuchet MS"/>
              </a:rPr>
              <a:t>Lorenz curve</a:t>
            </a:r>
            <a:endParaRPr sz="2000">
              <a:solidFill>
                <a:srgbClr val="FF0000"/>
              </a:solidFill>
              <a:latin typeface="Trebuchet MS"/>
              <a:ea typeface="Trebuchet MS"/>
              <a:cs typeface="Trebuchet MS"/>
              <a:sym typeface="Trebuchet MS"/>
            </a:endParaRPr>
          </a:p>
          <a:p>
            <a:pPr marL="0" lvl="0" indent="0" algn="l" rtl="0">
              <a:spcBef>
                <a:spcPts val="1600"/>
              </a:spcBef>
              <a:spcAft>
                <a:spcPts val="0"/>
              </a:spcAft>
              <a:buNone/>
            </a:pPr>
            <a:endParaRPr sz="2000">
              <a:latin typeface="Trebuchet MS"/>
              <a:ea typeface="Trebuchet MS"/>
              <a:cs typeface="Trebuchet MS"/>
              <a:sym typeface="Trebuchet MS"/>
            </a:endParaRPr>
          </a:p>
          <a:p>
            <a:pPr marL="0" lvl="0" indent="0" algn="l" rtl="0">
              <a:spcBef>
                <a:spcPts val="1600"/>
              </a:spcBef>
              <a:spcAft>
                <a:spcPts val="1600"/>
              </a:spcAft>
              <a:buNone/>
            </a:pP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cxnSp>
        <p:nvCxnSpPr>
          <p:cNvPr id="1041" name="Google Shape;1041;p97"/>
          <p:cNvCxnSpPr/>
          <p:nvPr/>
        </p:nvCxnSpPr>
        <p:spPr>
          <a:xfrm>
            <a:off x="5333050" y="3575225"/>
            <a:ext cx="2638200" cy="0"/>
          </a:xfrm>
          <a:prstGeom prst="straightConnector1">
            <a:avLst/>
          </a:prstGeom>
          <a:noFill/>
          <a:ln w="28575" cap="flat" cmpd="sng">
            <a:solidFill>
              <a:schemeClr val="dk2"/>
            </a:solidFill>
            <a:prstDash val="solid"/>
            <a:round/>
            <a:headEnd type="none" w="med" len="med"/>
            <a:tailEnd type="none" w="med" len="med"/>
          </a:ln>
        </p:spPr>
      </p:cxnSp>
      <p:cxnSp>
        <p:nvCxnSpPr>
          <p:cNvPr id="1042" name="Google Shape;1042;p97"/>
          <p:cNvCxnSpPr/>
          <p:nvPr/>
        </p:nvCxnSpPr>
        <p:spPr>
          <a:xfrm flipH="1">
            <a:off x="7971175" y="1012925"/>
            <a:ext cx="300" cy="2547300"/>
          </a:xfrm>
          <a:prstGeom prst="straightConnector1">
            <a:avLst/>
          </a:prstGeom>
          <a:noFill/>
          <a:ln w="28575" cap="flat" cmpd="sng">
            <a:solidFill>
              <a:schemeClr val="dk2"/>
            </a:solidFill>
            <a:prstDash val="solid"/>
            <a:round/>
            <a:headEnd type="none" w="med" len="med"/>
            <a:tailEnd type="none" w="med" len="med"/>
          </a:ln>
        </p:spPr>
      </p:cxnSp>
      <p:cxnSp>
        <p:nvCxnSpPr>
          <p:cNvPr id="1043" name="Google Shape;1043;p97"/>
          <p:cNvCxnSpPr/>
          <p:nvPr/>
        </p:nvCxnSpPr>
        <p:spPr>
          <a:xfrm rot="10800000" flipH="1">
            <a:off x="5342575" y="1003325"/>
            <a:ext cx="2628900" cy="2562300"/>
          </a:xfrm>
          <a:prstGeom prst="straightConnector1">
            <a:avLst/>
          </a:prstGeom>
          <a:noFill/>
          <a:ln w="19050" cap="flat" cmpd="sng">
            <a:solidFill>
              <a:srgbClr val="0000FF"/>
            </a:solidFill>
            <a:prstDash val="solid"/>
            <a:round/>
            <a:headEnd type="none" w="med" len="med"/>
            <a:tailEnd type="none" w="med" len="med"/>
          </a:ln>
        </p:spPr>
      </p:cxnSp>
      <p:sp>
        <p:nvSpPr>
          <p:cNvPr id="1044" name="Google Shape;1044;p97"/>
          <p:cNvSpPr/>
          <p:nvPr/>
        </p:nvSpPr>
        <p:spPr>
          <a:xfrm>
            <a:off x="5342575" y="1022450"/>
            <a:ext cx="2619375" cy="2524125"/>
          </a:xfrm>
          <a:custGeom>
            <a:avLst/>
            <a:gdLst/>
            <a:ahLst/>
            <a:cxnLst/>
            <a:rect l="l" t="t" r="r" b="b"/>
            <a:pathLst>
              <a:path w="104775" h="100965" extrusionOk="0">
                <a:moveTo>
                  <a:pt x="0" y="100965"/>
                </a:moveTo>
                <a:cubicBezTo>
                  <a:pt x="12764" y="99759"/>
                  <a:pt x="60389" y="98298"/>
                  <a:pt x="76581" y="93726"/>
                </a:cubicBezTo>
                <a:cubicBezTo>
                  <a:pt x="92774" y="89154"/>
                  <a:pt x="92456" y="89154"/>
                  <a:pt x="97155" y="73533"/>
                </a:cubicBezTo>
                <a:cubicBezTo>
                  <a:pt x="101854" y="57912"/>
                  <a:pt x="103505" y="12256"/>
                  <a:pt x="104775" y="0"/>
                </a:cubicBezTo>
              </a:path>
            </a:pathLst>
          </a:custGeom>
          <a:noFill/>
          <a:ln w="19050" cap="flat" cmpd="sng">
            <a:solidFill>
              <a:srgbClr val="FF0000"/>
            </a:solidFill>
            <a:prstDash val="solid"/>
            <a:round/>
            <a:headEnd type="none" w="med" len="med"/>
            <a:tailEnd type="none" w="med" len="med"/>
          </a:ln>
        </p:spPr>
      </p:sp>
      <p:sp>
        <p:nvSpPr>
          <p:cNvPr id="1045" name="Google Shape;1045;p97"/>
          <p:cNvSpPr txBox="1"/>
          <p:nvPr/>
        </p:nvSpPr>
        <p:spPr>
          <a:xfrm rot="-2607544">
            <a:off x="5701435" y="2007260"/>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Line of equality</a:t>
            </a:r>
            <a:endParaRPr sz="1200"/>
          </a:p>
        </p:txBody>
      </p:sp>
      <p:sp>
        <p:nvSpPr>
          <p:cNvPr id="1046" name="Google Shape;1046;p97"/>
          <p:cNvSpPr txBox="1"/>
          <p:nvPr/>
        </p:nvSpPr>
        <p:spPr>
          <a:xfrm rot="-2607544">
            <a:off x="6587260" y="2645435"/>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Lorenz curve</a:t>
            </a:r>
            <a:endParaRPr sz="1200"/>
          </a:p>
        </p:txBody>
      </p:sp>
      <p:sp>
        <p:nvSpPr>
          <p:cNvPr id="1047" name="Google Shape;1047;p97"/>
          <p:cNvSpPr txBox="1"/>
          <p:nvPr/>
        </p:nvSpPr>
        <p:spPr>
          <a:xfrm rot="-5400000">
            <a:off x="7337125" y="2029350"/>
            <a:ext cx="2253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Fraction of total income</a:t>
            </a:r>
            <a:endParaRPr/>
          </a:p>
        </p:txBody>
      </p:sp>
      <p:sp>
        <p:nvSpPr>
          <p:cNvPr id="1048" name="Google Shape;1048;p97"/>
          <p:cNvSpPr txBox="1"/>
          <p:nvPr/>
        </p:nvSpPr>
        <p:spPr>
          <a:xfrm>
            <a:off x="8080475" y="9177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49" name="Google Shape;1049;p97"/>
          <p:cNvSpPr txBox="1"/>
          <p:nvPr/>
        </p:nvSpPr>
        <p:spPr>
          <a:xfrm>
            <a:off x="7575650" y="36038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cxnSp>
        <p:nvCxnSpPr>
          <p:cNvPr id="1050" name="Google Shape;1050;p97"/>
          <p:cNvCxnSpPr/>
          <p:nvPr/>
        </p:nvCxnSpPr>
        <p:spPr>
          <a:xfrm>
            <a:off x="6480275" y="1298775"/>
            <a:ext cx="1309200" cy="1481100"/>
          </a:xfrm>
          <a:prstGeom prst="straightConnector1">
            <a:avLst/>
          </a:prstGeom>
          <a:noFill/>
          <a:ln w="19050" cap="flat" cmpd="sng">
            <a:solidFill>
              <a:schemeClr val="dk2"/>
            </a:solidFill>
            <a:prstDash val="solid"/>
            <a:round/>
            <a:headEnd type="none" w="med" len="med"/>
            <a:tailEnd type="triangle" w="med" len="med"/>
          </a:ln>
        </p:spPr>
      </p:cxnSp>
      <p:sp>
        <p:nvSpPr>
          <p:cNvPr id="1051" name="Google Shape;1051;p97"/>
          <p:cNvSpPr txBox="1"/>
          <p:nvPr/>
        </p:nvSpPr>
        <p:spPr>
          <a:xfrm>
            <a:off x="5899075" y="40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“Ideal” world</a:t>
            </a:r>
            <a:endParaRPr/>
          </a:p>
          <a:p>
            <a:pPr marL="0" lvl="0" indent="0" algn="l" rtl="0">
              <a:spcBef>
                <a:spcPts val="0"/>
              </a:spcBef>
              <a:spcAft>
                <a:spcPts val="0"/>
              </a:spcAft>
              <a:buNone/>
            </a:pPr>
            <a:endParaRPr/>
          </a:p>
        </p:txBody>
      </p:sp>
      <p:cxnSp>
        <p:nvCxnSpPr>
          <p:cNvPr id="1052" name="Google Shape;1052;p97"/>
          <p:cNvCxnSpPr/>
          <p:nvPr/>
        </p:nvCxnSpPr>
        <p:spPr>
          <a:xfrm>
            <a:off x="6989725" y="532100"/>
            <a:ext cx="517200" cy="876300"/>
          </a:xfrm>
          <a:prstGeom prst="straightConnector1">
            <a:avLst/>
          </a:prstGeom>
          <a:noFill/>
          <a:ln w="19050" cap="flat" cmpd="sng">
            <a:solidFill>
              <a:schemeClr val="dk2"/>
            </a:solidFill>
            <a:prstDash val="solid"/>
            <a:round/>
            <a:headEnd type="none" w="med" len="med"/>
            <a:tailEnd type="triangle" w="med" len="med"/>
          </a:ln>
        </p:spPr>
      </p:cxnSp>
      <p:pic>
        <p:nvPicPr>
          <p:cNvPr id="1053" name="Google Shape;1053;p97"/>
          <p:cNvPicPr preferRelativeResize="0"/>
          <p:nvPr/>
        </p:nvPicPr>
        <p:blipFill rotWithShape="1">
          <a:blip r:embed="rId3">
            <a:alphaModFix/>
          </a:blip>
          <a:srcRect l="24237" r="5015" b="6907"/>
          <a:stretch/>
        </p:blipFill>
        <p:spPr>
          <a:xfrm>
            <a:off x="5079048" y="4425282"/>
            <a:ext cx="375750" cy="621593"/>
          </a:xfrm>
          <a:prstGeom prst="rect">
            <a:avLst/>
          </a:prstGeom>
          <a:noFill/>
          <a:ln>
            <a:noFill/>
          </a:ln>
        </p:spPr>
      </p:pic>
      <p:sp>
        <p:nvSpPr>
          <p:cNvPr id="1054" name="Google Shape;1054;p97"/>
          <p:cNvSpPr txBox="1"/>
          <p:nvPr/>
        </p:nvSpPr>
        <p:spPr>
          <a:xfrm>
            <a:off x="5213275" y="802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“Trumpized” world</a:t>
            </a:r>
            <a:endParaRPr/>
          </a:p>
          <a:p>
            <a:pPr marL="0" lvl="0" indent="0" algn="l" rtl="0">
              <a:spcBef>
                <a:spcPts val="0"/>
              </a:spcBef>
              <a:spcAft>
                <a:spcPts val="0"/>
              </a:spcAft>
              <a:buNone/>
            </a:pPr>
            <a:endParaRPr/>
          </a:p>
        </p:txBody>
      </p:sp>
      <p:pic>
        <p:nvPicPr>
          <p:cNvPr id="1055" name="Google Shape;1055;p97"/>
          <p:cNvPicPr preferRelativeResize="0"/>
          <p:nvPr/>
        </p:nvPicPr>
        <p:blipFill>
          <a:blip r:embed="rId4">
            <a:alphaModFix/>
          </a:blip>
          <a:stretch>
            <a:fillRect/>
          </a:stretch>
        </p:blipFill>
        <p:spPr>
          <a:xfrm>
            <a:off x="7536250" y="3908488"/>
            <a:ext cx="1162425" cy="1086070"/>
          </a:xfrm>
          <a:prstGeom prst="rect">
            <a:avLst/>
          </a:prstGeom>
          <a:noFill/>
          <a:ln>
            <a:noFill/>
          </a:ln>
        </p:spPr>
      </p:pic>
      <p:sp>
        <p:nvSpPr>
          <p:cNvPr id="1056" name="Google Shape;1056;p97"/>
          <p:cNvSpPr txBox="1"/>
          <p:nvPr/>
        </p:nvSpPr>
        <p:spPr>
          <a:xfrm>
            <a:off x="5334800" y="3689450"/>
            <a:ext cx="22794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Cumulative</a:t>
            </a:r>
            <a:r>
              <a:rPr lang="en"/>
              <a:t> income of people from lowest </a:t>
            </a:r>
            <a:endParaRPr/>
          </a:p>
          <a:p>
            <a:pPr marL="0" lvl="0" indent="0" algn="ctr" rtl="0">
              <a:spcBef>
                <a:spcPts val="0"/>
              </a:spcBef>
              <a:spcAft>
                <a:spcPts val="0"/>
              </a:spcAft>
              <a:buNone/>
            </a:pPr>
            <a:r>
              <a:rPr lang="en"/>
              <a:t>to highest income</a:t>
            </a:r>
            <a:endParaRPr/>
          </a:p>
        </p:txBody>
      </p:sp>
      <p:pic>
        <p:nvPicPr>
          <p:cNvPr id="1057" name="Google Shape;1057;p97"/>
          <p:cNvPicPr preferRelativeResize="0"/>
          <p:nvPr/>
        </p:nvPicPr>
        <p:blipFill rotWithShape="1">
          <a:blip r:embed="rId3">
            <a:alphaModFix/>
          </a:blip>
          <a:srcRect l="24237" r="5015" b="6907"/>
          <a:stretch/>
        </p:blipFill>
        <p:spPr>
          <a:xfrm>
            <a:off x="5484111" y="4425275"/>
            <a:ext cx="375754" cy="621600"/>
          </a:xfrm>
          <a:prstGeom prst="rect">
            <a:avLst/>
          </a:prstGeom>
          <a:noFill/>
          <a:ln>
            <a:noFill/>
          </a:ln>
        </p:spPr>
      </p:pic>
      <p:pic>
        <p:nvPicPr>
          <p:cNvPr id="1058" name="Google Shape;1058;p97"/>
          <p:cNvPicPr preferRelativeResize="0"/>
          <p:nvPr/>
        </p:nvPicPr>
        <p:blipFill rotWithShape="1">
          <a:blip r:embed="rId3">
            <a:alphaModFix/>
          </a:blip>
          <a:srcRect l="24237" r="5015" b="6907"/>
          <a:stretch/>
        </p:blipFill>
        <p:spPr>
          <a:xfrm>
            <a:off x="5889179" y="4425275"/>
            <a:ext cx="375754" cy="621600"/>
          </a:xfrm>
          <a:prstGeom prst="rect">
            <a:avLst/>
          </a:prstGeom>
          <a:noFill/>
          <a:ln>
            <a:noFill/>
          </a:ln>
        </p:spPr>
      </p:pic>
      <p:pic>
        <p:nvPicPr>
          <p:cNvPr id="1059" name="Google Shape;1059;p97"/>
          <p:cNvPicPr preferRelativeResize="0"/>
          <p:nvPr/>
        </p:nvPicPr>
        <p:blipFill rotWithShape="1">
          <a:blip r:embed="rId3">
            <a:alphaModFix/>
          </a:blip>
          <a:srcRect l="24237" r="5015" b="6907"/>
          <a:stretch/>
        </p:blipFill>
        <p:spPr>
          <a:xfrm>
            <a:off x="6294247" y="4453932"/>
            <a:ext cx="375750" cy="621593"/>
          </a:xfrm>
          <a:prstGeom prst="rect">
            <a:avLst/>
          </a:prstGeom>
          <a:noFill/>
          <a:ln>
            <a:noFill/>
          </a:ln>
        </p:spPr>
      </p:pic>
      <p:pic>
        <p:nvPicPr>
          <p:cNvPr id="1060" name="Google Shape;1060;p97"/>
          <p:cNvPicPr preferRelativeResize="0"/>
          <p:nvPr/>
        </p:nvPicPr>
        <p:blipFill rotWithShape="1">
          <a:blip r:embed="rId3">
            <a:alphaModFix/>
          </a:blip>
          <a:srcRect l="24237" r="5015" b="6907"/>
          <a:stretch/>
        </p:blipFill>
        <p:spPr>
          <a:xfrm>
            <a:off x="6699310" y="4425282"/>
            <a:ext cx="375750" cy="6215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4"/>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dirty="0" err="1">
                <a:solidFill>
                  <a:schemeClr val="dk1"/>
                </a:solidFill>
                <a:latin typeface="Trebuchet MS"/>
                <a:ea typeface="Trebuchet MS"/>
                <a:cs typeface="Trebuchet MS"/>
                <a:sym typeface="Trebuchet MS"/>
              </a:rPr>
              <a:t>ChIP</a:t>
            </a:r>
            <a:r>
              <a:rPr lang="en" i="0" u="none" strike="noStrike" cap="none" dirty="0">
                <a:solidFill>
                  <a:schemeClr val="dk1"/>
                </a:solidFill>
                <a:latin typeface="Trebuchet MS"/>
                <a:ea typeface="Trebuchet MS"/>
                <a:cs typeface="Trebuchet MS"/>
                <a:sym typeface="Trebuchet MS"/>
              </a:rPr>
              <a:t>-seq</a:t>
            </a:r>
            <a:endParaRPr i="0" u="none" strike="noStrike" cap="none" dirty="0">
              <a:solidFill>
                <a:schemeClr val="dk1"/>
              </a:solidFill>
              <a:latin typeface="Trebuchet MS"/>
              <a:ea typeface="Trebuchet MS"/>
              <a:cs typeface="Trebuchet MS"/>
              <a:sym typeface="Trebuchet MS"/>
            </a:endParaRPr>
          </a:p>
        </p:txBody>
      </p:sp>
      <p:pic>
        <p:nvPicPr>
          <p:cNvPr id="279" name="Google Shape;279;p54"/>
          <p:cNvPicPr preferRelativeResize="0"/>
          <p:nvPr/>
        </p:nvPicPr>
        <p:blipFill>
          <a:blip r:embed="rId3">
            <a:alphaModFix/>
          </a:blip>
          <a:stretch>
            <a:fillRect/>
          </a:stretch>
        </p:blipFill>
        <p:spPr>
          <a:xfrm>
            <a:off x="5522100" y="494602"/>
            <a:ext cx="3324225" cy="4288651"/>
          </a:xfrm>
          <a:prstGeom prst="rect">
            <a:avLst/>
          </a:prstGeom>
          <a:noFill/>
          <a:ln>
            <a:noFill/>
          </a:ln>
        </p:spPr>
      </p:pic>
      <p:sp>
        <p:nvSpPr>
          <p:cNvPr id="280" name="Google Shape;280;p54"/>
          <p:cNvSpPr txBox="1"/>
          <p:nvPr/>
        </p:nvSpPr>
        <p:spPr>
          <a:xfrm>
            <a:off x="142900" y="1273975"/>
            <a:ext cx="49767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err="1">
                <a:solidFill>
                  <a:schemeClr val="dk2"/>
                </a:solidFill>
                <a:latin typeface="Calibri"/>
                <a:ea typeface="Calibri"/>
                <a:cs typeface="Calibri"/>
                <a:sym typeface="Calibri"/>
              </a:rPr>
              <a:t>ChIP</a:t>
            </a:r>
            <a:r>
              <a:rPr lang="en" sz="1800" b="1" dirty="0">
                <a:solidFill>
                  <a:schemeClr val="dk2"/>
                </a:solidFill>
                <a:latin typeface="Calibri"/>
                <a:ea typeface="Calibri"/>
                <a:cs typeface="Calibri"/>
                <a:sym typeface="Calibri"/>
              </a:rPr>
              <a:t> (=Chromatin Immuno-Precipitation)</a:t>
            </a:r>
            <a:endParaRPr sz="1800" dirty="0"/>
          </a:p>
        </p:txBody>
      </p:sp>
      <p:sp>
        <p:nvSpPr>
          <p:cNvPr id="281" name="Google Shape;281;p54"/>
          <p:cNvSpPr txBox="1"/>
          <p:nvPr/>
        </p:nvSpPr>
        <p:spPr>
          <a:xfrm>
            <a:off x="285750" y="1846675"/>
            <a:ext cx="6858000" cy="80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2"/>
                </a:solidFill>
                <a:latin typeface="Calibri"/>
                <a:ea typeface="Calibri"/>
                <a:cs typeface="Calibri"/>
                <a:sym typeface="Calibri"/>
              </a:rPr>
              <a:t>differences in </a:t>
            </a:r>
            <a:r>
              <a:rPr lang="en" sz="1800" b="1" dirty="0">
                <a:solidFill>
                  <a:schemeClr val="dk2"/>
                </a:solidFill>
                <a:latin typeface="Calibri"/>
                <a:ea typeface="Calibri"/>
                <a:cs typeface="Calibri"/>
                <a:sym typeface="Calibri"/>
              </a:rPr>
              <a:t>methods to detect </a:t>
            </a:r>
            <a:r>
              <a:rPr lang="en" sz="1800" dirty="0">
                <a:solidFill>
                  <a:schemeClr val="dk2"/>
                </a:solidFill>
                <a:latin typeface="Calibri"/>
                <a:ea typeface="Calibri"/>
                <a:cs typeface="Calibri"/>
                <a:sym typeface="Calibri"/>
              </a:rPr>
              <a:t>the </a:t>
            </a:r>
            <a:r>
              <a:rPr lang="en" sz="1800" b="1" dirty="0">
                <a:solidFill>
                  <a:schemeClr val="dk2"/>
                </a:solidFill>
                <a:latin typeface="Calibri"/>
                <a:ea typeface="Calibri"/>
                <a:cs typeface="Calibri"/>
                <a:sym typeface="Calibri"/>
              </a:rPr>
              <a:t>bound DNA</a:t>
            </a:r>
            <a:endParaRPr sz="1800" b="1"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 </a:t>
            </a:r>
            <a:r>
              <a:rPr lang="en" sz="1800" u="sng" dirty="0">
                <a:solidFill>
                  <a:schemeClr val="dk2"/>
                </a:solidFill>
                <a:latin typeface="Calibri"/>
                <a:ea typeface="Calibri"/>
                <a:cs typeface="Calibri"/>
                <a:sym typeface="Calibri"/>
              </a:rPr>
              <a:t>small-scale</a:t>
            </a:r>
            <a:r>
              <a:rPr lang="en" sz="1800" dirty="0">
                <a:solidFill>
                  <a:schemeClr val="dk2"/>
                </a:solidFill>
                <a:latin typeface="Calibri"/>
                <a:ea typeface="Calibri"/>
                <a:cs typeface="Calibri"/>
                <a:sym typeface="Calibri"/>
              </a:rPr>
              <a:t>: PCR / qPCR</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800" dirty="0">
                <a:solidFill>
                  <a:schemeClr val="dk2"/>
                </a:solidFill>
                <a:latin typeface="Calibri"/>
                <a:ea typeface="Calibri"/>
                <a:cs typeface="Calibri"/>
                <a:sym typeface="Calibri"/>
              </a:rPr>
              <a:t> </a:t>
            </a:r>
            <a:r>
              <a:rPr lang="en" sz="1800" u="sng" dirty="0">
                <a:solidFill>
                  <a:schemeClr val="dk2"/>
                </a:solidFill>
                <a:latin typeface="Calibri"/>
                <a:ea typeface="Calibri"/>
                <a:cs typeface="Calibri"/>
                <a:sym typeface="Calibri"/>
              </a:rPr>
              <a:t>large-scale</a:t>
            </a:r>
            <a:r>
              <a:rPr lang="en" sz="1800" dirty="0">
                <a:solidFill>
                  <a:schemeClr val="dk2"/>
                </a:solidFill>
                <a:latin typeface="Calibri"/>
                <a:ea typeface="Calibri"/>
                <a:cs typeface="Calibri"/>
                <a:sym typeface="Calibri"/>
              </a:rPr>
              <a:t>:</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800" dirty="0">
                <a:solidFill>
                  <a:schemeClr val="dk2"/>
                </a:solidFill>
                <a:latin typeface="Calibri"/>
                <a:ea typeface="Calibri"/>
                <a:cs typeface="Calibri"/>
                <a:sym typeface="Calibri"/>
              </a:rPr>
              <a:t> microarray = </a:t>
            </a:r>
            <a:r>
              <a:rPr lang="en" sz="1800" b="1" dirty="0" err="1">
                <a:solidFill>
                  <a:schemeClr val="dk2"/>
                </a:solidFill>
                <a:latin typeface="Calibri"/>
                <a:ea typeface="Calibri"/>
                <a:cs typeface="Calibri"/>
                <a:sym typeface="Calibri"/>
              </a:rPr>
              <a:t>ChIP</a:t>
            </a:r>
            <a:r>
              <a:rPr lang="en" sz="1800" b="1" dirty="0">
                <a:solidFill>
                  <a:schemeClr val="dk2"/>
                </a:solidFill>
                <a:latin typeface="Calibri"/>
                <a:ea typeface="Calibri"/>
                <a:cs typeface="Calibri"/>
                <a:sym typeface="Calibri"/>
              </a:rPr>
              <a:t>-on-chip</a:t>
            </a:r>
            <a:endParaRPr sz="1800" b="1"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800" dirty="0">
                <a:solidFill>
                  <a:schemeClr val="dk2"/>
                </a:solidFill>
                <a:latin typeface="Calibri"/>
                <a:ea typeface="Calibri"/>
                <a:cs typeface="Calibri"/>
                <a:sym typeface="Calibri"/>
              </a:rPr>
              <a:t> sequencing = </a:t>
            </a:r>
            <a:r>
              <a:rPr lang="en" sz="1800" b="1" dirty="0" err="1">
                <a:solidFill>
                  <a:schemeClr val="dk2"/>
                </a:solidFill>
                <a:latin typeface="Calibri"/>
                <a:ea typeface="Calibri"/>
                <a:cs typeface="Calibri"/>
                <a:sym typeface="Calibri"/>
              </a:rPr>
              <a:t>ChIP</a:t>
            </a:r>
            <a:r>
              <a:rPr lang="en" sz="1800" b="1" dirty="0">
                <a:solidFill>
                  <a:schemeClr val="dk2"/>
                </a:solidFill>
                <a:latin typeface="Calibri"/>
                <a:ea typeface="Calibri"/>
                <a:cs typeface="Calibri"/>
                <a:sym typeface="Calibri"/>
              </a:rPr>
              <a:t>-seq</a:t>
            </a:r>
            <a:endParaRPr sz="1800" b="1"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98"/>
          <p:cNvSpPr txBox="1">
            <a:spLocks noGrp="1"/>
          </p:cNvSpPr>
          <p:nvPr>
            <p:ph type="title"/>
          </p:nvPr>
        </p:nvSpPr>
        <p:spPr>
          <a:xfrm>
            <a:off x="563825" y="445025"/>
            <a:ext cx="25278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Lorenz curve</a:t>
            </a:r>
            <a:endParaRPr>
              <a:latin typeface="Trebuchet MS"/>
              <a:ea typeface="Trebuchet MS"/>
              <a:cs typeface="Trebuchet MS"/>
              <a:sym typeface="Trebuchet MS"/>
            </a:endParaRPr>
          </a:p>
        </p:txBody>
      </p:sp>
      <p:sp>
        <p:nvSpPr>
          <p:cNvPr id="1066" name="Google Shape;1066;p98"/>
          <p:cNvSpPr txBox="1">
            <a:spLocks noGrp="1"/>
          </p:cNvSpPr>
          <p:nvPr>
            <p:ph type="body" idx="1"/>
          </p:nvPr>
        </p:nvSpPr>
        <p:spPr>
          <a:xfrm>
            <a:off x="235500" y="1381075"/>
            <a:ext cx="49515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Analyze income among workers by computing cumulative sum.</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uniform income distribution :</a:t>
            </a:r>
            <a:endParaRPr sz="2000">
              <a:latin typeface="Trebuchet MS"/>
              <a:ea typeface="Trebuchet MS"/>
              <a:cs typeface="Trebuchet MS"/>
              <a:sym typeface="Trebuchet MS"/>
            </a:endParaRPr>
          </a:p>
          <a:p>
            <a:pPr marL="1371600" lvl="2" indent="-355600" algn="l" rtl="0">
              <a:spcBef>
                <a:spcPts val="0"/>
              </a:spcBef>
              <a:spcAft>
                <a:spcPts val="0"/>
              </a:spcAft>
              <a:buClr>
                <a:srgbClr val="0000FF"/>
              </a:buClr>
              <a:buSzPts val="2000"/>
              <a:buFont typeface="Trebuchet MS"/>
              <a:buChar char="■"/>
            </a:pPr>
            <a:r>
              <a:rPr lang="en" sz="2000">
                <a:solidFill>
                  <a:srgbClr val="0000FF"/>
                </a:solidFill>
                <a:latin typeface="Trebuchet MS"/>
                <a:ea typeface="Trebuchet MS"/>
                <a:cs typeface="Trebuchet MS"/>
                <a:sym typeface="Trebuchet MS"/>
              </a:rPr>
              <a:t>Straight line</a:t>
            </a:r>
            <a:endParaRPr sz="2000">
              <a:solidFill>
                <a:srgbClr val="0000FF"/>
              </a:solidFill>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If they were trumpized</a:t>
            </a:r>
            <a:endParaRPr sz="2000">
              <a:latin typeface="Trebuchet MS"/>
              <a:ea typeface="Trebuchet MS"/>
              <a:cs typeface="Trebuchet MS"/>
              <a:sym typeface="Trebuchet MS"/>
            </a:endParaRPr>
          </a:p>
          <a:p>
            <a:pPr marL="1371600" lvl="2" indent="-355600" algn="l" rtl="0">
              <a:spcBef>
                <a:spcPts val="0"/>
              </a:spcBef>
              <a:spcAft>
                <a:spcPts val="0"/>
              </a:spcAft>
              <a:buClr>
                <a:srgbClr val="FF0000"/>
              </a:buClr>
              <a:buSzPts val="2000"/>
              <a:buFont typeface="Trebuchet MS"/>
              <a:buChar char="■"/>
            </a:pPr>
            <a:r>
              <a:rPr lang="en" sz="2000">
                <a:solidFill>
                  <a:srgbClr val="FF0000"/>
                </a:solidFill>
                <a:latin typeface="Trebuchet MS"/>
                <a:ea typeface="Trebuchet MS"/>
                <a:cs typeface="Trebuchet MS"/>
                <a:sym typeface="Trebuchet MS"/>
              </a:rPr>
              <a:t>Lorenz curve</a:t>
            </a:r>
            <a:endParaRPr sz="2000">
              <a:solidFill>
                <a:srgbClr val="FF0000"/>
              </a:solidFill>
              <a:latin typeface="Trebuchet MS"/>
              <a:ea typeface="Trebuchet MS"/>
              <a:cs typeface="Trebuchet MS"/>
              <a:sym typeface="Trebuchet MS"/>
            </a:endParaRPr>
          </a:p>
          <a:p>
            <a:pPr marL="457200" lvl="0"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Here the workers are the genome windows and incomes are reads</a:t>
            </a:r>
            <a:endParaRPr sz="2000">
              <a:solidFill>
                <a:srgbClr val="FF0000"/>
              </a:solidFill>
              <a:latin typeface="Trebuchet MS"/>
              <a:ea typeface="Trebuchet MS"/>
              <a:cs typeface="Trebuchet MS"/>
              <a:sym typeface="Trebuchet MS"/>
            </a:endParaRPr>
          </a:p>
          <a:p>
            <a:pPr marL="0" lvl="0" indent="0" algn="l" rtl="0">
              <a:spcBef>
                <a:spcPts val="1600"/>
              </a:spcBef>
              <a:spcAft>
                <a:spcPts val="0"/>
              </a:spcAft>
              <a:buNone/>
            </a:pPr>
            <a:endParaRPr sz="2000">
              <a:latin typeface="Trebuchet MS"/>
              <a:ea typeface="Trebuchet MS"/>
              <a:cs typeface="Trebuchet MS"/>
              <a:sym typeface="Trebuchet MS"/>
            </a:endParaRPr>
          </a:p>
          <a:p>
            <a:pPr marL="0" lvl="0" indent="0" algn="l" rtl="0">
              <a:spcBef>
                <a:spcPts val="1600"/>
              </a:spcBef>
              <a:spcAft>
                <a:spcPts val="1600"/>
              </a:spcAft>
              <a:buNone/>
            </a:pP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cxnSp>
        <p:nvCxnSpPr>
          <p:cNvPr id="1067" name="Google Shape;1067;p98"/>
          <p:cNvCxnSpPr/>
          <p:nvPr/>
        </p:nvCxnSpPr>
        <p:spPr>
          <a:xfrm>
            <a:off x="5333050" y="3575225"/>
            <a:ext cx="2638200" cy="0"/>
          </a:xfrm>
          <a:prstGeom prst="straightConnector1">
            <a:avLst/>
          </a:prstGeom>
          <a:noFill/>
          <a:ln w="28575" cap="flat" cmpd="sng">
            <a:solidFill>
              <a:schemeClr val="dk2"/>
            </a:solidFill>
            <a:prstDash val="solid"/>
            <a:round/>
            <a:headEnd type="none" w="med" len="med"/>
            <a:tailEnd type="none" w="med" len="med"/>
          </a:ln>
        </p:spPr>
      </p:cxnSp>
      <p:cxnSp>
        <p:nvCxnSpPr>
          <p:cNvPr id="1068" name="Google Shape;1068;p98"/>
          <p:cNvCxnSpPr/>
          <p:nvPr/>
        </p:nvCxnSpPr>
        <p:spPr>
          <a:xfrm flipH="1">
            <a:off x="7971175" y="1012925"/>
            <a:ext cx="300" cy="2547300"/>
          </a:xfrm>
          <a:prstGeom prst="straightConnector1">
            <a:avLst/>
          </a:prstGeom>
          <a:noFill/>
          <a:ln w="28575" cap="flat" cmpd="sng">
            <a:solidFill>
              <a:schemeClr val="dk2"/>
            </a:solidFill>
            <a:prstDash val="solid"/>
            <a:round/>
            <a:headEnd type="none" w="med" len="med"/>
            <a:tailEnd type="none" w="med" len="med"/>
          </a:ln>
        </p:spPr>
      </p:cxnSp>
      <p:cxnSp>
        <p:nvCxnSpPr>
          <p:cNvPr id="1069" name="Google Shape;1069;p98"/>
          <p:cNvCxnSpPr/>
          <p:nvPr/>
        </p:nvCxnSpPr>
        <p:spPr>
          <a:xfrm rot="10800000" flipH="1">
            <a:off x="5342575" y="1003325"/>
            <a:ext cx="2628900" cy="2562300"/>
          </a:xfrm>
          <a:prstGeom prst="straightConnector1">
            <a:avLst/>
          </a:prstGeom>
          <a:noFill/>
          <a:ln w="19050" cap="flat" cmpd="sng">
            <a:solidFill>
              <a:srgbClr val="0000FF"/>
            </a:solidFill>
            <a:prstDash val="solid"/>
            <a:round/>
            <a:headEnd type="none" w="med" len="med"/>
            <a:tailEnd type="none" w="med" len="med"/>
          </a:ln>
        </p:spPr>
      </p:cxnSp>
      <p:sp>
        <p:nvSpPr>
          <p:cNvPr id="1070" name="Google Shape;1070;p98"/>
          <p:cNvSpPr/>
          <p:nvPr/>
        </p:nvSpPr>
        <p:spPr>
          <a:xfrm>
            <a:off x="5342575" y="1022450"/>
            <a:ext cx="2619375" cy="2524125"/>
          </a:xfrm>
          <a:custGeom>
            <a:avLst/>
            <a:gdLst/>
            <a:ahLst/>
            <a:cxnLst/>
            <a:rect l="l" t="t" r="r" b="b"/>
            <a:pathLst>
              <a:path w="104775" h="100965" extrusionOk="0">
                <a:moveTo>
                  <a:pt x="0" y="100965"/>
                </a:moveTo>
                <a:cubicBezTo>
                  <a:pt x="12764" y="99759"/>
                  <a:pt x="60389" y="98298"/>
                  <a:pt x="76581" y="93726"/>
                </a:cubicBezTo>
                <a:cubicBezTo>
                  <a:pt x="92774" y="89154"/>
                  <a:pt x="92456" y="89154"/>
                  <a:pt x="97155" y="73533"/>
                </a:cubicBezTo>
                <a:cubicBezTo>
                  <a:pt x="101854" y="57912"/>
                  <a:pt x="103505" y="12256"/>
                  <a:pt x="104775" y="0"/>
                </a:cubicBezTo>
              </a:path>
            </a:pathLst>
          </a:custGeom>
          <a:noFill/>
          <a:ln w="19050" cap="flat" cmpd="sng">
            <a:solidFill>
              <a:srgbClr val="FF0000"/>
            </a:solidFill>
            <a:prstDash val="solid"/>
            <a:round/>
            <a:headEnd type="none" w="med" len="med"/>
            <a:tailEnd type="none" w="med" len="med"/>
          </a:ln>
        </p:spPr>
      </p:sp>
      <p:sp>
        <p:nvSpPr>
          <p:cNvPr id="1071" name="Google Shape;1071;p98"/>
          <p:cNvSpPr txBox="1"/>
          <p:nvPr/>
        </p:nvSpPr>
        <p:spPr>
          <a:xfrm rot="-2607544">
            <a:off x="5701435" y="2007260"/>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Line of equality</a:t>
            </a:r>
            <a:endParaRPr sz="1200"/>
          </a:p>
        </p:txBody>
      </p:sp>
      <p:sp>
        <p:nvSpPr>
          <p:cNvPr id="1072" name="Google Shape;1072;p98"/>
          <p:cNvSpPr txBox="1"/>
          <p:nvPr/>
        </p:nvSpPr>
        <p:spPr>
          <a:xfrm rot="-2607544">
            <a:off x="6587260" y="2645435"/>
            <a:ext cx="1546153" cy="2406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Lorenz curve</a:t>
            </a:r>
            <a:endParaRPr sz="1200"/>
          </a:p>
        </p:txBody>
      </p:sp>
      <p:sp>
        <p:nvSpPr>
          <p:cNvPr id="1073" name="Google Shape;1073;p98"/>
          <p:cNvSpPr txBox="1"/>
          <p:nvPr/>
        </p:nvSpPr>
        <p:spPr>
          <a:xfrm rot="-5400000">
            <a:off x="7337125" y="2029350"/>
            <a:ext cx="22539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Fraction of total reads</a:t>
            </a:r>
            <a:endParaRPr/>
          </a:p>
        </p:txBody>
      </p:sp>
      <p:sp>
        <p:nvSpPr>
          <p:cNvPr id="1074" name="Google Shape;1074;p98"/>
          <p:cNvSpPr txBox="1"/>
          <p:nvPr/>
        </p:nvSpPr>
        <p:spPr>
          <a:xfrm>
            <a:off x="8080475" y="9177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075" name="Google Shape;1075;p98"/>
          <p:cNvSpPr txBox="1"/>
          <p:nvPr/>
        </p:nvSpPr>
        <p:spPr>
          <a:xfrm>
            <a:off x="7575650" y="3603875"/>
            <a:ext cx="6216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cxnSp>
        <p:nvCxnSpPr>
          <p:cNvPr id="1076" name="Google Shape;1076;p98"/>
          <p:cNvCxnSpPr/>
          <p:nvPr/>
        </p:nvCxnSpPr>
        <p:spPr>
          <a:xfrm>
            <a:off x="6480275" y="1298775"/>
            <a:ext cx="1309200" cy="1481100"/>
          </a:xfrm>
          <a:prstGeom prst="straightConnector1">
            <a:avLst/>
          </a:prstGeom>
          <a:noFill/>
          <a:ln w="19050" cap="flat" cmpd="sng">
            <a:solidFill>
              <a:schemeClr val="dk2"/>
            </a:solidFill>
            <a:prstDash val="solid"/>
            <a:round/>
            <a:headEnd type="none" w="med" len="med"/>
            <a:tailEnd type="triangle" w="med" len="med"/>
          </a:ln>
        </p:spPr>
      </p:cxnSp>
      <p:sp>
        <p:nvSpPr>
          <p:cNvPr id="1077" name="Google Shape;1077;p98"/>
          <p:cNvSpPr txBox="1"/>
          <p:nvPr/>
        </p:nvSpPr>
        <p:spPr>
          <a:xfrm>
            <a:off x="5899075" y="40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“Ideal” world</a:t>
            </a: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b="1">
                <a:solidFill>
                  <a:schemeClr val="dk1"/>
                </a:solidFill>
              </a:rPr>
              <a:t>Bad</a:t>
            </a:r>
            <a:r>
              <a:rPr lang="en">
                <a:solidFill>
                  <a:schemeClr val="dk1"/>
                </a:solidFill>
              </a:rPr>
              <a:t> ChIP)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1078" name="Google Shape;1078;p98"/>
          <p:cNvCxnSpPr/>
          <p:nvPr/>
        </p:nvCxnSpPr>
        <p:spPr>
          <a:xfrm>
            <a:off x="6989725" y="532100"/>
            <a:ext cx="517200" cy="876300"/>
          </a:xfrm>
          <a:prstGeom prst="straightConnector1">
            <a:avLst/>
          </a:prstGeom>
          <a:noFill/>
          <a:ln w="19050" cap="flat" cmpd="sng">
            <a:solidFill>
              <a:schemeClr val="dk2"/>
            </a:solidFill>
            <a:prstDash val="solid"/>
            <a:round/>
            <a:headEnd type="none" w="med" len="med"/>
            <a:tailEnd type="triangle" w="med" len="med"/>
          </a:ln>
        </p:spPr>
      </p:cxnSp>
      <p:sp>
        <p:nvSpPr>
          <p:cNvPr id="1079" name="Google Shape;1079;p98"/>
          <p:cNvSpPr txBox="1"/>
          <p:nvPr/>
        </p:nvSpPr>
        <p:spPr>
          <a:xfrm>
            <a:off x="5213275" y="802100"/>
            <a:ext cx="21813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“Trumpized” world</a:t>
            </a: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b="1">
                <a:solidFill>
                  <a:schemeClr val="dk1"/>
                </a:solidFill>
              </a:rPr>
              <a:t>Good</a:t>
            </a:r>
            <a:r>
              <a:rPr lang="en">
                <a:solidFill>
                  <a:schemeClr val="dk1"/>
                </a:solidFill>
              </a:rPr>
              <a:t> ChIP)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0" name="Google Shape;1080;p98"/>
          <p:cNvSpPr txBox="1"/>
          <p:nvPr/>
        </p:nvSpPr>
        <p:spPr>
          <a:xfrm>
            <a:off x="4787825" y="3765650"/>
            <a:ext cx="3666000" cy="6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Cumulative</a:t>
            </a:r>
            <a:r>
              <a:rPr lang="en"/>
              <a:t> genome windows from lowest read counts to highest</a:t>
            </a:r>
            <a:endParaRPr/>
          </a:p>
        </p:txBody>
      </p:sp>
      <p:cxnSp>
        <p:nvCxnSpPr>
          <p:cNvPr id="1081" name="Google Shape;1081;p98"/>
          <p:cNvCxnSpPr/>
          <p:nvPr/>
        </p:nvCxnSpPr>
        <p:spPr>
          <a:xfrm>
            <a:off x="5278375" y="45592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2" name="Google Shape;1082;p98"/>
          <p:cNvCxnSpPr/>
          <p:nvPr/>
        </p:nvCxnSpPr>
        <p:spPr>
          <a:xfrm>
            <a:off x="6194000" y="45592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3" name="Google Shape;1083;p98"/>
          <p:cNvCxnSpPr/>
          <p:nvPr/>
        </p:nvCxnSpPr>
        <p:spPr>
          <a:xfrm>
            <a:off x="7151575" y="4559225"/>
            <a:ext cx="561000" cy="0"/>
          </a:xfrm>
          <a:prstGeom prst="straightConnector1">
            <a:avLst/>
          </a:prstGeom>
          <a:noFill/>
          <a:ln w="9525" cap="flat" cmpd="sng">
            <a:solidFill>
              <a:schemeClr val="dk2"/>
            </a:solidFill>
            <a:prstDash val="solid"/>
            <a:round/>
            <a:headEnd type="none" w="med" len="med"/>
            <a:tailEnd type="none" w="med" len="med"/>
          </a:ln>
        </p:spPr>
      </p:cxnSp>
      <p:sp>
        <p:nvSpPr>
          <p:cNvPr id="1084" name="Google Shape;1084;p98"/>
          <p:cNvSpPr/>
          <p:nvPr/>
        </p:nvSpPr>
        <p:spPr>
          <a:xfrm>
            <a:off x="5321325" y="4439041"/>
            <a:ext cx="478800" cy="88879"/>
          </a:xfrm>
          <a:custGeom>
            <a:avLst/>
            <a:gdLst/>
            <a:ahLst/>
            <a:cxnLst/>
            <a:rect l="l" t="t" r="r" b="b"/>
            <a:pathLst>
              <a:path w="19152" h="7136" extrusionOk="0">
                <a:moveTo>
                  <a:pt x="0" y="7136"/>
                </a:moveTo>
                <a:cubicBezTo>
                  <a:pt x="1186" y="5951"/>
                  <a:pt x="3922" y="114"/>
                  <a:pt x="7114" y="23"/>
                </a:cubicBezTo>
                <a:cubicBezTo>
                  <a:pt x="10306" y="-68"/>
                  <a:pt x="17146" y="5495"/>
                  <a:pt x="19152" y="6589"/>
                </a:cubicBezTo>
              </a:path>
            </a:pathLst>
          </a:custGeom>
          <a:noFill/>
          <a:ln w="19050" cap="flat" cmpd="sng">
            <a:solidFill>
              <a:srgbClr val="0000FF"/>
            </a:solidFill>
            <a:prstDash val="solid"/>
            <a:round/>
            <a:headEnd type="none" w="med" len="med"/>
            <a:tailEnd type="none" w="med" len="med"/>
          </a:ln>
        </p:spPr>
      </p:sp>
      <p:cxnSp>
        <p:nvCxnSpPr>
          <p:cNvPr id="1085" name="Google Shape;1085;p98"/>
          <p:cNvCxnSpPr/>
          <p:nvPr/>
        </p:nvCxnSpPr>
        <p:spPr>
          <a:xfrm>
            <a:off x="5278375" y="50164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6" name="Google Shape;1086;p98"/>
          <p:cNvCxnSpPr/>
          <p:nvPr/>
        </p:nvCxnSpPr>
        <p:spPr>
          <a:xfrm>
            <a:off x="6194000" y="5016425"/>
            <a:ext cx="561000" cy="0"/>
          </a:xfrm>
          <a:prstGeom prst="straightConnector1">
            <a:avLst/>
          </a:prstGeom>
          <a:noFill/>
          <a:ln w="9525" cap="flat" cmpd="sng">
            <a:solidFill>
              <a:schemeClr val="dk2"/>
            </a:solidFill>
            <a:prstDash val="solid"/>
            <a:round/>
            <a:headEnd type="none" w="med" len="med"/>
            <a:tailEnd type="none" w="med" len="med"/>
          </a:ln>
        </p:spPr>
      </p:cxnSp>
      <p:cxnSp>
        <p:nvCxnSpPr>
          <p:cNvPr id="1087" name="Google Shape;1087;p98"/>
          <p:cNvCxnSpPr/>
          <p:nvPr/>
        </p:nvCxnSpPr>
        <p:spPr>
          <a:xfrm>
            <a:off x="7151575" y="5016425"/>
            <a:ext cx="561000" cy="0"/>
          </a:xfrm>
          <a:prstGeom prst="straightConnector1">
            <a:avLst/>
          </a:prstGeom>
          <a:noFill/>
          <a:ln w="9525" cap="flat" cmpd="sng">
            <a:solidFill>
              <a:schemeClr val="dk2"/>
            </a:solidFill>
            <a:prstDash val="solid"/>
            <a:round/>
            <a:headEnd type="none" w="med" len="med"/>
            <a:tailEnd type="none" w="med" len="med"/>
          </a:ln>
        </p:spPr>
      </p:cxnSp>
      <p:sp>
        <p:nvSpPr>
          <p:cNvPr id="1088" name="Google Shape;1088;p98"/>
          <p:cNvSpPr/>
          <p:nvPr/>
        </p:nvSpPr>
        <p:spPr>
          <a:xfrm>
            <a:off x="5348700" y="4979350"/>
            <a:ext cx="369350" cy="13675"/>
          </a:xfrm>
          <a:custGeom>
            <a:avLst/>
            <a:gdLst/>
            <a:ahLst/>
            <a:cxnLst/>
            <a:rect l="l" t="t" r="r" b="b"/>
            <a:pathLst>
              <a:path w="14774" h="547" extrusionOk="0">
                <a:moveTo>
                  <a:pt x="0" y="547"/>
                </a:moveTo>
                <a:cubicBezTo>
                  <a:pt x="2462" y="456"/>
                  <a:pt x="12312" y="91"/>
                  <a:pt x="14774" y="0"/>
                </a:cubicBezTo>
              </a:path>
            </a:pathLst>
          </a:custGeom>
          <a:noFill/>
          <a:ln w="19050" cap="flat" cmpd="sng">
            <a:solidFill>
              <a:srgbClr val="FF0000"/>
            </a:solidFill>
            <a:prstDash val="solid"/>
            <a:round/>
            <a:headEnd type="none" w="med" len="med"/>
            <a:tailEnd type="none" w="med" len="med"/>
          </a:ln>
        </p:spPr>
      </p:sp>
      <p:sp>
        <p:nvSpPr>
          <p:cNvPr id="1089" name="Google Shape;1089;p98"/>
          <p:cNvSpPr/>
          <p:nvPr/>
        </p:nvSpPr>
        <p:spPr>
          <a:xfrm>
            <a:off x="6263100" y="4979350"/>
            <a:ext cx="369350" cy="13675"/>
          </a:xfrm>
          <a:custGeom>
            <a:avLst/>
            <a:gdLst/>
            <a:ahLst/>
            <a:cxnLst/>
            <a:rect l="l" t="t" r="r" b="b"/>
            <a:pathLst>
              <a:path w="14774" h="547" extrusionOk="0">
                <a:moveTo>
                  <a:pt x="0" y="547"/>
                </a:moveTo>
                <a:cubicBezTo>
                  <a:pt x="2462" y="456"/>
                  <a:pt x="12312" y="91"/>
                  <a:pt x="14774" y="0"/>
                </a:cubicBezTo>
              </a:path>
            </a:pathLst>
          </a:custGeom>
          <a:noFill/>
          <a:ln w="19050" cap="flat" cmpd="sng">
            <a:solidFill>
              <a:srgbClr val="FF0000"/>
            </a:solidFill>
            <a:prstDash val="solid"/>
            <a:round/>
            <a:headEnd type="none" w="med" len="med"/>
            <a:tailEnd type="none" w="med" len="med"/>
          </a:ln>
        </p:spPr>
      </p:sp>
      <p:sp>
        <p:nvSpPr>
          <p:cNvPr id="1090" name="Google Shape;1090;p98"/>
          <p:cNvSpPr/>
          <p:nvPr/>
        </p:nvSpPr>
        <p:spPr>
          <a:xfrm>
            <a:off x="7236475" y="4609430"/>
            <a:ext cx="437725" cy="383600"/>
          </a:xfrm>
          <a:custGeom>
            <a:avLst/>
            <a:gdLst/>
            <a:ahLst/>
            <a:cxnLst/>
            <a:rect l="l" t="t" r="r" b="b"/>
            <a:pathLst>
              <a:path w="17509" h="15344" extrusionOk="0">
                <a:moveTo>
                  <a:pt x="0" y="15344"/>
                </a:moveTo>
                <a:cubicBezTo>
                  <a:pt x="1368" y="12791"/>
                  <a:pt x="5289" y="114"/>
                  <a:pt x="8207" y="23"/>
                </a:cubicBezTo>
                <a:cubicBezTo>
                  <a:pt x="11125" y="-68"/>
                  <a:pt x="15959" y="12335"/>
                  <a:pt x="17509" y="14797"/>
                </a:cubicBezTo>
              </a:path>
            </a:pathLst>
          </a:custGeom>
          <a:noFill/>
          <a:ln w="19050" cap="flat" cmpd="sng">
            <a:solidFill>
              <a:srgbClr val="FF0000"/>
            </a:solidFill>
            <a:prstDash val="solid"/>
            <a:round/>
            <a:headEnd type="none" w="med" len="med"/>
            <a:tailEnd type="none" w="med" len="med"/>
          </a:ln>
        </p:spPr>
      </p:sp>
      <p:sp>
        <p:nvSpPr>
          <p:cNvPr id="1091" name="Google Shape;1091;p98"/>
          <p:cNvSpPr/>
          <p:nvPr/>
        </p:nvSpPr>
        <p:spPr>
          <a:xfrm>
            <a:off x="6235100" y="4428791"/>
            <a:ext cx="478800" cy="88879"/>
          </a:xfrm>
          <a:custGeom>
            <a:avLst/>
            <a:gdLst/>
            <a:ahLst/>
            <a:cxnLst/>
            <a:rect l="l" t="t" r="r" b="b"/>
            <a:pathLst>
              <a:path w="19152" h="7136" extrusionOk="0">
                <a:moveTo>
                  <a:pt x="0" y="7136"/>
                </a:moveTo>
                <a:cubicBezTo>
                  <a:pt x="1186" y="5951"/>
                  <a:pt x="3922" y="114"/>
                  <a:pt x="7114" y="23"/>
                </a:cubicBezTo>
                <a:cubicBezTo>
                  <a:pt x="10306" y="-68"/>
                  <a:pt x="17146" y="5495"/>
                  <a:pt x="19152" y="6589"/>
                </a:cubicBezTo>
              </a:path>
            </a:pathLst>
          </a:custGeom>
          <a:noFill/>
          <a:ln w="19050" cap="flat" cmpd="sng">
            <a:solidFill>
              <a:srgbClr val="0000FF"/>
            </a:solidFill>
            <a:prstDash val="solid"/>
            <a:round/>
            <a:headEnd type="none" w="med" len="med"/>
            <a:tailEnd type="none" w="med" len="med"/>
          </a:ln>
        </p:spPr>
      </p:sp>
      <p:sp>
        <p:nvSpPr>
          <p:cNvPr id="1092" name="Google Shape;1092;p98"/>
          <p:cNvSpPr/>
          <p:nvPr/>
        </p:nvSpPr>
        <p:spPr>
          <a:xfrm>
            <a:off x="7215938" y="4428791"/>
            <a:ext cx="478800" cy="88879"/>
          </a:xfrm>
          <a:custGeom>
            <a:avLst/>
            <a:gdLst/>
            <a:ahLst/>
            <a:cxnLst/>
            <a:rect l="l" t="t" r="r" b="b"/>
            <a:pathLst>
              <a:path w="19152" h="7136" extrusionOk="0">
                <a:moveTo>
                  <a:pt x="0" y="7136"/>
                </a:moveTo>
                <a:cubicBezTo>
                  <a:pt x="1186" y="5951"/>
                  <a:pt x="3922" y="114"/>
                  <a:pt x="7114" y="23"/>
                </a:cubicBezTo>
                <a:cubicBezTo>
                  <a:pt x="10306" y="-68"/>
                  <a:pt x="17146" y="5495"/>
                  <a:pt x="19152" y="6589"/>
                </a:cubicBezTo>
              </a:path>
            </a:pathLst>
          </a:custGeom>
          <a:noFill/>
          <a:ln w="19050" cap="flat" cmpd="sng">
            <a:solidFill>
              <a:srgbClr val="0000FF"/>
            </a:solidFill>
            <a:prstDash val="solid"/>
            <a:round/>
            <a:headEnd type="none" w="med" len="med"/>
            <a:tailEnd type="none" w="med" len="med"/>
          </a:ln>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99"/>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Plot the Lorenz curve with Deeptools</a:t>
            </a:r>
            <a:endParaRPr/>
          </a:p>
        </p:txBody>
      </p:sp>
      <p:grpSp>
        <p:nvGrpSpPr>
          <p:cNvPr id="1098" name="Google Shape;1098;p99"/>
          <p:cNvGrpSpPr/>
          <p:nvPr/>
        </p:nvGrpSpPr>
        <p:grpSpPr>
          <a:xfrm>
            <a:off x="2942013" y="144725"/>
            <a:ext cx="6021888" cy="4706975"/>
            <a:chOff x="2942013" y="144725"/>
            <a:chExt cx="6021888" cy="4706975"/>
          </a:xfrm>
        </p:grpSpPr>
        <p:sp>
          <p:nvSpPr>
            <p:cNvPr id="1099" name="Google Shape;1099;p99"/>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100" name="Google Shape;1100;p99"/>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101" name="Google Shape;1101;p99"/>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102" name="Google Shape;1102;p99"/>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103" name="Google Shape;1103;p99"/>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104" name="Google Shape;1104;p99"/>
            <p:cNvSpPr/>
            <p:nvPr/>
          </p:nvSpPr>
          <p:spPr>
            <a:xfrm>
              <a:off x="2942013" y="2646746"/>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a:t>
              </a:r>
              <a:endParaRPr sz="1300">
                <a:solidFill>
                  <a:schemeClr val="dk1"/>
                </a:solidFill>
                <a:latin typeface="Century Schoolbook"/>
                <a:ea typeface="Century Schoolbook"/>
                <a:cs typeface="Century Schoolbook"/>
                <a:sym typeface="Century Schoolbook"/>
              </a:endParaRPr>
            </a:p>
          </p:txBody>
        </p:sp>
        <p:sp>
          <p:nvSpPr>
            <p:cNvPr id="1105" name="Google Shape;1105;p99"/>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106" name="Google Shape;1106;p99"/>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9"/>
            <p:cNvSpPr/>
            <p:nvPr/>
          </p:nvSpPr>
          <p:spPr>
            <a:xfrm rot="-5400000">
              <a:off x="4888263" y="2714713"/>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9"/>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109" name="Google Shape;1109;p99"/>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9"/>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Quality Control</a:t>
              </a:r>
              <a:endParaRPr sz="1300">
                <a:solidFill>
                  <a:schemeClr val="lt1"/>
                </a:solidFill>
                <a:latin typeface="Century Schoolbook"/>
                <a:ea typeface="Century Schoolbook"/>
                <a:cs typeface="Century Schoolbook"/>
                <a:sym typeface="Century Schoolbook"/>
              </a:endParaRPr>
            </a:p>
          </p:txBody>
        </p:sp>
        <p:sp>
          <p:nvSpPr>
            <p:cNvPr id="1111" name="Google Shape;1111;p99"/>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9"/>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9"/>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9"/>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115" name="Google Shape;1115;p99"/>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99"/>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00"/>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Strand cross-correlation</a:t>
            </a:r>
            <a:endParaRPr>
              <a:latin typeface="Trebuchet MS"/>
              <a:ea typeface="Trebuchet MS"/>
              <a:cs typeface="Trebuchet MS"/>
              <a:sym typeface="Trebuchet MS"/>
            </a:endParaRPr>
          </a:p>
        </p:txBody>
      </p:sp>
      <p:sp>
        <p:nvSpPr>
          <p:cNvPr id="1122" name="Google Shape;1122;p100"/>
          <p:cNvSpPr txBox="1">
            <a:spLocks noGrp="1"/>
          </p:cNvSpPr>
          <p:nvPr>
            <p:ph type="body" idx="1"/>
          </p:nvPr>
        </p:nvSpPr>
        <p:spPr>
          <a:xfrm>
            <a:off x="198700" y="1252250"/>
            <a:ext cx="8885700" cy="1762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Compute strand cross correlation for each window </a:t>
            </a:r>
            <a:r>
              <a:rPr lang="en" i="1">
                <a:latin typeface="Trebuchet MS"/>
                <a:ea typeface="Trebuchet MS"/>
                <a:cs typeface="Trebuchet MS"/>
                <a:sym typeface="Trebuchet MS"/>
              </a:rPr>
              <a:t>w</a:t>
            </a:r>
            <a:r>
              <a:rPr lang="en">
                <a:latin typeface="Trebuchet MS"/>
                <a:ea typeface="Trebuchet MS"/>
                <a:cs typeface="Trebuchet MS"/>
                <a:sym typeface="Trebuchet MS"/>
              </a:rPr>
              <a:t> across the genome.</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Use various distance </a:t>
            </a:r>
            <a:r>
              <a:rPr lang="en" i="1">
                <a:latin typeface="Trebuchet MS"/>
                <a:ea typeface="Trebuchet MS"/>
                <a:cs typeface="Trebuchet MS"/>
                <a:sym typeface="Trebuchet MS"/>
              </a:rPr>
              <a:t>d </a:t>
            </a:r>
            <a:r>
              <a:rPr lang="en">
                <a:latin typeface="Trebuchet MS"/>
                <a:ea typeface="Trebuchet MS"/>
                <a:cs typeface="Trebuchet MS"/>
                <a:sym typeface="Trebuchet MS"/>
              </a:rPr>
              <a:t>and compute the mean cross-correlation observed</a:t>
            </a:r>
            <a:endParaRPr>
              <a:latin typeface="Trebuchet MS"/>
              <a:ea typeface="Trebuchet MS"/>
              <a:cs typeface="Trebuchet MS"/>
              <a:sym typeface="Trebuchet MS"/>
            </a:endParaRPr>
          </a:p>
          <a:p>
            <a:pPr marL="0" lvl="0" indent="0" algn="l" rtl="0">
              <a:spcBef>
                <a:spcPts val="1600"/>
              </a:spcBef>
              <a:spcAft>
                <a:spcPts val="1600"/>
              </a:spcAft>
              <a:buNone/>
            </a:pPr>
            <a:r>
              <a:rPr lang="en">
                <a:latin typeface="Trebuchet MS"/>
                <a:ea typeface="Trebuchet MS"/>
                <a:cs typeface="Trebuchet MS"/>
                <a:sym typeface="Trebuchet MS"/>
              </a:rPr>
              <a:t>		</a:t>
            </a:r>
            <a:endParaRPr>
              <a:latin typeface="Trebuchet MS"/>
              <a:ea typeface="Trebuchet MS"/>
              <a:cs typeface="Trebuchet MS"/>
              <a:sym typeface="Trebuchet MS"/>
            </a:endParaRPr>
          </a:p>
        </p:txBody>
      </p:sp>
      <p:cxnSp>
        <p:nvCxnSpPr>
          <p:cNvPr id="1123" name="Google Shape;1123;p100"/>
          <p:cNvCxnSpPr/>
          <p:nvPr/>
        </p:nvCxnSpPr>
        <p:spPr>
          <a:xfrm>
            <a:off x="521438" y="3216336"/>
            <a:ext cx="2542500" cy="14400"/>
          </a:xfrm>
          <a:prstGeom prst="straightConnector1">
            <a:avLst/>
          </a:prstGeom>
          <a:noFill/>
          <a:ln w="28575" cap="flat" cmpd="sng">
            <a:solidFill>
              <a:schemeClr val="dk2"/>
            </a:solidFill>
            <a:prstDash val="solid"/>
            <a:round/>
            <a:headEnd type="none" w="med" len="med"/>
            <a:tailEnd type="none" w="med" len="med"/>
          </a:ln>
        </p:spPr>
      </p:cxnSp>
      <p:grpSp>
        <p:nvGrpSpPr>
          <p:cNvPr id="1124" name="Google Shape;1124;p100"/>
          <p:cNvGrpSpPr/>
          <p:nvPr/>
        </p:nvGrpSpPr>
        <p:grpSpPr>
          <a:xfrm>
            <a:off x="503845" y="3087169"/>
            <a:ext cx="986123" cy="57315"/>
            <a:chOff x="5941550" y="2349525"/>
            <a:chExt cx="1156200" cy="73500"/>
          </a:xfrm>
        </p:grpSpPr>
        <p:sp>
          <p:nvSpPr>
            <p:cNvPr id="1125" name="Google Shape;1125;p100"/>
            <p:cNvSpPr/>
            <p:nvPr/>
          </p:nvSpPr>
          <p:spPr>
            <a:xfrm>
              <a:off x="59415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00"/>
            <p:cNvSpPr/>
            <p:nvPr/>
          </p:nvSpPr>
          <p:spPr>
            <a:xfrm>
              <a:off x="62463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0"/>
            <p:cNvSpPr/>
            <p:nvPr/>
          </p:nvSpPr>
          <p:spPr>
            <a:xfrm>
              <a:off x="65511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0"/>
            <p:cNvSpPr/>
            <p:nvPr/>
          </p:nvSpPr>
          <p:spPr>
            <a:xfrm>
              <a:off x="6855950" y="2349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100"/>
          <p:cNvGrpSpPr/>
          <p:nvPr/>
        </p:nvGrpSpPr>
        <p:grpSpPr>
          <a:xfrm>
            <a:off x="633827" y="2928713"/>
            <a:ext cx="726159" cy="57315"/>
            <a:chOff x="6093950" y="2197125"/>
            <a:chExt cx="851400" cy="73500"/>
          </a:xfrm>
        </p:grpSpPr>
        <p:sp>
          <p:nvSpPr>
            <p:cNvPr id="1130" name="Google Shape;1130;p100"/>
            <p:cNvSpPr/>
            <p:nvPr/>
          </p:nvSpPr>
          <p:spPr>
            <a:xfrm>
              <a:off x="6703550" y="21971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0"/>
            <p:cNvSpPr/>
            <p:nvPr/>
          </p:nvSpPr>
          <p:spPr>
            <a:xfrm>
              <a:off x="6398750" y="21971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0"/>
            <p:cNvSpPr/>
            <p:nvPr/>
          </p:nvSpPr>
          <p:spPr>
            <a:xfrm>
              <a:off x="6093950" y="21971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100"/>
          <p:cNvGrpSpPr/>
          <p:nvPr/>
        </p:nvGrpSpPr>
        <p:grpSpPr>
          <a:xfrm>
            <a:off x="698818" y="2770258"/>
            <a:ext cx="466195" cy="57315"/>
            <a:chOff x="6170150" y="1968525"/>
            <a:chExt cx="546600" cy="73500"/>
          </a:xfrm>
        </p:grpSpPr>
        <p:sp>
          <p:nvSpPr>
            <p:cNvPr id="1134" name="Google Shape;1134;p100"/>
            <p:cNvSpPr/>
            <p:nvPr/>
          </p:nvSpPr>
          <p:spPr>
            <a:xfrm>
              <a:off x="6474950" y="1968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00"/>
            <p:cNvSpPr/>
            <p:nvPr/>
          </p:nvSpPr>
          <p:spPr>
            <a:xfrm>
              <a:off x="6170150" y="1968525"/>
              <a:ext cx="241800" cy="735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100"/>
          <p:cNvSpPr/>
          <p:nvPr/>
        </p:nvSpPr>
        <p:spPr>
          <a:xfrm>
            <a:off x="828463" y="2611825"/>
            <a:ext cx="206400" cy="57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100"/>
          <p:cNvGrpSpPr/>
          <p:nvPr/>
        </p:nvGrpSpPr>
        <p:grpSpPr>
          <a:xfrm rot="10800000">
            <a:off x="2036568" y="3297291"/>
            <a:ext cx="986123" cy="57315"/>
            <a:chOff x="5941550" y="2349525"/>
            <a:chExt cx="1156200" cy="73500"/>
          </a:xfrm>
        </p:grpSpPr>
        <p:sp>
          <p:nvSpPr>
            <p:cNvPr id="1138" name="Google Shape;1138;p100"/>
            <p:cNvSpPr/>
            <p:nvPr/>
          </p:nvSpPr>
          <p:spPr>
            <a:xfrm>
              <a:off x="59415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00"/>
            <p:cNvSpPr/>
            <p:nvPr/>
          </p:nvSpPr>
          <p:spPr>
            <a:xfrm>
              <a:off x="62463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0"/>
            <p:cNvSpPr/>
            <p:nvPr/>
          </p:nvSpPr>
          <p:spPr>
            <a:xfrm>
              <a:off x="65511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0"/>
            <p:cNvSpPr/>
            <p:nvPr/>
          </p:nvSpPr>
          <p:spPr>
            <a:xfrm>
              <a:off x="6855950" y="2349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100"/>
          <p:cNvGrpSpPr/>
          <p:nvPr/>
        </p:nvGrpSpPr>
        <p:grpSpPr>
          <a:xfrm rot="10800000">
            <a:off x="2166550" y="3455747"/>
            <a:ext cx="726159" cy="57315"/>
            <a:chOff x="6093950" y="2197125"/>
            <a:chExt cx="851400" cy="73500"/>
          </a:xfrm>
        </p:grpSpPr>
        <p:sp>
          <p:nvSpPr>
            <p:cNvPr id="1143" name="Google Shape;1143;p100"/>
            <p:cNvSpPr/>
            <p:nvPr/>
          </p:nvSpPr>
          <p:spPr>
            <a:xfrm>
              <a:off x="6703550" y="21971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0"/>
            <p:cNvSpPr/>
            <p:nvPr/>
          </p:nvSpPr>
          <p:spPr>
            <a:xfrm>
              <a:off x="6398750" y="21971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0"/>
            <p:cNvSpPr/>
            <p:nvPr/>
          </p:nvSpPr>
          <p:spPr>
            <a:xfrm>
              <a:off x="6093950" y="21971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0"/>
          <p:cNvGrpSpPr/>
          <p:nvPr/>
        </p:nvGrpSpPr>
        <p:grpSpPr>
          <a:xfrm rot="10800000">
            <a:off x="2361523" y="3614202"/>
            <a:ext cx="466195" cy="57315"/>
            <a:chOff x="6170150" y="1968525"/>
            <a:chExt cx="546600" cy="73500"/>
          </a:xfrm>
        </p:grpSpPr>
        <p:sp>
          <p:nvSpPr>
            <p:cNvPr id="1147" name="Google Shape;1147;p100"/>
            <p:cNvSpPr/>
            <p:nvPr/>
          </p:nvSpPr>
          <p:spPr>
            <a:xfrm>
              <a:off x="6474950" y="1968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00"/>
            <p:cNvSpPr/>
            <p:nvPr/>
          </p:nvSpPr>
          <p:spPr>
            <a:xfrm>
              <a:off x="6170150" y="1968525"/>
              <a:ext cx="241800" cy="735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100"/>
          <p:cNvSpPr/>
          <p:nvPr/>
        </p:nvSpPr>
        <p:spPr>
          <a:xfrm rot="10800000">
            <a:off x="2491673" y="3772651"/>
            <a:ext cx="206400" cy="57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00"/>
          <p:cNvSpPr/>
          <p:nvPr/>
        </p:nvSpPr>
        <p:spPr>
          <a:xfrm>
            <a:off x="335027"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51" name="Google Shape;1151;p100"/>
          <p:cNvSpPr txBox="1"/>
          <p:nvPr/>
        </p:nvSpPr>
        <p:spPr>
          <a:xfrm>
            <a:off x="198700" y="3767293"/>
            <a:ext cx="1760700" cy="2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Coverage windows</a:t>
            </a:r>
            <a:endParaRPr>
              <a:latin typeface="Century Schoolbook"/>
              <a:ea typeface="Century Schoolbook"/>
              <a:cs typeface="Century Schoolbook"/>
              <a:sym typeface="Century Schoolbook"/>
            </a:endParaRPr>
          </a:p>
        </p:txBody>
      </p:sp>
      <p:sp>
        <p:nvSpPr>
          <p:cNvPr id="1152" name="Google Shape;1152;p100"/>
          <p:cNvSpPr/>
          <p:nvPr/>
        </p:nvSpPr>
        <p:spPr>
          <a:xfrm>
            <a:off x="515405"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53" name="Google Shape;1153;p100"/>
          <p:cNvSpPr/>
          <p:nvPr/>
        </p:nvSpPr>
        <p:spPr>
          <a:xfrm>
            <a:off x="695782"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6</a:t>
            </a:r>
            <a:endParaRPr sz="1200">
              <a:solidFill>
                <a:srgbClr val="FFFFFF"/>
              </a:solidFill>
            </a:endParaRPr>
          </a:p>
        </p:txBody>
      </p:sp>
      <p:sp>
        <p:nvSpPr>
          <p:cNvPr id="1154" name="Google Shape;1154;p100"/>
          <p:cNvSpPr/>
          <p:nvPr/>
        </p:nvSpPr>
        <p:spPr>
          <a:xfrm>
            <a:off x="876160"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55" name="Google Shape;1155;p100"/>
          <p:cNvSpPr/>
          <p:nvPr/>
        </p:nvSpPr>
        <p:spPr>
          <a:xfrm>
            <a:off x="1056537"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56" name="Google Shape;1156;p100"/>
          <p:cNvSpPr/>
          <p:nvPr/>
        </p:nvSpPr>
        <p:spPr>
          <a:xfrm>
            <a:off x="1236915"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57" name="Google Shape;1157;p100"/>
          <p:cNvSpPr/>
          <p:nvPr/>
        </p:nvSpPr>
        <p:spPr>
          <a:xfrm>
            <a:off x="1417292" y="4202545"/>
            <a:ext cx="206400" cy="172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58" name="Google Shape;1158;p100"/>
          <p:cNvSpPr/>
          <p:nvPr/>
        </p:nvSpPr>
        <p:spPr>
          <a:xfrm>
            <a:off x="1922604"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59" name="Google Shape;1159;p100"/>
          <p:cNvSpPr/>
          <p:nvPr/>
        </p:nvSpPr>
        <p:spPr>
          <a:xfrm>
            <a:off x="2102982"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60" name="Google Shape;1160;p100"/>
          <p:cNvSpPr/>
          <p:nvPr/>
        </p:nvSpPr>
        <p:spPr>
          <a:xfrm>
            <a:off x="2283359"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6</a:t>
            </a:r>
            <a:endParaRPr sz="1200">
              <a:solidFill>
                <a:srgbClr val="FFFFFF"/>
              </a:solidFill>
            </a:endParaRPr>
          </a:p>
        </p:txBody>
      </p:sp>
      <p:sp>
        <p:nvSpPr>
          <p:cNvPr id="1161" name="Google Shape;1161;p100"/>
          <p:cNvSpPr/>
          <p:nvPr/>
        </p:nvSpPr>
        <p:spPr>
          <a:xfrm>
            <a:off x="2463737"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4</a:t>
            </a:r>
            <a:endParaRPr sz="1200">
              <a:solidFill>
                <a:srgbClr val="FFFFFF"/>
              </a:solidFill>
            </a:endParaRPr>
          </a:p>
        </p:txBody>
      </p:sp>
      <p:sp>
        <p:nvSpPr>
          <p:cNvPr id="1162" name="Google Shape;1162;p100"/>
          <p:cNvSpPr/>
          <p:nvPr/>
        </p:nvSpPr>
        <p:spPr>
          <a:xfrm>
            <a:off x="2644114"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2</a:t>
            </a:r>
            <a:endParaRPr sz="1200">
              <a:solidFill>
                <a:srgbClr val="FFFFFF"/>
              </a:solidFill>
            </a:endParaRPr>
          </a:p>
        </p:txBody>
      </p:sp>
      <p:sp>
        <p:nvSpPr>
          <p:cNvPr id="1163" name="Google Shape;1163;p100"/>
          <p:cNvSpPr/>
          <p:nvPr/>
        </p:nvSpPr>
        <p:spPr>
          <a:xfrm>
            <a:off x="2824492"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64" name="Google Shape;1164;p100"/>
          <p:cNvSpPr/>
          <p:nvPr/>
        </p:nvSpPr>
        <p:spPr>
          <a:xfrm>
            <a:off x="3004869" y="4202545"/>
            <a:ext cx="206400" cy="172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0</a:t>
            </a:r>
            <a:endParaRPr sz="1200">
              <a:solidFill>
                <a:srgbClr val="FFFFFF"/>
              </a:solidFill>
            </a:endParaRPr>
          </a:p>
        </p:txBody>
      </p:sp>
      <p:sp>
        <p:nvSpPr>
          <p:cNvPr id="1165" name="Google Shape;1165;p100"/>
          <p:cNvSpPr txBox="1"/>
          <p:nvPr/>
        </p:nvSpPr>
        <p:spPr>
          <a:xfrm>
            <a:off x="3966575" y="2176850"/>
            <a:ext cx="23898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Strand cross-correlation</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
                <a:latin typeface="Century Schoolbook"/>
                <a:ea typeface="Century Schoolbook"/>
                <a:cs typeface="Century Schoolbook"/>
                <a:sym typeface="Century Schoolbook"/>
              </a:rPr>
              <a:t>for each window and various </a:t>
            </a:r>
            <a:r>
              <a:rPr lang="en" i="1">
                <a:latin typeface="Century Schoolbook"/>
                <a:ea typeface="Century Schoolbook"/>
                <a:cs typeface="Century Schoolbook"/>
                <a:sym typeface="Century Schoolbook"/>
              </a:rPr>
              <a:t>d </a:t>
            </a:r>
            <a:r>
              <a:rPr lang="en">
                <a:latin typeface="Century Schoolbook"/>
                <a:ea typeface="Century Schoolbook"/>
                <a:cs typeface="Century Schoolbook"/>
                <a:sym typeface="Century Schoolbook"/>
              </a:rPr>
              <a:t>values</a:t>
            </a:r>
            <a:endParaRPr>
              <a:latin typeface="Century Schoolbook"/>
              <a:ea typeface="Century Schoolbook"/>
              <a:cs typeface="Century Schoolbook"/>
              <a:sym typeface="Century Schoolbook"/>
            </a:endParaRPr>
          </a:p>
          <a:p>
            <a:pPr marL="0" lvl="0" indent="0" algn="l" rtl="0">
              <a:spcBef>
                <a:spcPts val="0"/>
              </a:spcBef>
              <a:spcAft>
                <a:spcPts val="0"/>
              </a:spcAft>
              <a:buNone/>
            </a:pPr>
            <a:endParaRPr>
              <a:latin typeface="Century Schoolbook"/>
              <a:ea typeface="Century Schoolbook"/>
              <a:cs typeface="Century Schoolbook"/>
              <a:sym typeface="Century Schoolbook"/>
            </a:endParaRPr>
          </a:p>
        </p:txBody>
      </p:sp>
      <p:grpSp>
        <p:nvGrpSpPr>
          <p:cNvPr id="1166" name="Google Shape;1166;p100"/>
          <p:cNvGrpSpPr/>
          <p:nvPr/>
        </p:nvGrpSpPr>
        <p:grpSpPr>
          <a:xfrm>
            <a:off x="4144800" y="3016200"/>
            <a:ext cx="82800" cy="1509000"/>
            <a:chOff x="5846000" y="3374950"/>
            <a:chExt cx="82800" cy="1509000"/>
          </a:xfrm>
        </p:grpSpPr>
        <p:cxnSp>
          <p:nvCxnSpPr>
            <p:cNvPr id="1167" name="Google Shape;1167;p100"/>
            <p:cNvCxnSpPr/>
            <p:nvPr/>
          </p:nvCxnSpPr>
          <p:spPr>
            <a:xfrm>
              <a:off x="5846000" y="3374950"/>
              <a:ext cx="9300" cy="1509000"/>
            </a:xfrm>
            <a:prstGeom prst="straightConnector1">
              <a:avLst/>
            </a:prstGeom>
            <a:noFill/>
            <a:ln w="28575" cap="flat" cmpd="sng">
              <a:solidFill>
                <a:srgbClr val="CC0000"/>
              </a:solidFill>
              <a:prstDash val="solid"/>
              <a:round/>
              <a:headEnd type="none" w="med" len="med"/>
              <a:tailEnd type="none" w="med" len="med"/>
            </a:ln>
          </p:spPr>
        </p:cxnSp>
        <p:cxnSp>
          <p:nvCxnSpPr>
            <p:cNvPr id="1168" name="Google Shape;1168;p100"/>
            <p:cNvCxnSpPr/>
            <p:nvPr/>
          </p:nvCxnSpPr>
          <p:spPr>
            <a:xfrm rot="10800000">
              <a:off x="5855300" y="4159900"/>
              <a:ext cx="73500" cy="0"/>
            </a:xfrm>
            <a:prstGeom prst="straightConnector1">
              <a:avLst/>
            </a:prstGeom>
            <a:noFill/>
            <a:ln w="9525" cap="flat" cmpd="sng">
              <a:solidFill>
                <a:srgbClr val="CC0000"/>
              </a:solidFill>
              <a:prstDash val="solid"/>
              <a:round/>
              <a:headEnd type="none" w="med" len="med"/>
              <a:tailEnd type="none" w="med" len="med"/>
            </a:ln>
          </p:spPr>
        </p:cxnSp>
        <p:cxnSp>
          <p:nvCxnSpPr>
            <p:cNvPr id="1169" name="Google Shape;1169;p100"/>
            <p:cNvCxnSpPr/>
            <p:nvPr/>
          </p:nvCxnSpPr>
          <p:spPr>
            <a:xfrm rot="10800000">
              <a:off x="5855300" y="4617100"/>
              <a:ext cx="73500" cy="0"/>
            </a:xfrm>
            <a:prstGeom prst="straightConnector1">
              <a:avLst/>
            </a:prstGeom>
            <a:noFill/>
            <a:ln w="9525" cap="flat" cmpd="sng">
              <a:solidFill>
                <a:srgbClr val="CC0000"/>
              </a:solidFill>
              <a:prstDash val="solid"/>
              <a:round/>
              <a:headEnd type="none" w="med" len="med"/>
              <a:tailEnd type="none" w="med" len="med"/>
            </a:ln>
          </p:spPr>
        </p:cxnSp>
        <p:cxnSp>
          <p:nvCxnSpPr>
            <p:cNvPr id="1170" name="Google Shape;1170;p100"/>
            <p:cNvCxnSpPr/>
            <p:nvPr/>
          </p:nvCxnSpPr>
          <p:spPr>
            <a:xfrm rot="10800000">
              <a:off x="5855300" y="3702700"/>
              <a:ext cx="73500" cy="0"/>
            </a:xfrm>
            <a:prstGeom prst="straightConnector1">
              <a:avLst/>
            </a:prstGeom>
            <a:noFill/>
            <a:ln w="9525" cap="flat" cmpd="sng">
              <a:solidFill>
                <a:srgbClr val="CC0000"/>
              </a:solidFill>
              <a:prstDash val="solid"/>
              <a:round/>
              <a:headEnd type="none" w="med" len="med"/>
              <a:tailEnd type="none" w="med" len="med"/>
            </a:ln>
          </p:spPr>
        </p:cxnSp>
      </p:grpSp>
      <p:grpSp>
        <p:nvGrpSpPr>
          <p:cNvPr id="1171" name="Google Shape;1171;p100"/>
          <p:cNvGrpSpPr/>
          <p:nvPr/>
        </p:nvGrpSpPr>
        <p:grpSpPr>
          <a:xfrm rot="-5400000">
            <a:off x="4864500" y="3747525"/>
            <a:ext cx="82800" cy="1509000"/>
            <a:chOff x="5846000" y="3374950"/>
            <a:chExt cx="82800" cy="1509000"/>
          </a:xfrm>
        </p:grpSpPr>
        <p:cxnSp>
          <p:nvCxnSpPr>
            <p:cNvPr id="1172" name="Google Shape;1172;p100"/>
            <p:cNvCxnSpPr/>
            <p:nvPr/>
          </p:nvCxnSpPr>
          <p:spPr>
            <a:xfrm>
              <a:off x="5846000" y="3374950"/>
              <a:ext cx="9300" cy="1509000"/>
            </a:xfrm>
            <a:prstGeom prst="straightConnector1">
              <a:avLst/>
            </a:prstGeom>
            <a:noFill/>
            <a:ln w="28575" cap="flat" cmpd="sng">
              <a:solidFill>
                <a:srgbClr val="3C78D8"/>
              </a:solidFill>
              <a:prstDash val="solid"/>
              <a:round/>
              <a:headEnd type="none" w="med" len="med"/>
              <a:tailEnd type="none" w="med" len="med"/>
            </a:ln>
          </p:spPr>
        </p:cxnSp>
        <p:cxnSp>
          <p:nvCxnSpPr>
            <p:cNvPr id="1173" name="Google Shape;1173;p100"/>
            <p:cNvCxnSpPr/>
            <p:nvPr/>
          </p:nvCxnSpPr>
          <p:spPr>
            <a:xfrm rot="10800000">
              <a:off x="5855300" y="4159900"/>
              <a:ext cx="73500" cy="0"/>
            </a:xfrm>
            <a:prstGeom prst="straightConnector1">
              <a:avLst/>
            </a:prstGeom>
            <a:noFill/>
            <a:ln w="9525" cap="flat" cmpd="sng">
              <a:solidFill>
                <a:srgbClr val="3C78D8"/>
              </a:solidFill>
              <a:prstDash val="solid"/>
              <a:round/>
              <a:headEnd type="none" w="med" len="med"/>
              <a:tailEnd type="none" w="med" len="med"/>
            </a:ln>
          </p:spPr>
        </p:cxnSp>
        <p:cxnSp>
          <p:nvCxnSpPr>
            <p:cNvPr id="1174" name="Google Shape;1174;p100"/>
            <p:cNvCxnSpPr/>
            <p:nvPr/>
          </p:nvCxnSpPr>
          <p:spPr>
            <a:xfrm rot="10800000">
              <a:off x="5855300" y="4617100"/>
              <a:ext cx="73500" cy="0"/>
            </a:xfrm>
            <a:prstGeom prst="straightConnector1">
              <a:avLst/>
            </a:prstGeom>
            <a:noFill/>
            <a:ln w="9525" cap="flat" cmpd="sng">
              <a:solidFill>
                <a:srgbClr val="3C78D8"/>
              </a:solidFill>
              <a:prstDash val="solid"/>
              <a:round/>
              <a:headEnd type="none" w="med" len="med"/>
              <a:tailEnd type="none" w="med" len="med"/>
            </a:ln>
          </p:spPr>
        </p:cxnSp>
        <p:cxnSp>
          <p:nvCxnSpPr>
            <p:cNvPr id="1175" name="Google Shape;1175;p100"/>
            <p:cNvCxnSpPr/>
            <p:nvPr/>
          </p:nvCxnSpPr>
          <p:spPr>
            <a:xfrm rot="10800000">
              <a:off x="5855300" y="3702700"/>
              <a:ext cx="73500" cy="0"/>
            </a:xfrm>
            <a:prstGeom prst="straightConnector1">
              <a:avLst/>
            </a:prstGeom>
            <a:noFill/>
            <a:ln w="9525" cap="flat" cmpd="sng">
              <a:solidFill>
                <a:srgbClr val="3C78D8"/>
              </a:solidFill>
              <a:prstDash val="solid"/>
              <a:round/>
              <a:headEnd type="none" w="med" len="med"/>
              <a:tailEnd type="none" w="med" len="med"/>
            </a:ln>
          </p:spPr>
        </p:cxnSp>
      </p:grpSp>
      <p:sp>
        <p:nvSpPr>
          <p:cNvPr id="1176" name="Google Shape;1176;p100"/>
          <p:cNvSpPr/>
          <p:nvPr/>
        </p:nvSpPr>
        <p:spPr>
          <a:xfrm>
            <a:off x="4356425" y="4221550"/>
            <a:ext cx="82800" cy="73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0"/>
          <p:cNvSpPr/>
          <p:nvPr/>
        </p:nvSpPr>
        <p:spPr>
          <a:xfrm>
            <a:off x="4813625" y="3764350"/>
            <a:ext cx="82800" cy="73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0"/>
          <p:cNvSpPr/>
          <p:nvPr/>
        </p:nvSpPr>
        <p:spPr>
          <a:xfrm>
            <a:off x="5423225" y="3230950"/>
            <a:ext cx="82800" cy="735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9" name="Google Shape;1179;p100"/>
          <p:cNvCxnSpPr>
            <a:stCxn id="1176" idx="3"/>
          </p:cNvCxnSpPr>
          <p:nvPr/>
        </p:nvCxnSpPr>
        <p:spPr>
          <a:xfrm rot="10800000" flipH="1">
            <a:off x="4368551" y="3108286"/>
            <a:ext cx="1230000" cy="1176000"/>
          </a:xfrm>
          <a:prstGeom prst="straightConnector1">
            <a:avLst/>
          </a:prstGeom>
          <a:noFill/>
          <a:ln w="9525" cap="flat" cmpd="sng">
            <a:solidFill>
              <a:schemeClr val="dk2"/>
            </a:solidFill>
            <a:prstDash val="solid"/>
            <a:round/>
            <a:headEnd type="none" w="med" len="med"/>
            <a:tailEnd type="none" w="med" len="med"/>
          </a:ln>
        </p:spPr>
      </p:cxnSp>
      <p:sp>
        <p:nvSpPr>
          <p:cNvPr id="1180" name="Google Shape;1180;p100"/>
          <p:cNvSpPr txBox="1"/>
          <p:nvPr/>
        </p:nvSpPr>
        <p:spPr>
          <a:xfrm>
            <a:off x="4339475" y="3077950"/>
            <a:ext cx="5466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 = 1 </a:t>
            </a:r>
            <a:endParaRPr i="1"/>
          </a:p>
        </p:txBody>
      </p:sp>
      <p:cxnSp>
        <p:nvCxnSpPr>
          <p:cNvPr id="1181" name="Google Shape;1181;p100"/>
          <p:cNvCxnSpPr>
            <a:stCxn id="1157" idx="3"/>
            <a:endCxn id="1158" idx="1"/>
          </p:cNvCxnSpPr>
          <p:nvPr/>
        </p:nvCxnSpPr>
        <p:spPr>
          <a:xfrm>
            <a:off x="1623692" y="4288645"/>
            <a:ext cx="298800" cy="0"/>
          </a:xfrm>
          <a:prstGeom prst="straightConnector1">
            <a:avLst/>
          </a:prstGeom>
          <a:noFill/>
          <a:ln w="9525" cap="flat" cmpd="sng">
            <a:solidFill>
              <a:schemeClr val="dk2"/>
            </a:solidFill>
            <a:prstDash val="solid"/>
            <a:round/>
            <a:headEnd type="triangle" w="med" len="med"/>
            <a:tailEnd type="triangle" w="med" len="med"/>
          </a:ln>
        </p:spPr>
      </p:cxnSp>
      <p:sp>
        <p:nvSpPr>
          <p:cNvPr id="1182" name="Google Shape;1182;p100"/>
          <p:cNvSpPr txBox="1"/>
          <p:nvPr/>
        </p:nvSpPr>
        <p:spPr>
          <a:xfrm>
            <a:off x="1620864" y="3922807"/>
            <a:ext cx="273300" cy="2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d</a:t>
            </a:r>
            <a:endParaRPr i="1"/>
          </a:p>
        </p:txBody>
      </p:sp>
      <p:cxnSp>
        <p:nvCxnSpPr>
          <p:cNvPr id="1183" name="Google Shape;1183;p100"/>
          <p:cNvCxnSpPr/>
          <p:nvPr/>
        </p:nvCxnSpPr>
        <p:spPr>
          <a:xfrm>
            <a:off x="3382750" y="3724225"/>
            <a:ext cx="394800" cy="0"/>
          </a:xfrm>
          <a:prstGeom prst="straightConnector1">
            <a:avLst/>
          </a:prstGeom>
          <a:noFill/>
          <a:ln w="38100" cap="flat" cmpd="sng">
            <a:solidFill>
              <a:schemeClr val="dk2"/>
            </a:solidFill>
            <a:prstDash val="solid"/>
            <a:round/>
            <a:headEnd type="none" w="med" len="med"/>
            <a:tailEnd type="triangle" w="med" len="med"/>
          </a:ln>
        </p:spPr>
      </p:cxnSp>
      <p:cxnSp>
        <p:nvCxnSpPr>
          <p:cNvPr id="1184" name="Google Shape;1184;p100"/>
          <p:cNvCxnSpPr/>
          <p:nvPr/>
        </p:nvCxnSpPr>
        <p:spPr>
          <a:xfrm>
            <a:off x="6430750" y="3724225"/>
            <a:ext cx="394800" cy="0"/>
          </a:xfrm>
          <a:prstGeom prst="straightConnector1">
            <a:avLst/>
          </a:prstGeom>
          <a:noFill/>
          <a:ln w="38100" cap="flat" cmpd="sng">
            <a:solidFill>
              <a:schemeClr val="dk2"/>
            </a:solidFill>
            <a:prstDash val="solid"/>
            <a:round/>
            <a:headEnd type="none" w="med" len="med"/>
            <a:tailEnd type="triangle" w="med" len="med"/>
          </a:ln>
        </p:spPr>
      </p:cxnSp>
      <p:cxnSp>
        <p:nvCxnSpPr>
          <p:cNvPr id="1185" name="Google Shape;1185;p100"/>
          <p:cNvCxnSpPr/>
          <p:nvPr/>
        </p:nvCxnSpPr>
        <p:spPr>
          <a:xfrm>
            <a:off x="7117675" y="2789213"/>
            <a:ext cx="0" cy="1707300"/>
          </a:xfrm>
          <a:prstGeom prst="straightConnector1">
            <a:avLst/>
          </a:prstGeom>
          <a:noFill/>
          <a:ln w="28575" cap="flat" cmpd="sng">
            <a:solidFill>
              <a:schemeClr val="dk2"/>
            </a:solidFill>
            <a:prstDash val="solid"/>
            <a:round/>
            <a:headEnd type="none" w="med" len="med"/>
            <a:tailEnd type="none" w="med" len="med"/>
          </a:ln>
        </p:spPr>
      </p:cxnSp>
      <p:cxnSp>
        <p:nvCxnSpPr>
          <p:cNvPr id="1186" name="Google Shape;1186;p100"/>
          <p:cNvCxnSpPr/>
          <p:nvPr/>
        </p:nvCxnSpPr>
        <p:spPr>
          <a:xfrm rot="10800000" flipH="1">
            <a:off x="7117675" y="4500225"/>
            <a:ext cx="2027400" cy="7200"/>
          </a:xfrm>
          <a:prstGeom prst="straightConnector1">
            <a:avLst/>
          </a:prstGeom>
          <a:noFill/>
          <a:ln w="28575" cap="flat" cmpd="sng">
            <a:solidFill>
              <a:schemeClr val="dk2"/>
            </a:solidFill>
            <a:prstDash val="solid"/>
            <a:round/>
            <a:headEnd type="none" w="med" len="med"/>
            <a:tailEnd type="none" w="med" len="med"/>
          </a:ln>
        </p:spPr>
      </p:cxnSp>
      <p:sp>
        <p:nvSpPr>
          <p:cNvPr id="1187" name="Google Shape;1187;p100"/>
          <p:cNvSpPr/>
          <p:nvPr/>
        </p:nvSpPr>
        <p:spPr>
          <a:xfrm>
            <a:off x="7160350" y="2715038"/>
            <a:ext cx="1835450" cy="1806550"/>
          </a:xfrm>
          <a:custGeom>
            <a:avLst/>
            <a:gdLst/>
            <a:ahLst/>
            <a:cxnLst/>
            <a:rect l="l" t="t" r="r" b="b"/>
            <a:pathLst>
              <a:path w="73418" h="72262" extrusionOk="0">
                <a:moveTo>
                  <a:pt x="0" y="72262"/>
                </a:moveTo>
                <a:cubicBezTo>
                  <a:pt x="1921" y="71408"/>
                  <a:pt x="8751" y="69274"/>
                  <a:pt x="11525" y="67140"/>
                </a:cubicBezTo>
                <a:cubicBezTo>
                  <a:pt x="14300" y="65006"/>
                  <a:pt x="14371" y="65432"/>
                  <a:pt x="16647" y="59456"/>
                </a:cubicBezTo>
                <a:cubicBezTo>
                  <a:pt x="18924" y="53480"/>
                  <a:pt x="22694" y="39963"/>
                  <a:pt x="25184" y="31284"/>
                </a:cubicBezTo>
                <a:cubicBezTo>
                  <a:pt x="27674" y="22605"/>
                  <a:pt x="29737" y="12574"/>
                  <a:pt x="31587" y="7381"/>
                </a:cubicBezTo>
                <a:cubicBezTo>
                  <a:pt x="33437" y="2188"/>
                  <a:pt x="34361" y="623"/>
                  <a:pt x="36282" y="125"/>
                </a:cubicBezTo>
                <a:cubicBezTo>
                  <a:pt x="38203" y="-373"/>
                  <a:pt x="40906" y="1405"/>
                  <a:pt x="43111" y="4393"/>
                </a:cubicBezTo>
                <a:cubicBezTo>
                  <a:pt x="45316" y="7381"/>
                  <a:pt x="46170" y="9586"/>
                  <a:pt x="49514" y="18052"/>
                </a:cubicBezTo>
                <a:cubicBezTo>
                  <a:pt x="52858" y="26518"/>
                  <a:pt x="59189" y="46793"/>
                  <a:pt x="63173" y="55188"/>
                </a:cubicBezTo>
                <a:cubicBezTo>
                  <a:pt x="67157" y="63583"/>
                  <a:pt x="71711" y="66215"/>
                  <a:pt x="73418" y="68420"/>
                </a:cubicBezTo>
              </a:path>
            </a:pathLst>
          </a:custGeom>
          <a:noFill/>
          <a:ln w="9525" cap="flat" cmpd="sng">
            <a:solidFill>
              <a:schemeClr val="dk2"/>
            </a:solidFill>
            <a:prstDash val="solid"/>
            <a:round/>
            <a:headEnd type="none" w="med" len="med"/>
            <a:tailEnd type="none" w="med" len="med"/>
          </a:ln>
        </p:spPr>
      </p:sp>
      <p:sp>
        <p:nvSpPr>
          <p:cNvPr id="1188" name="Google Shape;1188;p100"/>
          <p:cNvSpPr txBox="1"/>
          <p:nvPr/>
        </p:nvSpPr>
        <p:spPr>
          <a:xfrm rot="-5400000">
            <a:off x="5933825" y="3400200"/>
            <a:ext cx="19527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Mean cross-correlation</a:t>
            </a:r>
            <a:endParaRPr sz="1200"/>
          </a:p>
        </p:txBody>
      </p:sp>
      <p:cxnSp>
        <p:nvCxnSpPr>
          <p:cNvPr id="1189" name="Google Shape;1189;p100"/>
          <p:cNvCxnSpPr/>
          <p:nvPr/>
        </p:nvCxnSpPr>
        <p:spPr>
          <a:xfrm>
            <a:off x="7629875" y="2654125"/>
            <a:ext cx="0" cy="1856700"/>
          </a:xfrm>
          <a:prstGeom prst="straightConnector1">
            <a:avLst/>
          </a:prstGeom>
          <a:noFill/>
          <a:ln w="9525" cap="flat" cmpd="sng">
            <a:solidFill>
              <a:schemeClr val="dk2"/>
            </a:solidFill>
            <a:prstDash val="dash"/>
            <a:round/>
            <a:headEnd type="none" w="med" len="med"/>
            <a:tailEnd type="none" w="med" len="med"/>
          </a:ln>
        </p:spPr>
      </p:cxnSp>
      <p:sp>
        <p:nvSpPr>
          <p:cNvPr id="1190" name="Google Shape;1190;p100"/>
          <p:cNvSpPr txBox="1"/>
          <p:nvPr/>
        </p:nvSpPr>
        <p:spPr>
          <a:xfrm>
            <a:off x="7553675" y="4561250"/>
            <a:ext cx="2733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0</a:t>
            </a:r>
            <a:endParaRPr sz="1200"/>
          </a:p>
        </p:txBody>
      </p:sp>
      <p:sp>
        <p:nvSpPr>
          <p:cNvPr id="1191" name="Google Shape;1191;p100"/>
          <p:cNvSpPr txBox="1"/>
          <p:nvPr/>
        </p:nvSpPr>
        <p:spPr>
          <a:xfrm>
            <a:off x="7934675" y="4561250"/>
            <a:ext cx="5466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100</a:t>
            </a:r>
            <a:endParaRPr sz="1200"/>
          </a:p>
        </p:txBody>
      </p:sp>
      <p:sp>
        <p:nvSpPr>
          <p:cNvPr id="1192" name="Google Shape;1192;p100"/>
          <p:cNvSpPr txBox="1"/>
          <p:nvPr/>
        </p:nvSpPr>
        <p:spPr>
          <a:xfrm>
            <a:off x="7941425" y="4748700"/>
            <a:ext cx="2733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chemeClr val="dk1"/>
                </a:solidFill>
                <a:latin typeface="Century Schoolbook"/>
                <a:ea typeface="Century Schoolbook"/>
                <a:cs typeface="Century Schoolbook"/>
                <a:sym typeface="Century Schoolbook"/>
              </a:rPr>
              <a:t>d </a:t>
            </a:r>
            <a:endParaRPr/>
          </a:p>
        </p:txBody>
      </p:sp>
      <p:cxnSp>
        <p:nvCxnSpPr>
          <p:cNvPr id="1193" name="Google Shape;1193;p100"/>
          <p:cNvCxnSpPr/>
          <p:nvPr/>
        </p:nvCxnSpPr>
        <p:spPr>
          <a:xfrm>
            <a:off x="8087075" y="2654125"/>
            <a:ext cx="0" cy="1856700"/>
          </a:xfrm>
          <a:prstGeom prst="straightConnector1">
            <a:avLst/>
          </a:prstGeom>
          <a:noFill/>
          <a:ln w="9525" cap="flat" cmpd="sng">
            <a:solidFill>
              <a:srgbClr val="FF0000"/>
            </a:solidFill>
            <a:prstDash val="dash"/>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1198" name="Google Shape;1198;p101"/>
          <p:cNvPicPr preferRelativeResize="0"/>
          <p:nvPr/>
        </p:nvPicPr>
        <p:blipFill>
          <a:blip r:embed="rId3">
            <a:alphaModFix/>
          </a:blip>
          <a:stretch>
            <a:fillRect/>
          </a:stretch>
        </p:blipFill>
        <p:spPr>
          <a:xfrm>
            <a:off x="1375375" y="171425"/>
            <a:ext cx="6647625" cy="4698475"/>
          </a:xfrm>
          <a:prstGeom prst="rect">
            <a:avLst/>
          </a:prstGeom>
          <a:noFill/>
          <a:ln>
            <a:noFill/>
          </a:ln>
        </p:spPr>
      </p:pic>
      <p:pic>
        <p:nvPicPr>
          <p:cNvPr id="1199" name="Google Shape;1199;p101"/>
          <p:cNvPicPr preferRelativeResize="0"/>
          <p:nvPr/>
        </p:nvPicPr>
        <p:blipFill>
          <a:blip r:embed="rId4">
            <a:alphaModFix/>
          </a:blip>
          <a:stretch>
            <a:fillRect/>
          </a:stretch>
        </p:blipFill>
        <p:spPr>
          <a:xfrm>
            <a:off x="0" y="4927075"/>
            <a:ext cx="2662893" cy="292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2"/>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Strand cross-correlation</a:t>
            </a:r>
            <a:endParaRPr sz="4000">
              <a:latin typeface="Trebuchet MS"/>
              <a:ea typeface="Trebuchet MS"/>
              <a:cs typeface="Trebuchet MS"/>
              <a:sym typeface="Trebuchet MS"/>
            </a:endParaRPr>
          </a:p>
        </p:txBody>
      </p:sp>
      <p:pic>
        <p:nvPicPr>
          <p:cNvPr id="1206" name="Google Shape;1206;p102"/>
          <p:cNvPicPr preferRelativeResize="0"/>
          <p:nvPr/>
        </p:nvPicPr>
        <p:blipFill rotWithShape="1">
          <a:blip r:embed="rId3">
            <a:alphaModFix/>
          </a:blip>
          <a:srcRect/>
          <a:stretch/>
        </p:blipFill>
        <p:spPr>
          <a:xfrm>
            <a:off x="2153378" y="2448071"/>
            <a:ext cx="4572000" cy="2752800"/>
          </a:xfrm>
          <a:prstGeom prst="rect">
            <a:avLst/>
          </a:prstGeom>
          <a:noFill/>
          <a:ln>
            <a:noFill/>
          </a:ln>
        </p:spPr>
      </p:pic>
      <p:sp>
        <p:nvSpPr>
          <p:cNvPr id="1207" name="Google Shape;1207;p102"/>
          <p:cNvSpPr/>
          <p:nvPr/>
        </p:nvSpPr>
        <p:spPr>
          <a:xfrm>
            <a:off x="3455884" y="175657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2"/>
          <p:cNvSpPr/>
          <p:nvPr/>
        </p:nvSpPr>
        <p:spPr>
          <a:xfrm rot="10800000">
            <a:off x="3455873" y="2102321"/>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2"/>
          <p:cNvSpPr/>
          <p:nvPr/>
        </p:nvSpPr>
        <p:spPr>
          <a:xfrm rot="10800000">
            <a:off x="3455873" y="1929452"/>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2"/>
          <p:cNvSpPr/>
          <p:nvPr/>
        </p:nvSpPr>
        <p:spPr>
          <a:xfrm rot="10800000">
            <a:off x="3455873" y="2275189"/>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2"/>
          <p:cNvSpPr/>
          <p:nvPr/>
        </p:nvSpPr>
        <p:spPr>
          <a:xfrm>
            <a:off x="3455884" y="1606408"/>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2" name="Google Shape;1212;p102"/>
          <p:cNvCxnSpPr/>
          <p:nvPr/>
        </p:nvCxnSpPr>
        <p:spPr>
          <a:xfrm rot="10800000" flipH="1">
            <a:off x="4651492" y="1879698"/>
            <a:ext cx="2760900" cy="7200"/>
          </a:xfrm>
          <a:prstGeom prst="straightConnector1">
            <a:avLst/>
          </a:prstGeom>
          <a:noFill/>
          <a:ln w="28575" cap="flat" cmpd="sng">
            <a:solidFill>
              <a:schemeClr val="dk2"/>
            </a:solidFill>
            <a:prstDash val="solid"/>
            <a:round/>
            <a:headEnd type="none" w="med" len="med"/>
            <a:tailEnd type="none" w="med" len="med"/>
          </a:ln>
        </p:spPr>
      </p:cxnSp>
      <p:sp>
        <p:nvSpPr>
          <p:cNvPr id="1213" name="Google Shape;1213;p102"/>
          <p:cNvSpPr/>
          <p:nvPr/>
        </p:nvSpPr>
        <p:spPr>
          <a:xfrm>
            <a:off x="5156073" y="1606400"/>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2"/>
          <p:cNvSpPr/>
          <p:nvPr/>
        </p:nvSpPr>
        <p:spPr>
          <a:xfrm>
            <a:off x="4883474" y="173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2"/>
          <p:cNvSpPr/>
          <p:nvPr/>
        </p:nvSpPr>
        <p:spPr>
          <a:xfrm rot="10800000">
            <a:off x="6290098" y="2101133"/>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rot="10800000">
            <a:off x="6081870" y="1972490"/>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2"/>
          <p:cNvSpPr/>
          <p:nvPr/>
        </p:nvSpPr>
        <p:spPr>
          <a:xfrm rot="10800000">
            <a:off x="6478223" y="1957577"/>
            <a:ext cx="272700" cy="80100"/>
          </a:xfrm>
          <a:prstGeom prst="homePlate">
            <a:avLst>
              <a:gd name="adj" fmla="val 50000"/>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2"/>
          <p:cNvSpPr/>
          <p:nvPr/>
        </p:nvSpPr>
        <p:spPr>
          <a:xfrm>
            <a:off x="5287709" y="1730083"/>
            <a:ext cx="272700" cy="80100"/>
          </a:xfrm>
          <a:prstGeom prst="homePlate">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03"/>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Strand cross-correlation</a:t>
            </a:r>
            <a:endParaRPr sz="4000">
              <a:latin typeface="Trebuchet MS"/>
              <a:ea typeface="Trebuchet MS"/>
              <a:cs typeface="Trebuchet MS"/>
              <a:sym typeface="Trebuchet MS"/>
            </a:endParaRPr>
          </a:p>
        </p:txBody>
      </p:sp>
      <p:pic>
        <p:nvPicPr>
          <p:cNvPr id="1224" name="Google Shape;1224;p103"/>
          <p:cNvPicPr preferRelativeResize="0"/>
          <p:nvPr/>
        </p:nvPicPr>
        <p:blipFill rotWithShape="1">
          <a:blip r:embed="rId3">
            <a:alphaModFix/>
          </a:blip>
          <a:srcRect/>
          <a:stretch/>
        </p:blipFill>
        <p:spPr>
          <a:xfrm>
            <a:off x="590386" y="1072047"/>
            <a:ext cx="2794200" cy="2153400"/>
          </a:xfrm>
          <a:prstGeom prst="rect">
            <a:avLst/>
          </a:prstGeom>
          <a:noFill/>
          <a:ln>
            <a:noFill/>
          </a:ln>
        </p:spPr>
      </p:pic>
      <p:pic>
        <p:nvPicPr>
          <p:cNvPr id="1225" name="Google Shape;1225;p103"/>
          <p:cNvPicPr preferRelativeResize="0"/>
          <p:nvPr/>
        </p:nvPicPr>
        <p:blipFill rotWithShape="1">
          <a:blip r:embed="rId4">
            <a:alphaModFix/>
          </a:blip>
          <a:srcRect/>
          <a:stretch/>
        </p:blipFill>
        <p:spPr>
          <a:xfrm>
            <a:off x="4581144" y="1072048"/>
            <a:ext cx="2830800" cy="2204700"/>
          </a:xfrm>
          <a:prstGeom prst="rect">
            <a:avLst/>
          </a:prstGeom>
          <a:noFill/>
          <a:ln>
            <a:noFill/>
          </a:ln>
        </p:spPr>
      </p:pic>
      <p:pic>
        <p:nvPicPr>
          <p:cNvPr id="1226" name="Google Shape;1226;p103"/>
          <p:cNvPicPr preferRelativeResize="0"/>
          <p:nvPr/>
        </p:nvPicPr>
        <p:blipFill rotWithShape="1">
          <a:blip r:embed="rId5">
            <a:alphaModFix/>
          </a:blip>
          <a:srcRect/>
          <a:stretch/>
        </p:blipFill>
        <p:spPr>
          <a:xfrm>
            <a:off x="61595" y="4114801"/>
            <a:ext cx="3352800" cy="514200"/>
          </a:xfrm>
          <a:prstGeom prst="rect">
            <a:avLst/>
          </a:prstGeom>
          <a:noFill/>
          <a:ln>
            <a:noFill/>
          </a:ln>
        </p:spPr>
      </p:pic>
      <p:pic>
        <p:nvPicPr>
          <p:cNvPr id="1227" name="Google Shape;1227;p103"/>
          <p:cNvPicPr preferRelativeResize="0"/>
          <p:nvPr/>
        </p:nvPicPr>
        <p:blipFill rotWithShape="1">
          <a:blip r:embed="rId6">
            <a:alphaModFix/>
          </a:blip>
          <a:srcRect/>
          <a:stretch/>
        </p:blipFill>
        <p:spPr>
          <a:xfrm>
            <a:off x="4581144" y="4200526"/>
            <a:ext cx="3568800" cy="428700"/>
          </a:xfrm>
          <a:prstGeom prst="rect">
            <a:avLst/>
          </a:prstGeom>
          <a:noFill/>
          <a:ln>
            <a:noFill/>
          </a:ln>
        </p:spPr>
      </p:pic>
      <p:sp>
        <p:nvSpPr>
          <p:cNvPr id="1228" name="Google Shape;1228;p103"/>
          <p:cNvSpPr/>
          <p:nvPr/>
        </p:nvSpPr>
        <p:spPr>
          <a:xfrm>
            <a:off x="245845" y="3923527"/>
            <a:ext cx="3919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entury Schoolbook"/>
                <a:ea typeface="Century Schoolbook"/>
                <a:cs typeface="Century Schoolbook"/>
                <a:sym typeface="Century Schoolbook"/>
              </a:rPr>
              <a:t>NSC: normalized strand coefficient</a:t>
            </a:r>
            <a:endParaRPr sz="1800">
              <a:solidFill>
                <a:schemeClr val="dk1"/>
              </a:solidFill>
              <a:latin typeface="Century Schoolbook"/>
              <a:ea typeface="Century Schoolbook"/>
              <a:cs typeface="Century Schoolbook"/>
              <a:sym typeface="Century Schoolbook"/>
            </a:endParaRPr>
          </a:p>
        </p:txBody>
      </p:sp>
      <p:sp>
        <p:nvSpPr>
          <p:cNvPr id="1229" name="Google Shape;1229;p103"/>
          <p:cNvSpPr/>
          <p:nvPr/>
        </p:nvSpPr>
        <p:spPr>
          <a:xfrm>
            <a:off x="4581144" y="3923527"/>
            <a:ext cx="37530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entury Schoolbook"/>
                <a:ea typeface="Century Schoolbook"/>
                <a:cs typeface="Century Schoolbook"/>
                <a:sym typeface="Century Schoolbook"/>
              </a:rPr>
              <a:t>Relative strand correlation (RSC)</a:t>
            </a:r>
            <a:endParaRPr sz="1800">
              <a:solidFill>
                <a:schemeClr val="dk1"/>
              </a:solidFill>
              <a:latin typeface="Century Schoolbook"/>
              <a:ea typeface="Century Schoolbook"/>
              <a:cs typeface="Century Schoolbook"/>
              <a:sym typeface="Century Schoolbook"/>
            </a:endParaRPr>
          </a:p>
        </p:txBody>
      </p:sp>
      <p:sp>
        <p:nvSpPr>
          <p:cNvPr id="1230" name="Google Shape;1230;p103"/>
          <p:cNvSpPr txBox="1"/>
          <p:nvPr/>
        </p:nvSpPr>
        <p:spPr>
          <a:xfrm>
            <a:off x="-51600" y="4629325"/>
            <a:ext cx="57135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NSC ≥ 1.05 is recommended</a:t>
            </a:r>
            <a:br>
              <a:rPr lang="en">
                <a:solidFill>
                  <a:schemeClr val="dk1"/>
                </a:solidFill>
              </a:rPr>
            </a:br>
            <a:r>
              <a:rPr lang="en">
                <a:solidFill>
                  <a:schemeClr val="dk1"/>
                </a:solidFill>
              </a:rPr>
              <a:t> 															</a:t>
            </a:r>
            <a:br>
              <a:rPr lang="en">
                <a:solidFill>
                  <a:schemeClr val="dk1"/>
                </a:solidFill>
              </a:rPr>
            </a:b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a:t>
            </a:r>
            <a:endParaRPr/>
          </a:p>
        </p:txBody>
      </p:sp>
      <p:sp>
        <p:nvSpPr>
          <p:cNvPr id="1231" name="Google Shape;1231;p103"/>
          <p:cNvSpPr txBox="1"/>
          <p:nvPr/>
        </p:nvSpPr>
        <p:spPr>
          <a:xfrm>
            <a:off x="4376350" y="4474225"/>
            <a:ext cx="7138800" cy="832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1200"/>
              </a:spcAft>
              <a:buNone/>
            </a:pPr>
            <a:r>
              <a:rPr lang="en">
                <a:solidFill>
                  <a:schemeClr val="dk1"/>
                </a:solidFill>
              </a:rPr>
              <a:t>RSC ≥ 0.8 is recommended</a:t>
            </a:r>
            <a:br>
              <a:rPr lang="en">
                <a:solidFill>
                  <a:schemeClr val="dk1"/>
                </a:solidFill>
              </a:rPr>
            </a:br>
            <a:r>
              <a:rPr lang="en">
                <a:solidFill>
                  <a:schemeClr val="dk1"/>
                </a:solidFill>
              </a:rPr>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04"/>
          <p:cNvSpPr txBox="1">
            <a:spLocks noGrp="1"/>
          </p:cNvSpPr>
          <p:nvPr>
            <p:ph type="title"/>
          </p:nvPr>
        </p:nvSpPr>
        <p:spPr>
          <a:xfrm>
            <a:off x="969200" y="1846050"/>
            <a:ext cx="7962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Visualization: computing a genomic coverage file</a:t>
            </a:r>
            <a:endParaRPr>
              <a:latin typeface="Trebuchet MS"/>
              <a:ea typeface="Trebuchet MS"/>
              <a:cs typeface="Trebuchet MS"/>
              <a:sym typeface="Trebuchet M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05"/>
          <p:cNvSpPr txBox="1">
            <a:spLocks noGrp="1"/>
          </p:cNvSpPr>
          <p:nvPr>
            <p:ph type="body" idx="1"/>
          </p:nvPr>
        </p:nvSpPr>
        <p:spPr>
          <a:xfrm>
            <a:off x="433225" y="1373450"/>
            <a:ext cx="4700100" cy="32898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Visualizing the data in a genome browser</a:t>
            </a:r>
            <a:endParaRPr/>
          </a:p>
        </p:txBody>
      </p:sp>
      <p:grpSp>
        <p:nvGrpSpPr>
          <p:cNvPr id="1242" name="Google Shape;1242;p105"/>
          <p:cNvGrpSpPr/>
          <p:nvPr/>
        </p:nvGrpSpPr>
        <p:grpSpPr>
          <a:xfrm>
            <a:off x="2942013" y="144725"/>
            <a:ext cx="6021888" cy="4706975"/>
            <a:chOff x="2942013" y="144725"/>
            <a:chExt cx="6021888" cy="4706975"/>
          </a:xfrm>
        </p:grpSpPr>
        <p:sp>
          <p:nvSpPr>
            <p:cNvPr id="1243" name="Google Shape;1243;p105"/>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244" name="Google Shape;1244;p105"/>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245" name="Google Shape;1245;p105"/>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246" name="Google Shape;1246;p105"/>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247" name="Google Shape;1247;p105"/>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248" name="Google Shape;1248;p105"/>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Visualization</a:t>
              </a:r>
              <a:endParaRPr sz="1300">
                <a:solidFill>
                  <a:schemeClr val="lt1"/>
                </a:solidFill>
                <a:latin typeface="Century Schoolbook"/>
                <a:ea typeface="Century Schoolbook"/>
                <a:cs typeface="Century Schoolbook"/>
                <a:sym typeface="Century Schoolbook"/>
              </a:endParaRPr>
            </a:p>
          </p:txBody>
        </p:sp>
        <p:sp>
          <p:nvSpPr>
            <p:cNvPr id="1249" name="Google Shape;1249;p105"/>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250" name="Google Shape;1250;p105"/>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5"/>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5"/>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253" name="Google Shape;1253;p105"/>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5"/>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255" name="Google Shape;1255;p105"/>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5"/>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5"/>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5"/>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259" name="Google Shape;1259;p105"/>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105"/>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06"/>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Bam files are fat</a:t>
            </a:r>
            <a:endParaRPr>
              <a:latin typeface="Trebuchet MS"/>
              <a:ea typeface="Trebuchet MS"/>
              <a:cs typeface="Trebuchet MS"/>
              <a:sym typeface="Trebuchet MS"/>
            </a:endParaRPr>
          </a:p>
        </p:txBody>
      </p:sp>
      <p:sp>
        <p:nvSpPr>
          <p:cNvPr id="1266" name="Google Shape;1266;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latin typeface="Trebuchet MS"/>
                <a:ea typeface="Trebuchet MS"/>
                <a:cs typeface="Trebuchet MS"/>
                <a:sym typeface="Trebuchet MS"/>
              </a:rPr>
              <a:t>BAM files are fat</a:t>
            </a:r>
            <a:r>
              <a:rPr lang="en" sz="2000">
                <a:latin typeface="Trebuchet MS"/>
                <a:ea typeface="Trebuchet MS"/>
                <a:cs typeface="Trebuchet MS"/>
                <a:sym typeface="Trebuchet MS"/>
              </a:rPr>
              <a:t> as they do contain exhaustive information about read alignments</a:t>
            </a:r>
            <a:endParaRPr sz="2000">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a:latin typeface="Trebuchet MS"/>
                <a:ea typeface="Trebuchet MS"/>
                <a:cs typeface="Trebuchet MS"/>
                <a:sym typeface="Trebuchet MS"/>
              </a:rPr>
              <a:t>Memory issues (can only visualize fraction of the BAM)</a:t>
            </a:r>
            <a:br>
              <a:rPr lang="en" sz="2000">
                <a:latin typeface="Trebuchet MS"/>
                <a:ea typeface="Trebuchet MS"/>
                <a:cs typeface="Trebuchet MS"/>
                <a:sym typeface="Trebuchet MS"/>
              </a:rPr>
            </a:br>
            <a:endParaRPr sz="2000">
              <a:latin typeface="Trebuchet MS"/>
              <a:ea typeface="Trebuchet MS"/>
              <a:cs typeface="Trebuchet MS"/>
              <a:sym typeface="Trebuchet MS"/>
            </a:endParaRPr>
          </a:p>
          <a:p>
            <a:pPr marL="457200" lvl="0" indent="-355600" algn="l" rtl="0">
              <a:spcBef>
                <a:spcPts val="0"/>
              </a:spcBef>
              <a:spcAft>
                <a:spcPts val="0"/>
              </a:spcAft>
              <a:buSzPts val="2000"/>
              <a:buChar char="●"/>
            </a:pPr>
            <a:r>
              <a:rPr lang="en" sz="2000">
                <a:latin typeface="Trebuchet MS"/>
                <a:ea typeface="Trebuchet MS"/>
                <a:cs typeface="Trebuchet MS"/>
                <a:sym typeface="Trebuchet MS"/>
              </a:rPr>
              <a:t>Need a more </a:t>
            </a:r>
            <a:r>
              <a:rPr lang="en" sz="2000" b="1">
                <a:latin typeface="Trebuchet MS"/>
                <a:ea typeface="Trebuchet MS"/>
                <a:cs typeface="Trebuchet MS"/>
                <a:sym typeface="Trebuchet MS"/>
              </a:rPr>
              <a:t>lightweight </a:t>
            </a:r>
            <a:r>
              <a:rPr lang="en" sz="2000">
                <a:latin typeface="Trebuchet MS"/>
                <a:ea typeface="Trebuchet MS"/>
                <a:cs typeface="Trebuchet MS"/>
                <a:sym typeface="Trebuchet MS"/>
              </a:rPr>
              <a:t>file format containing</a:t>
            </a:r>
            <a:r>
              <a:rPr lang="en" sz="2000" b="1">
                <a:latin typeface="Trebuchet MS"/>
                <a:ea typeface="Trebuchet MS"/>
                <a:cs typeface="Trebuchet MS"/>
                <a:sym typeface="Trebuchet MS"/>
              </a:rPr>
              <a:t> only genomic coverage </a:t>
            </a:r>
            <a:r>
              <a:rPr lang="en" sz="2000">
                <a:latin typeface="Trebuchet MS"/>
                <a:ea typeface="Trebuchet MS"/>
                <a:cs typeface="Trebuchet MS"/>
                <a:sym typeface="Trebuchet MS"/>
              </a:rPr>
              <a:t>information</a:t>
            </a:r>
            <a:r>
              <a:rPr lang="en" sz="2000" b="1">
                <a:latin typeface="Trebuchet MS"/>
                <a:ea typeface="Trebuchet MS"/>
                <a:cs typeface="Trebuchet MS"/>
                <a:sym typeface="Trebuchet MS"/>
              </a:rPr>
              <a:t>: </a:t>
            </a:r>
            <a:endParaRPr sz="2000" b="1">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b="1">
                <a:latin typeface="Trebuchet MS"/>
                <a:ea typeface="Trebuchet MS"/>
                <a:cs typeface="Trebuchet MS"/>
                <a:sym typeface="Trebuchet MS"/>
              </a:rPr>
              <a:t>❌ Wig (not compressed, not indexed) </a:t>
            </a:r>
            <a:endParaRPr sz="2000" b="1">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b="1">
                <a:latin typeface="Trebuchet MS"/>
                <a:ea typeface="Trebuchet MS"/>
                <a:cs typeface="Trebuchet MS"/>
                <a:sym typeface="Trebuchet MS"/>
              </a:rPr>
              <a:t>✅ TDF (compressed, indexed) </a:t>
            </a:r>
            <a:endParaRPr sz="2000" b="1">
              <a:latin typeface="Trebuchet MS"/>
              <a:ea typeface="Trebuchet MS"/>
              <a:cs typeface="Trebuchet MS"/>
              <a:sym typeface="Trebuchet MS"/>
            </a:endParaRPr>
          </a:p>
          <a:p>
            <a:pPr marL="914400" lvl="1" indent="-355600" algn="l" rtl="0">
              <a:spcBef>
                <a:spcPts val="0"/>
              </a:spcBef>
              <a:spcAft>
                <a:spcPts val="0"/>
              </a:spcAft>
              <a:buSzPts val="2000"/>
              <a:buFont typeface="Trebuchet MS"/>
              <a:buChar char="○"/>
            </a:pPr>
            <a:r>
              <a:rPr lang="en" sz="2000" b="1">
                <a:latin typeface="Trebuchet MS"/>
                <a:ea typeface="Trebuchet MS"/>
                <a:cs typeface="Trebuchet MS"/>
                <a:sym typeface="Trebuchet MS"/>
              </a:rPr>
              <a:t>✅ BigWig (compressed, indexed)</a:t>
            </a:r>
            <a:endParaRPr sz="2000" b="1">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7"/>
          <p:cNvSpPr txBox="1">
            <a:spLocks noGrp="1"/>
          </p:cNvSpPr>
          <p:nvPr>
            <p:ph type="body" idx="1"/>
          </p:nvPr>
        </p:nvSpPr>
        <p:spPr>
          <a:xfrm>
            <a:off x="604325" y="115675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BAM files </a:t>
            </a:r>
            <a:r>
              <a:rPr lang="en" b="1">
                <a:latin typeface="Trebuchet MS"/>
                <a:ea typeface="Trebuchet MS"/>
                <a:cs typeface="Trebuchet MS"/>
                <a:sym typeface="Trebuchet MS"/>
              </a:rPr>
              <a:t>do not contain fragment location</a:t>
            </a:r>
            <a:r>
              <a:rPr lang="en">
                <a:latin typeface="Trebuchet MS"/>
                <a:ea typeface="Trebuchet MS"/>
                <a:cs typeface="Trebuchet MS"/>
                <a:sym typeface="Trebuchet MS"/>
              </a:rPr>
              <a:t> but read location </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We need to extend reads to compute fragments coordinates before coverage analysis</a:t>
            </a:r>
            <a:endParaRPr>
              <a:latin typeface="Trebuchet MS"/>
              <a:ea typeface="Trebuchet MS"/>
              <a:cs typeface="Trebuchet MS"/>
              <a:sym typeface="Trebuchet MS"/>
            </a:endParaRPr>
          </a:p>
          <a:p>
            <a:pPr marL="457200" lvl="0" indent="-342900" algn="l" rtl="0">
              <a:spcBef>
                <a:spcPts val="0"/>
              </a:spcBef>
              <a:spcAft>
                <a:spcPts val="0"/>
              </a:spcAft>
              <a:buSzPts val="1800"/>
              <a:buFont typeface="Trebuchet MS"/>
              <a:buChar char="●"/>
            </a:pPr>
            <a:r>
              <a:rPr lang="en">
                <a:latin typeface="Trebuchet MS"/>
                <a:ea typeface="Trebuchet MS"/>
                <a:cs typeface="Trebuchet MS"/>
                <a:sym typeface="Trebuchet MS"/>
              </a:rPr>
              <a:t>Not required for PE</a:t>
            </a:r>
            <a:endParaRPr>
              <a:latin typeface="Trebuchet MS"/>
              <a:ea typeface="Trebuchet MS"/>
              <a:cs typeface="Trebuchet MS"/>
              <a:sym typeface="Trebuchet MS"/>
            </a:endParaRPr>
          </a:p>
        </p:txBody>
      </p:sp>
      <p:sp>
        <p:nvSpPr>
          <p:cNvPr id="1272" name="Google Shape;1272;p107"/>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Coverage file and read extension </a:t>
            </a:r>
            <a:endParaRPr>
              <a:latin typeface="Trebuchet MS"/>
              <a:ea typeface="Trebuchet MS"/>
              <a:cs typeface="Trebuchet MS"/>
              <a:sym typeface="Trebuchet MS"/>
            </a:endParaRPr>
          </a:p>
        </p:txBody>
      </p:sp>
      <p:cxnSp>
        <p:nvCxnSpPr>
          <p:cNvPr id="1273" name="Google Shape;1273;p107"/>
          <p:cNvCxnSpPr/>
          <p:nvPr/>
        </p:nvCxnSpPr>
        <p:spPr>
          <a:xfrm>
            <a:off x="60116" y="3709878"/>
            <a:ext cx="2529600" cy="4200"/>
          </a:xfrm>
          <a:prstGeom prst="straightConnector1">
            <a:avLst/>
          </a:prstGeom>
          <a:noFill/>
          <a:ln w="28575" cap="flat" cmpd="sng">
            <a:solidFill>
              <a:schemeClr val="dk2"/>
            </a:solidFill>
            <a:prstDash val="solid"/>
            <a:round/>
            <a:headEnd type="none" w="med" len="med"/>
            <a:tailEnd type="none" w="med" len="med"/>
          </a:ln>
        </p:spPr>
      </p:cxnSp>
      <p:sp>
        <p:nvSpPr>
          <p:cNvPr id="1274" name="Google Shape;1274;p107"/>
          <p:cNvSpPr/>
          <p:nvPr/>
        </p:nvSpPr>
        <p:spPr>
          <a:xfrm>
            <a:off x="543923" y="288836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7"/>
          <p:cNvSpPr/>
          <p:nvPr/>
        </p:nvSpPr>
        <p:spPr>
          <a:xfrm>
            <a:off x="415367" y="280116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7"/>
          <p:cNvSpPr/>
          <p:nvPr/>
        </p:nvSpPr>
        <p:spPr>
          <a:xfrm>
            <a:off x="51249" y="332432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7"/>
          <p:cNvSpPr/>
          <p:nvPr/>
        </p:nvSpPr>
        <p:spPr>
          <a:xfrm>
            <a:off x="332777" y="341152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7"/>
          <p:cNvSpPr/>
          <p:nvPr/>
        </p:nvSpPr>
        <p:spPr>
          <a:xfrm>
            <a:off x="614305" y="349871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7"/>
          <p:cNvSpPr/>
          <p:nvPr/>
        </p:nvSpPr>
        <p:spPr>
          <a:xfrm>
            <a:off x="895833" y="3587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7"/>
          <p:cNvSpPr/>
          <p:nvPr/>
        </p:nvSpPr>
        <p:spPr>
          <a:xfrm>
            <a:off x="755069" y="306274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7"/>
          <p:cNvSpPr/>
          <p:nvPr/>
        </p:nvSpPr>
        <p:spPr>
          <a:xfrm>
            <a:off x="473541" y="314994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7"/>
          <p:cNvSpPr/>
          <p:nvPr/>
        </p:nvSpPr>
        <p:spPr>
          <a:xfrm>
            <a:off x="192013" y="323713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7"/>
          <p:cNvSpPr/>
          <p:nvPr/>
        </p:nvSpPr>
        <p:spPr>
          <a:xfrm>
            <a:off x="262395" y="2975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7"/>
          <p:cNvSpPr/>
          <p:nvPr/>
        </p:nvSpPr>
        <p:spPr>
          <a:xfrm rot="10800000">
            <a:off x="1793862" y="448593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7"/>
          <p:cNvSpPr/>
          <p:nvPr/>
        </p:nvSpPr>
        <p:spPr>
          <a:xfrm rot="10800000">
            <a:off x="1922418" y="457313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7"/>
          <p:cNvSpPr/>
          <p:nvPr/>
        </p:nvSpPr>
        <p:spPr>
          <a:xfrm rot="10800000">
            <a:off x="2286536" y="404997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7"/>
          <p:cNvSpPr/>
          <p:nvPr/>
        </p:nvSpPr>
        <p:spPr>
          <a:xfrm rot="10800000">
            <a:off x="2005008" y="396277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7"/>
          <p:cNvSpPr/>
          <p:nvPr/>
        </p:nvSpPr>
        <p:spPr>
          <a:xfrm rot="10800000">
            <a:off x="1723480" y="387558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7"/>
          <p:cNvSpPr/>
          <p:nvPr/>
        </p:nvSpPr>
        <p:spPr>
          <a:xfrm rot="10800000">
            <a:off x="1441952" y="3786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7"/>
          <p:cNvSpPr/>
          <p:nvPr/>
        </p:nvSpPr>
        <p:spPr>
          <a:xfrm rot="10800000">
            <a:off x="1582716" y="431155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7"/>
          <p:cNvSpPr/>
          <p:nvPr/>
        </p:nvSpPr>
        <p:spPr>
          <a:xfrm rot="10800000">
            <a:off x="1864244" y="422435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7"/>
          <p:cNvSpPr/>
          <p:nvPr/>
        </p:nvSpPr>
        <p:spPr>
          <a:xfrm rot="10800000">
            <a:off x="2145772" y="413716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7"/>
          <p:cNvSpPr/>
          <p:nvPr/>
        </p:nvSpPr>
        <p:spPr>
          <a:xfrm rot="10800000">
            <a:off x="2075390" y="4398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7"/>
          <p:cNvSpPr/>
          <p:nvPr/>
        </p:nvSpPr>
        <p:spPr>
          <a:xfrm>
            <a:off x="3402369" y="288836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7"/>
          <p:cNvSpPr/>
          <p:nvPr/>
        </p:nvSpPr>
        <p:spPr>
          <a:xfrm>
            <a:off x="3281312" y="2801150"/>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6" name="Google Shape;1296;p107"/>
          <p:cNvCxnSpPr/>
          <p:nvPr/>
        </p:nvCxnSpPr>
        <p:spPr>
          <a:xfrm>
            <a:off x="2727116" y="3709878"/>
            <a:ext cx="2529600" cy="4200"/>
          </a:xfrm>
          <a:prstGeom prst="straightConnector1">
            <a:avLst/>
          </a:prstGeom>
          <a:noFill/>
          <a:ln w="28575" cap="flat" cmpd="sng">
            <a:solidFill>
              <a:schemeClr val="dk2"/>
            </a:solidFill>
            <a:prstDash val="solid"/>
            <a:round/>
            <a:headEnd type="none" w="med" len="med"/>
            <a:tailEnd type="none" w="med" len="med"/>
          </a:ln>
        </p:spPr>
      </p:cxnSp>
      <p:sp>
        <p:nvSpPr>
          <p:cNvPr id="1297" name="Google Shape;1297;p107"/>
          <p:cNvSpPr/>
          <p:nvPr/>
        </p:nvSpPr>
        <p:spPr>
          <a:xfrm>
            <a:off x="3210923" y="288836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7"/>
          <p:cNvSpPr/>
          <p:nvPr/>
        </p:nvSpPr>
        <p:spPr>
          <a:xfrm>
            <a:off x="3082367" y="280116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07"/>
          <p:cNvSpPr/>
          <p:nvPr/>
        </p:nvSpPr>
        <p:spPr>
          <a:xfrm>
            <a:off x="3113516" y="297556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7"/>
          <p:cNvSpPr/>
          <p:nvPr/>
        </p:nvSpPr>
        <p:spPr>
          <a:xfrm>
            <a:off x="2718249" y="332432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7"/>
          <p:cNvSpPr/>
          <p:nvPr/>
        </p:nvSpPr>
        <p:spPr>
          <a:xfrm>
            <a:off x="2999777" y="341152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07"/>
          <p:cNvSpPr/>
          <p:nvPr/>
        </p:nvSpPr>
        <p:spPr>
          <a:xfrm>
            <a:off x="3281305" y="349871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07"/>
          <p:cNvSpPr/>
          <p:nvPr/>
        </p:nvSpPr>
        <p:spPr>
          <a:xfrm>
            <a:off x="3562833" y="3587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07"/>
          <p:cNvSpPr/>
          <p:nvPr/>
        </p:nvSpPr>
        <p:spPr>
          <a:xfrm>
            <a:off x="3422069" y="306274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07"/>
          <p:cNvSpPr/>
          <p:nvPr/>
        </p:nvSpPr>
        <p:spPr>
          <a:xfrm>
            <a:off x="3140541" y="314994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07"/>
          <p:cNvSpPr/>
          <p:nvPr/>
        </p:nvSpPr>
        <p:spPr>
          <a:xfrm>
            <a:off x="3618251" y="306274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7"/>
          <p:cNvSpPr/>
          <p:nvPr/>
        </p:nvSpPr>
        <p:spPr>
          <a:xfrm>
            <a:off x="2859013" y="323713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7"/>
          <p:cNvSpPr/>
          <p:nvPr/>
        </p:nvSpPr>
        <p:spPr>
          <a:xfrm>
            <a:off x="2929395" y="2975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7"/>
          <p:cNvSpPr/>
          <p:nvPr/>
        </p:nvSpPr>
        <p:spPr>
          <a:xfrm>
            <a:off x="3331407" y="3149924"/>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7"/>
          <p:cNvSpPr/>
          <p:nvPr/>
        </p:nvSpPr>
        <p:spPr>
          <a:xfrm>
            <a:off x="3048524" y="3237139"/>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7"/>
          <p:cNvSpPr/>
          <p:nvPr/>
        </p:nvSpPr>
        <p:spPr>
          <a:xfrm>
            <a:off x="2907717" y="332432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07"/>
          <p:cNvSpPr/>
          <p:nvPr/>
        </p:nvSpPr>
        <p:spPr>
          <a:xfrm>
            <a:off x="3189349" y="341152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7"/>
          <p:cNvSpPr/>
          <p:nvPr/>
        </p:nvSpPr>
        <p:spPr>
          <a:xfrm>
            <a:off x="3477482" y="349871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7"/>
          <p:cNvSpPr/>
          <p:nvPr/>
        </p:nvSpPr>
        <p:spPr>
          <a:xfrm>
            <a:off x="3755513" y="3587556"/>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7"/>
          <p:cNvSpPr/>
          <p:nvPr/>
        </p:nvSpPr>
        <p:spPr>
          <a:xfrm rot="10800000">
            <a:off x="3591116" y="448593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7"/>
          <p:cNvSpPr/>
          <p:nvPr/>
        </p:nvSpPr>
        <p:spPr>
          <a:xfrm rot="10800000">
            <a:off x="3712172" y="4573150"/>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7"/>
          <p:cNvSpPr/>
          <p:nvPr/>
        </p:nvSpPr>
        <p:spPr>
          <a:xfrm rot="10800000">
            <a:off x="4460862" y="448593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7"/>
          <p:cNvSpPr/>
          <p:nvPr/>
        </p:nvSpPr>
        <p:spPr>
          <a:xfrm rot="10800000">
            <a:off x="4589418" y="457313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07"/>
          <p:cNvSpPr/>
          <p:nvPr/>
        </p:nvSpPr>
        <p:spPr>
          <a:xfrm rot="10800000">
            <a:off x="3879969" y="439873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7"/>
          <p:cNvSpPr/>
          <p:nvPr/>
        </p:nvSpPr>
        <p:spPr>
          <a:xfrm rot="10800000">
            <a:off x="4953536" y="404997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07"/>
          <p:cNvSpPr/>
          <p:nvPr/>
        </p:nvSpPr>
        <p:spPr>
          <a:xfrm rot="10800000">
            <a:off x="4672008" y="396277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7"/>
          <p:cNvSpPr/>
          <p:nvPr/>
        </p:nvSpPr>
        <p:spPr>
          <a:xfrm rot="10800000">
            <a:off x="4390480" y="387558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7"/>
          <p:cNvSpPr/>
          <p:nvPr/>
        </p:nvSpPr>
        <p:spPr>
          <a:xfrm rot="10800000">
            <a:off x="4108952" y="3786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07"/>
          <p:cNvSpPr/>
          <p:nvPr/>
        </p:nvSpPr>
        <p:spPr>
          <a:xfrm rot="10800000">
            <a:off x="4249716" y="431155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07"/>
          <p:cNvSpPr/>
          <p:nvPr/>
        </p:nvSpPr>
        <p:spPr>
          <a:xfrm rot="10800000">
            <a:off x="4531244" y="422435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7"/>
          <p:cNvSpPr/>
          <p:nvPr/>
        </p:nvSpPr>
        <p:spPr>
          <a:xfrm rot="10800000">
            <a:off x="3375234" y="431155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07"/>
          <p:cNvSpPr/>
          <p:nvPr/>
        </p:nvSpPr>
        <p:spPr>
          <a:xfrm rot="10800000">
            <a:off x="4812772" y="413716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07"/>
          <p:cNvSpPr/>
          <p:nvPr/>
        </p:nvSpPr>
        <p:spPr>
          <a:xfrm rot="10800000">
            <a:off x="4742390" y="4398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7"/>
          <p:cNvSpPr/>
          <p:nvPr/>
        </p:nvSpPr>
        <p:spPr>
          <a:xfrm rot="10800000">
            <a:off x="3662078" y="4224376"/>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7"/>
          <p:cNvSpPr/>
          <p:nvPr/>
        </p:nvSpPr>
        <p:spPr>
          <a:xfrm rot="10800000">
            <a:off x="3944961" y="4137161"/>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7"/>
          <p:cNvSpPr/>
          <p:nvPr/>
        </p:nvSpPr>
        <p:spPr>
          <a:xfrm rot="10800000">
            <a:off x="4085767" y="404997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7"/>
          <p:cNvSpPr/>
          <p:nvPr/>
        </p:nvSpPr>
        <p:spPr>
          <a:xfrm rot="10800000">
            <a:off x="3804135" y="396277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07"/>
          <p:cNvSpPr/>
          <p:nvPr/>
        </p:nvSpPr>
        <p:spPr>
          <a:xfrm rot="10800000">
            <a:off x="3516002" y="387558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07"/>
          <p:cNvSpPr/>
          <p:nvPr/>
        </p:nvSpPr>
        <p:spPr>
          <a:xfrm rot="10800000">
            <a:off x="3237972" y="3786744"/>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7"/>
          <p:cNvSpPr/>
          <p:nvPr/>
        </p:nvSpPr>
        <p:spPr>
          <a:xfrm>
            <a:off x="6907569" y="288836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p:nvPr/>
        </p:nvSpPr>
        <p:spPr>
          <a:xfrm>
            <a:off x="6786512" y="2801150"/>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7" name="Google Shape;1337;p107"/>
          <p:cNvCxnSpPr/>
          <p:nvPr/>
        </p:nvCxnSpPr>
        <p:spPr>
          <a:xfrm>
            <a:off x="6232316" y="3709878"/>
            <a:ext cx="2529600" cy="4200"/>
          </a:xfrm>
          <a:prstGeom prst="straightConnector1">
            <a:avLst/>
          </a:prstGeom>
          <a:noFill/>
          <a:ln w="28575" cap="flat" cmpd="sng">
            <a:solidFill>
              <a:schemeClr val="dk2"/>
            </a:solidFill>
            <a:prstDash val="solid"/>
            <a:round/>
            <a:headEnd type="none" w="med" len="med"/>
            <a:tailEnd type="none" w="med" len="med"/>
          </a:ln>
        </p:spPr>
      </p:cxnSp>
      <p:sp>
        <p:nvSpPr>
          <p:cNvPr id="1338" name="Google Shape;1338;p107"/>
          <p:cNvSpPr/>
          <p:nvPr/>
        </p:nvSpPr>
        <p:spPr>
          <a:xfrm>
            <a:off x="6716123" y="288836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7"/>
          <p:cNvSpPr/>
          <p:nvPr/>
        </p:nvSpPr>
        <p:spPr>
          <a:xfrm>
            <a:off x="6587567" y="280116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7"/>
          <p:cNvSpPr/>
          <p:nvPr/>
        </p:nvSpPr>
        <p:spPr>
          <a:xfrm>
            <a:off x="6618716" y="297556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7"/>
          <p:cNvSpPr/>
          <p:nvPr/>
        </p:nvSpPr>
        <p:spPr>
          <a:xfrm>
            <a:off x="6223449" y="332432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07"/>
          <p:cNvSpPr/>
          <p:nvPr/>
        </p:nvSpPr>
        <p:spPr>
          <a:xfrm>
            <a:off x="6504977" y="341152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7"/>
          <p:cNvSpPr/>
          <p:nvPr/>
        </p:nvSpPr>
        <p:spPr>
          <a:xfrm>
            <a:off x="6786505" y="349871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7"/>
          <p:cNvSpPr/>
          <p:nvPr/>
        </p:nvSpPr>
        <p:spPr>
          <a:xfrm>
            <a:off x="7068033" y="3587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927269" y="3062749"/>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645741" y="3149942"/>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7"/>
          <p:cNvSpPr/>
          <p:nvPr/>
        </p:nvSpPr>
        <p:spPr>
          <a:xfrm>
            <a:off x="7123451" y="306274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7"/>
          <p:cNvSpPr/>
          <p:nvPr/>
        </p:nvSpPr>
        <p:spPr>
          <a:xfrm>
            <a:off x="6364213" y="3237135"/>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434595" y="2975556"/>
            <a:ext cx="223500" cy="60300"/>
          </a:xfrm>
          <a:prstGeom prst="homePlate">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6836607" y="3149924"/>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553724" y="3237139"/>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412917" y="3324325"/>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694549" y="3411521"/>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982682" y="3498717"/>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7"/>
          <p:cNvSpPr/>
          <p:nvPr/>
        </p:nvSpPr>
        <p:spPr>
          <a:xfrm>
            <a:off x="7260713" y="3587556"/>
            <a:ext cx="901800" cy="60300"/>
          </a:xfrm>
          <a:prstGeom prst="homePlate">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7"/>
          <p:cNvSpPr/>
          <p:nvPr/>
        </p:nvSpPr>
        <p:spPr>
          <a:xfrm rot="10800000">
            <a:off x="7096316" y="448593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rot="10800000">
            <a:off x="7217372" y="4573150"/>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rot="10800000">
            <a:off x="7966062" y="448593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rot="10800000">
            <a:off x="8094618" y="457313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7"/>
          <p:cNvSpPr/>
          <p:nvPr/>
        </p:nvSpPr>
        <p:spPr>
          <a:xfrm rot="10800000">
            <a:off x="7385169" y="439873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rot="10800000">
            <a:off x="8458736" y="404997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7"/>
          <p:cNvSpPr/>
          <p:nvPr/>
        </p:nvSpPr>
        <p:spPr>
          <a:xfrm rot="10800000">
            <a:off x="8177208" y="396277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rot="10800000">
            <a:off x="7895680" y="387558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7"/>
          <p:cNvSpPr/>
          <p:nvPr/>
        </p:nvSpPr>
        <p:spPr>
          <a:xfrm rot="10800000">
            <a:off x="7614152" y="3786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7"/>
          <p:cNvSpPr/>
          <p:nvPr/>
        </p:nvSpPr>
        <p:spPr>
          <a:xfrm rot="10800000">
            <a:off x="7754916" y="4311551"/>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7"/>
          <p:cNvSpPr/>
          <p:nvPr/>
        </p:nvSpPr>
        <p:spPr>
          <a:xfrm rot="10800000">
            <a:off x="8036444" y="4224358"/>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p:nvPr/>
        </p:nvSpPr>
        <p:spPr>
          <a:xfrm rot="10800000">
            <a:off x="6880434" y="431155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7"/>
          <p:cNvSpPr/>
          <p:nvPr/>
        </p:nvSpPr>
        <p:spPr>
          <a:xfrm rot="10800000">
            <a:off x="8317972" y="4137165"/>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7"/>
          <p:cNvSpPr/>
          <p:nvPr/>
        </p:nvSpPr>
        <p:spPr>
          <a:xfrm rot="10800000">
            <a:off x="8247590" y="4398744"/>
            <a:ext cx="223500" cy="60300"/>
          </a:xfrm>
          <a:prstGeom prst="homePlate">
            <a:avLst>
              <a:gd name="adj"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7"/>
          <p:cNvSpPr/>
          <p:nvPr/>
        </p:nvSpPr>
        <p:spPr>
          <a:xfrm rot="10800000">
            <a:off x="7167278" y="4224376"/>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7"/>
          <p:cNvSpPr/>
          <p:nvPr/>
        </p:nvSpPr>
        <p:spPr>
          <a:xfrm rot="10800000">
            <a:off x="7450161" y="4137161"/>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7"/>
          <p:cNvSpPr/>
          <p:nvPr/>
        </p:nvSpPr>
        <p:spPr>
          <a:xfrm rot="10800000">
            <a:off x="7590967" y="4049975"/>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7"/>
          <p:cNvSpPr/>
          <p:nvPr/>
        </p:nvSpPr>
        <p:spPr>
          <a:xfrm rot="10800000">
            <a:off x="7309335" y="3962779"/>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7"/>
          <p:cNvSpPr/>
          <p:nvPr/>
        </p:nvSpPr>
        <p:spPr>
          <a:xfrm rot="10800000">
            <a:off x="7021202" y="3875583"/>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7"/>
          <p:cNvSpPr/>
          <p:nvPr/>
        </p:nvSpPr>
        <p:spPr>
          <a:xfrm rot="10800000">
            <a:off x="6743172" y="3786744"/>
            <a:ext cx="901800" cy="60300"/>
          </a:xfrm>
          <a:prstGeom prst="homePlate">
            <a:avLst>
              <a:gd name="adj"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6" name="Google Shape;1376;p107"/>
          <p:cNvCxnSpPr/>
          <p:nvPr/>
        </p:nvCxnSpPr>
        <p:spPr>
          <a:xfrm>
            <a:off x="621877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77" name="Google Shape;1377;p107"/>
          <p:cNvCxnSpPr/>
          <p:nvPr/>
        </p:nvCxnSpPr>
        <p:spPr>
          <a:xfrm>
            <a:off x="672063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78" name="Google Shape;1378;p107"/>
          <p:cNvCxnSpPr/>
          <p:nvPr/>
        </p:nvCxnSpPr>
        <p:spPr>
          <a:xfrm>
            <a:off x="722249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79" name="Google Shape;1379;p107"/>
          <p:cNvCxnSpPr/>
          <p:nvPr/>
        </p:nvCxnSpPr>
        <p:spPr>
          <a:xfrm>
            <a:off x="772435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80" name="Google Shape;1380;p107"/>
          <p:cNvCxnSpPr/>
          <p:nvPr/>
        </p:nvCxnSpPr>
        <p:spPr>
          <a:xfrm>
            <a:off x="8226215" y="2479775"/>
            <a:ext cx="19200" cy="2800500"/>
          </a:xfrm>
          <a:prstGeom prst="straightConnector1">
            <a:avLst/>
          </a:prstGeom>
          <a:noFill/>
          <a:ln w="9525" cap="flat" cmpd="sng">
            <a:solidFill>
              <a:schemeClr val="dk2"/>
            </a:solidFill>
            <a:prstDash val="dash"/>
            <a:round/>
            <a:headEnd type="none" w="med" len="med"/>
            <a:tailEnd type="none" w="med" len="med"/>
          </a:ln>
        </p:spPr>
      </p:cxnSp>
      <p:cxnSp>
        <p:nvCxnSpPr>
          <p:cNvPr id="1381" name="Google Shape;1381;p107"/>
          <p:cNvCxnSpPr/>
          <p:nvPr/>
        </p:nvCxnSpPr>
        <p:spPr>
          <a:xfrm>
            <a:off x="8728075" y="2479775"/>
            <a:ext cx="19200" cy="2800500"/>
          </a:xfrm>
          <a:prstGeom prst="straightConnector1">
            <a:avLst/>
          </a:prstGeom>
          <a:noFill/>
          <a:ln w="9525" cap="flat" cmpd="sng">
            <a:solidFill>
              <a:schemeClr val="dk2"/>
            </a:solidFill>
            <a:prstDash val="dash"/>
            <a:round/>
            <a:headEnd type="none" w="med" len="med"/>
            <a:tailEnd type="none" w="med" len="med"/>
          </a:ln>
        </p:spPr>
      </p:cxnSp>
      <p:sp>
        <p:nvSpPr>
          <p:cNvPr id="1382" name="Google Shape;1382;p107"/>
          <p:cNvSpPr txBox="1"/>
          <p:nvPr/>
        </p:nvSpPr>
        <p:spPr>
          <a:xfrm>
            <a:off x="6232325"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a:t>
            </a:r>
            <a:endParaRPr i="1" baseline="-25000">
              <a:latin typeface="Century Schoolbook"/>
              <a:ea typeface="Century Schoolbook"/>
              <a:cs typeface="Century Schoolbook"/>
              <a:sym typeface="Century Schoolbook"/>
            </a:endParaRPr>
          </a:p>
        </p:txBody>
      </p:sp>
      <p:sp>
        <p:nvSpPr>
          <p:cNvPr id="1383" name="Google Shape;1383;p107"/>
          <p:cNvSpPr txBox="1"/>
          <p:nvPr/>
        </p:nvSpPr>
        <p:spPr>
          <a:xfrm>
            <a:off x="6718894"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i+1</a:t>
            </a:r>
            <a:endParaRPr i="1" baseline="-25000">
              <a:latin typeface="Century Schoolbook"/>
              <a:ea typeface="Century Schoolbook"/>
              <a:cs typeface="Century Schoolbook"/>
              <a:sym typeface="Century Schoolbook"/>
            </a:endParaRPr>
          </a:p>
        </p:txBody>
      </p:sp>
      <p:sp>
        <p:nvSpPr>
          <p:cNvPr id="1384" name="Google Shape;1384;p107"/>
          <p:cNvSpPr txBox="1"/>
          <p:nvPr/>
        </p:nvSpPr>
        <p:spPr>
          <a:xfrm>
            <a:off x="7205463"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i+2</a:t>
            </a:r>
            <a:endParaRPr i="1" baseline="-25000">
              <a:latin typeface="Century Schoolbook"/>
              <a:ea typeface="Century Schoolbook"/>
              <a:cs typeface="Century Schoolbook"/>
              <a:sym typeface="Century Schoolbook"/>
            </a:endParaRPr>
          </a:p>
        </p:txBody>
      </p:sp>
      <p:sp>
        <p:nvSpPr>
          <p:cNvPr id="1385" name="Google Shape;1385;p107"/>
          <p:cNvSpPr txBox="1"/>
          <p:nvPr/>
        </p:nvSpPr>
        <p:spPr>
          <a:xfrm>
            <a:off x="7692031"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i+3</a:t>
            </a:r>
            <a:endParaRPr i="1" baseline="-25000">
              <a:latin typeface="Century Schoolbook"/>
              <a:ea typeface="Century Schoolbook"/>
              <a:cs typeface="Century Schoolbook"/>
              <a:sym typeface="Century Schoolbook"/>
            </a:endParaRPr>
          </a:p>
        </p:txBody>
      </p:sp>
      <p:sp>
        <p:nvSpPr>
          <p:cNvPr id="1386" name="Google Shape;1386;p107"/>
          <p:cNvSpPr txBox="1"/>
          <p:nvPr/>
        </p:nvSpPr>
        <p:spPr>
          <a:xfrm>
            <a:off x="8178600" y="2399063"/>
            <a:ext cx="5109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entury Schoolbook"/>
                <a:ea typeface="Century Schoolbook"/>
                <a:cs typeface="Century Schoolbook"/>
                <a:sym typeface="Century Schoolbook"/>
              </a:rPr>
              <a:t>w</a:t>
            </a:r>
            <a:r>
              <a:rPr lang="en" i="1" baseline="-25000">
                <a:latin typeface="Century Schoolbook"/>
                <a:ea typeface="Century Schoolbook"/>
                <a:cs typeface="Century Schoolbook"/>
                <a:sym typeface="Century Schoolbook"/>
              </a:rPr>
              <a:t>i+4</a:t>
            </a:r>
            <a:endParaRPr i="1" baseline="-25000">
              <a:latin typeface="Century Schoolbook"/>
              <a:ea typeface="Century Schoolbook"/>
              <a:cs typeface="Century Schoolbook"/>
              <a:sym typeface="Century Schoolbook"/>
            </a:endParaRPr>
          </a:p>
        </p:txBody>
      </p:sp>
      <p:sp>
        <p:nvSpPr>
          <p:cNvPr id="1387" name="Google Shape;1387;p107"/>
          <p:cNvSpPr txBox="1"/>
          <p:nvPr/>
        </p:nvSpPr>
        <p:spPr>
          <a:xfrm>
            <a:off x="6756028"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15</a:t>
            </a:r>
            <a:endParaRPr/>
          </a:p>
        </p:txBody>
      </p:sp>
      <p:sp>
        <p:nvSpPr>
          <p:cNvPr id="1388" name="Google Shape;1388;p107"/>
          <p:cNvSpPr txBox="1"/>
          <p:nvPr/>
        </p:nvSpPr>
        <p:spPr>
          <a:xfrm>
            <a:off x="6261050"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1389" name="Google Shape;1389;p107"/>
          <p:cNvSpPr txBox="1"/>
          <p:nvPr/>
        </p:nvSpPr>
        <p:spPr>
          <a:xfrm>
            <a:off x="7251006"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20</a:t>
            </a:r>
            <a:endParaRPr/>
          </a:p>
        </p:txBody>
      </p:sp>
      <p:sp>
        <p:nvSpPr>
          <p:cNvPr id="1390" name="Google Shape;1390;p107"/>
          <p:cNvSpPr txBox="1"/>
          <p:nvPr/>
        </p:nvSpPr>
        <p:spPr>
          <a:xfrm>
            <a:off x="7745984"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14</a:t>
            </a:r>
            <a:endParaRPr/>
          </a:p>
        </p:txBody>
      </p:sp>
      <p:sp>
        <p:nvSpPr>
          <p:cNvPr id="1391" name="Google Shape;1391;p107"/>
          <p:cNvSpPr txBox="1"/>
          <p:nvPr/>
        </p:nvSpPr>
        <p:spPr>
          <a:xfrm>
            <a:off x="8240963" y="4603563"/>
            <a:ext cx="436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1392" name="Google Shape;1392;p107"/>
          <p:cNvSpPr txBox="1"/>
          <p:nvPr/>
        </p:nvSpPr>
        <p:spPr>
          <a:xfrm>
            <a:off x="5182750" y="2460725"/>
            <a:ext cx="10359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Window</a:t>
            </a:r>
            <a:endParaRPr>
              <a:latin typeface="Century Schoolbook"/>
              <a:ea typeface="Century Schoolbook"/>
              <a:cs typeface="Century Schoolbook"/>
              <a:sym typeface="Century Schoolbook"/>
            </a:endParaRPr>
          </a:p>
        </p:txBody>
      </p:sp>
      <p:sp>
        <p:nvSpPr>
          <p:cNvPr id="1393" name="Google Shape;1393;p107"/>
          <p:cNvSpPr txBox="1"/>
          <p:nvPr/>
        </p:nvSpPr>
        <p:spPr>
          <a:xfrm>
            <a:off x="5182750" y="4594325"/>
            <a:ext cx="10359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Schoolbook"/>
                <a:ea typeface="Century Schoolbook"/>
                <a:cs typeface="Century Schoolbook"/>
                <a:sym typeface="Century Schoolbook"/>
              </a:rPr>
              <a:t>Coverage</a:t>
            </a:r>
            <a:endParaRPr>
              <a:latin typeface="Century Schoolbook"/>
              <a:ea typeface="Century Schoolbook"/>
              <a:cs typeface="Century Schoolbook"/>
              <a:sym typeface="Century Schoolboo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1479233" cy="506870"/>
          </a:xfrm>
          <a:prstGeom prst="rect">
            <a:avLst/>
          </a:prstGeom>
        </p:spPr>
        <p:txBody>
          <a:bodyPr vert="horz" wrap="square" lIns="0" tIns="10478" rIns="0" bIns="0" rtlCol="0">
            <a:spAutoFit/>
          </a:bodyPr>
          <a:lstStyle/>
          <a:p>
            <a:pPr marL="9525">
              <a:spcBef>
                <a:spcPts val="83"/>
              </a:spcBef>
            </a:pPr>
            <a:r>
              <a:rPr b="1" spc="15" dirty="0"/>
              <a:t>ChIP-seq</a:t>
            </a:r>
          </a:p>
        </p:txBody>
      </p:sp>
      <p:sp>
        <p:nvSpPr>
          <p:cNvPr id="3" name="object 3"/>
          <p:cNvSpPr txBox="1"/>
          <p:nvPr/>
        </p:nvSpPr>
        <p:spPr>
          <a:xfrm>
            <a:off x="687704" y="1308735"/>
            <a:ext cx="3387090" cy="932756"/>
          </a:xfrm>
          <a:prstGeom prst="rect">
            <a:avLst/>
          </a:prstGeom>
        </p:spPr>
        <p:txBody>
          <a:bodyPr vert="horz" wrap="square" lIns="0" tIns="27623" rIns="0" bIns="0" rtlCol="0">
            <a:spAutoFit/>
          </a:bodyPr>
          <a:lstStyle/>
          <a:p>
            <a:pPr marL="180975" indent="-171450">
              <a:spcBef>
                <a:spcPts val="217"/>
              </a:spcBef>
              <a:buFont typeface="Arial"/>
              <a:buChar char="•"/>
              <a:tabLst>
                <a:tab pos="180499" algn="l"/>
                <a:tab pos="180975" algn="l"/>
              </a:tabLst>
            </a:pPr>
            <a:r>
              <a:rPr sz="1500" spc="-4" dirty="0">
                <a:latin typeface="Calibri"/>
                <a:cs typeface="Calibri"/>
              </a:rPr>
              <a:t>Johnson</a:t>
            </a:r>
            <a:r>
              <a:rPr sz="1500" spc="-19" dirty="0">
                <a:latin typeface="Calibri"/>
                <a:cs typeface="Calibri"/>
              </a:rPr>
              <a:t> </a:t>
            </a:r>
            <a:r>
              <a:rPr sz="1500" spc="-4" dirty="0">
                <a:latin typeface="Calibri"/>
                <a:cs typeface="Calibri"/>
              </a:rPr>
              <a:t>et</a:t>
            </a:r>
            <a:r>
              <a:rPr sz="1500" spc="-15" dirty="0">
                <a:latin typeface="Calibri"/>
                <a:cs typeface="Calibri"/>
              </a:rPr>
              <a:t> </a:t>
            </a:r>
            <a:r>
              <a:rPr sz="1500" dirty="0">
                <a:latin typeface="Calibri"/>
                <a:cs typeface="Calibri"/>
              </a:rPr>
              <a:t>al,</a:t>
            </a:r>
            <a:r>
              <a:rPr sz="1500" spc="-19" dirty="0">
                <a:latin typeface="Calibri"/>
                <a:cs typeface="Calibri"/>
              </a:rPr>
              <a:t> </a:t>
            </a:r>
            <a:r>
              <a:rPr sz="1500" spc="-4" dirty="0">
                <a:latin typeface="Calibri"/>
                <a:cs typeface="Calibri"/>
              </a:rPr>
              <a:t>2007</a:t>
            </a:r>
            <a:endParaRPr sz="1500">
              <a:latin typeface="Calibri"/>
              <a:cs typeface="Calibri"/>
            </a:endParaRPr>
          </a:p>
          <a:p>
            <a:pPr marL="180975" marR="3810" indent="-171450">
              <a:lnSpc>
                <a:spcPct val="71000"/>
              </a:lnSpc>
              <a:spcBef>
                <a:spcPts val="668"/>
              </a:spcBef>
              <a:buFont typeface="Arial"/>
              <a:buChar char="•"/>
              <a:tabLst>
                <a:tab pos="180499" algn="l"/>
                <a:tab pos="180975" algn="l"/>
              </a:tabLst>
            </a:pPr>
            <a:r>
              <a:rPr sz="1500" spc="-4" dirty="0">
                <a:latin typeface="Calibri"/>
                <a:cs typeface="Calibri"/>
              </a:rPr>
              <a:t>Alternative </a:t>
            </a:r>
            <a:r>
              <a:rPr sz="1500" spc="-8" dirty="0">
                <a:latin typeface="Calibri"/>
                <a:cs typeface="Calibri"/>
              </a:rPr>
              <a:t>to ChIP-on-chip (hybridization </a:t>
            </a:r>
            <a:r>
              <a:rPr sz="1500" spc="-330" dirty="0">
                <a:latin typeface="Calibri"/>
                <a:cs typeface="Calibri"/>
              </a:rPr>
              <a:t> </a:t>
            </a:r>
            <a:r>
              <a:rPr sz="1500" spc="-4" dirty="0">
                <a:latin typeface="Calibri"/>
                <a:cs typeface="Calibri"/>
              </a:rPr>
              <a:t>technique)</a:t>
            </a:r>
            <a:endParaRPr sz="1500">
              <a:latin typeface="Calibri"/>
              <a:cs typeface="Calibri"/>
            </a:endParaRPr>
          </a:p>
          <a:p>
            <a:pPr marL="180975" indent="-171450">
              <a:spcBef>
                <a:spcPts val="233"/>
              </a:spcBef>
              <a:buFont typeface="Arial"/>
              <a:buChar char="•"/>
              <a:tabLst>
                <a:tab pos="180499" algn="l"/>
                <a:tab pos="180975" algn="l"/>
              </a:tabLst>
            </a:pPr>
            <a:r>
              <a:rPr sz="1500" spc="-8" dirty="0">
                <a:latin typeface="Calibri"/>
                <a:cs typeface="Calibri"/>
              </a:rPr>
              <a:t>ChIP-seq</a:t>
            </a:r>
            <a:r>
              <a:rPr sz="1500" spc="-15" dirty="0">
                <a:latin typeface="Calibri"/>
                <a:cs typeface="Calibri"/>
              </a:rPr>
              <a:t> </a:t>
            </a:r>
            <a:r>
              <a:rPr sz="1500" spc="-4" dirty="0">
                <a:latin typeface="Calibri"/>
                <a:cs typeface="Calibri"/>
              </a:rPr>
              <a:t>combines</a:t>
            </a:r>
            <a:r>
              <a:rPr sz="1500" spc="-8" dirty="0">
                <a:latin typeface="Calibri"/>
                <a:cs typeface="Calibri"/>
              </a:rPr>
              <a:t> chromatin</a:t>
            </a:r>
            <a:endParaRPr sz="1500">
              <a:latin typeface="Calibri"/>
              <a:cs typeface="Calibri"/>
            </a:endParaRPr>
          </a:p>
        </p:txBody>
      </p:sp>
      <p:sp>
        <p:nvSpPr>
          <p:cNvPr id="4" name="object 4"/>
          <p:cNvSpPr txBox="1"/>
          <p:nvPr/>
        </p:nvSpPr>
        <p:spPr>
          <a:xfrm>
            <a:off x="859155" y="2156841"/>
            <a:ext cx="3118484" cy="240450"/>
          </a:xfrm>
          <a:prstGeom prst="rect">
            <a:avLst/>
          </a:prstGeom>
        </p:spPr>
        <p:txBody>
          <a:bodyPr vert="horz" wrap="square" lIns="0" tIns="9525" rIns="0" bIns="0" rtlCol="0">
            <a:spAutoFit/>
          </a:bodyPr>
          <a:lstStyle/>
          <a:p>
            <a:pPr marL="9525">
              <a:spcBef>
                <a:spcPts val="75"/>
              </a:spcBef>
            </a:pPr>
            <a:r>
              <a:rPr sz="1500" spc="-4" dirty="0">
                <a:latin typeface="Calibri"/>
                <a:cs typeface="Calibri"/>
              </a:rPr>
              <a:t>immunoprecipitation</a:t>
            </a:r>
            <a:r>
              <a:rPr sz="1500" spc="-15" dirty="0">
                <a:latin typeface="Calibri"/>
                <a:cs typeface="Calibri"/>
              </a:rPr>
              <a:t> </a:t>
            </a:r>
            <a:r>
              <a:rPr sz="1500" spc="-4" dirty="0">
                <a:latin typeface="Calibri"/>
                <a:cs typeface="Calibri"/>
              </a:rPr>
              <a:t>and</a:t>
            </a:r>
            <a:r>
              <a:rPr sz="1500" spc="-15" dirty="0">
                <a:latin typeface="Calibri"/>
                <a:cs typeface="Calibri"/>
              </a:rPr>
              <a:t> </a:t>
            </a:r>
            <a:r>
              <a:rPr sz="1500" spc="-4" dirty="0">
                <a:latin typeface="Calibri"/>
                <a:cs typeface="Calibri"/>
              </a:rPr>
              <a:t>sequencing</a:t>
            </a:r>
            <a:r>
              <a:rPr sz="1500" spc="-15" dirty="0">
                <a:latin typeface="Calibri"/>
                <a:cs typeface="Calibri"/>
              </a:rPr>
              <a:t> </a:t>
            </a:r>
            <a:r>
              <a:rPr sz="1500" spc="-11" dirty="0">
                <a:latin typeface="Calibri"/>
                <a:cs typeface="Calibri"/>
              </a:rPr>
              <a:t>to</a:t>
            </a:r>
            <a:endParaRPr sz="1500">
              <a:latin typeface="Calibri"/>
              <a:cs typeface="Calibri"/>
            </a:endParaRPr>
          </a:p>
        </p:txBody>
      </p:sp>
      <p:sp>
        <p:nvSpPr>
          <p:cNvPr id="5" name="object 5"/>
          <p:cNvSpPr txBox="1"/>
          <p:nvPr/>
        </p:nvSpPr>
        <p:spPr>
          <a:xfrm>
            <a:off x="687705" y="2296286"/>
            <a:ext cx="3594259" cy="866103"/>
          </a:xfrm>
          <a:prstGeom prst="rect">
            <a:avLst/>
          </a:prstGeom>
        </p:spPr>
        <p:txBody>
          <a:bodyPr vert="horz" wrap="square" lIns="0" tIns="30004" rIns="0" bIns="0" rtlCol="0">
            <a:spAutoFit/>
          </a:bodyPr>
          <a:lstStyle/>
          <a:p>
            <a:pPr marL="180975">
              <a:spcBef>
                <a:spcPts val="236"/>
              </a:spcBef>
            </a:pPr>
            <a:r>
              <a:rPr sz="1500" spc="-11" dirty="0">
                <a:latin typeface="Calibri"/>
                <a:cs typeface="Calibri"/>
              </a:rPr>
              <a:t>analyze</a:t>
            </a:r>
            <a:r>
              <a:rPr sz="1500" spc="-8" dirty="0">
                <a:latin typeface="Calibri"/>
                <a:cs typeface="Calibri"/>
              </a:rPr>
              <a:t> protein interactions</a:t>
            </a:r>
            <a:r>
              <a:rPr sz="1500" spc="-4" dirty="0">
                <a:latin typeface="Calibri"/>
                <a:cs typeface="Calibri"/>
              </a:rPr>
              <a:t> </a:t>
            </a:r>
            <a:r>
              <a:rPr sz="1500" dirty="0">
                <a:latin typeface="Calibri"/>
                <a:cs typeface="Calibri"/>
              </a:rPr>
              <a:t>with</a:t>
            </a:r>
            <a:r>
              <a:rPr sz="1500" spc="-11" dirty="0">
                <a:latin typeface="Calibri"/>
                <a:cs typeface="Calibri"/>
              </a:rPr>
              <a:t> </a:t>
            </a:r>
            <a:r>
              <a:rPr sz="1500" spc="-4" dirty="0">
                <a:latin typeface="Calibri"/>
                <a:cs typeface="Calibri"/>
              </a:rPr>
              <a:t>DNA</a:t>
            </a:r>
            <a:endParaRPr sz="1500">
              <a:latin typeface="Calibri"/>
              <a:cs typeface="Calibri"/>
            </a:endParaRPr>
          </a:p>
          <a:p>
            <a:pPr marL="180975" indent="-171450">
              <a:lnSpc>
                <a:spcPts val="1759"/>
              </a:lnSpc>
              <a:spcBef>
                <a:spcPts val="161"/>
              </a:spcBef>
              <a:buFont typeface="Arial"/>
              <a:buChar char="•"/>
              <a:tabLst>
                <a:tab pos="180499" algn="l"/>
                <a:tab pos="180975" algn="l"/>
              </a:tabLst>
            </a:pPr>
            <a:r>
              <a:rPr sz="1500" spc="-4" dirty="0">
                <a:latin typeface="Calibri"/>
                <a:cs typeface="Calibri"/>
              </a:rPr>
              <a:t>It can be</a:t>
            </a:r>
            <a:r>
              <a:rPr sz="1500" dirty="0">
                <a:latin typeface="Calibri"/>
                <a:cs typeface="Calibri"/>
              </a:rPr>
              <a:t> </a:t>
            </a:r>
            <a:r>
              <a:rPr sz="1500" spc="-4" dirty="0">
                <a:latin typeface="Calibri"/>
                <a:cs typeface="Calibri"/>
              </a:rPr>
              <a:t>used </a:t>
            </a:r>
            <a:r>
              <a:rPr sz="1500" spc="-8" dirty="0">
                <a:latin typeface="Calibri"/>
                <a:cs typeface="Calibri"/>
              </a:rPr>
              <a:t>to</a:t>
            </a:r>
            <a:r>
              <a:rPr sz="1500" spc="-11" dirty="0">
                <a:latin typeface="Calibri"/>
                <a:cs typeface="Calibri"/>
              </a:rPr>
              <a:t> </a:t>
            </a:r>
            <a:r>
              <a:rPr sz="1500" spc="-8" dirty="0">
                <a:latin typeface="Calibri"/>
                <a:cs typeface="Calibri"/>
              </a:rPr>
              <a:t>detect</a:t>
            </a:r>
            <a:r>
              <a:rPr sz="1500" dirty="0">
                <a:latin typeface="Calibri"/>
                <a:cs typeface="Calibri"/>
              </a:rPr>
              <a:t> </a:t>
            </a:r>
            <a:r>
              <a:rPr sz="1500" spc="-4" dirty="0">
                <a:latin typeface="Calibri"/>
                <a:cs typeface="Calibri"/>
              </a:rPr>
              <a:t>and </a:t>
            </a:r>
            <a:r>
              <a:rPr sz="1500" spc="-11" dirty="0">
                <a:latin typeface="Calibri"/>
                <a:cs typeface="Calibri"/>
              </a:rPr>
              <a:t>analyze</a:t>
            </a:r>
            <a:endParaRPr sz="1500">
              <a:latin typeface="Calibri"/>
              <a:cs typeface="Calibri"/>
            </a:endParaRPr>
          </a:p>
          <a:p>
            <a:pPr marL="523875" marR="3810" lvl="1" indent="-171450">
              <a:lnSpc>
                <a:spcPct val="74100"/>
              </a:lnSpc>
              <a:spcBef>
                <a:spcPts val="356"/>
              </a:spcBef>
              <a:buFont typeface="Arial"/>
              <a:buChar char="•"/>
              <a:tabLst>
                <a:tab pos="523399" algn="l"/>
                <a:tab pos="523875" algn="l"/>
              </a:tabLst>
            </a:pPr>
            <a:r>
              <a:rPr sz="1275" spc="-8" dirty="0">
                <a:latin typeface="Calibri"/>
                <a:cs typeface="Calibri"/>
              </a:rPr>
              <a:t>Binding</a:t>
            </a:r>
            <a:r>
              <a:rPr sz="1275" spc="-4" dirty="0">
                <a:latin typeface="Calibri"/>
                <a:cs typeface="Calibri"/>
              </a:rPr>
              <a:t> sites </a:t>
            </a:r>
            <a:r>
              <a:rPr sz="1275" dirty="0">
                <a:latin typeface="Calibri"/>
                <a:cs typeface="Calibri"/>
              </a:rPr>
              <a:t>of</a:t>
            </a:r>
            <a:r>
              <a:rPr sz="1275" spc="4" dirty="0">
                <a:latin typeface="Calibri"/>
                <a:cs typeface="Calibri"/>
              </a:rPr>
              <a:t> </a:t>
            </a:r>
            <a:r>
              <a:rPr sz="1275" spc="-8" dirty="0">
                <a:latin typeface="Calibri"/>
                <a:cs typeface="Calibri"/>
              </a:rPr>
              <a:t>various</a:t>
            </a:r>
            <a:r>
              <a:rPr sz="1275" spc="-4" dirty="0">
                <a:latin typeface="Calibri"/>
                <a:cs typeface="Calibri"/>
              </a:rPr>
              <a:t> </a:t>
            </a:r>
            <a:r>
              <a:rPr sz="1275" spc="-8" dirty="0">
                <a:latin typeface="Calibri"/>
                <a:cs typeface="Calibri"/>
              </a:rPr>
              <a:t>proteins</a:t>
            </a:r>
            <a:r>
              <a:rPr sz="1275" spc="-4" dirty="0">
                <a:latin typeface="Calibri"/>
                <a:cs typeface="Calibri"/>
              </a:rPr>
              <a:t> </a:t>
            </a:r>
            <a:r>
              <a:rPr sz="1275" spc="-8" dirty="0">
                <a:latin typeface="Calibri"/>
                <a:cs typeface="Calibri"/>
              </a:rPr>
              <a:t>bound</a:t>
            </a:r>
            <a:r>
              <a:rPr sz="1275" spc="-4" dirty="0">
                <a:latin typeface="Calibri"/>
                <a:cs typeface="Calibri"/>
              </a:rPr>
              <a:t> </a:t>
            </a:r>
            <a:r>
              <a:rPr sz="1275" spc="-8" dirty="0">
                <a:latin typeface="Calibri"/>
                <a:cs typeface="Calibri"/>
              </a:rPr>
              <a:t>to</a:t>
            </a:r>
            <a:r>
              <a:rPr sz="1275" dirty="0">
                <a:latin typeface="Calibri"/>
                <a:cs typeface="Calibri"/>
              </a:rPr>
              <a:t> DNA </a:t>
            </a:r>
            <a:r>
              <a:rPr sz="1275" spc="-278" dirty="0">
                <a:latin typeface="Calibri"/>
                <a:cs typeface="Calibri"/>
              </a:rPr>
              <a:t> </a:t>
            </a:r>
            <a:r>
              <a:rPr sz="1275" spc="-4" dirty="0">
                <a:latin typeface="Calibri"/>
                <a:cs typeface="Calibri"/>
              </a:rPr>
              <a:t>such as</a:t>
            </a:r>
            <a:r>
              <a:rPr sz="1275" dirty="0">
                <a:latin typeface="Calibri"/>
                <a:cs typeface="Calibri"/>
              </a:rPr>
              <a:t> </a:t>
            </a:r>
            <a:r>
              <a:rPr sz="1275" spc="-8" dirty="0">
                <a:latin typeface="Calibri"/>
                <a:cs typeface="Calibri"/>
              </a:rPr>
              <a:t>transcription</a:t>
            </a:r>
            <a:r>
              <a:rPr sz="1275" spc="-4" dirty="0">
                <a:latin typeface="Calibri"/>
                <a:cs typeface="Calibri"/>
              </a:rPr>
              <a:t> </a:t>
            </a:r>
            <a:r>
              <a:rPr sz="1275" spc="-11" dirty="0">
                <a:latin typeface="Calibri"/>
                <a:cs typeface="Calibri"/>
              </a:rPr>
              <a:t>factors</a:t>
            </a:r>
            <a:r>
              <a:rPr sz="1275" dirty="0">
                <a:latin typeface="Calibri"/>
                <a:cs typeface="Calibri"/>
              </a:rPr>
              <a:t> </a:t>
            </a:r>
            <a:r>
              <a:rPr sz="1275" spc="-4" dirty="0">
                <a:latin typeface="Calibri"/>
                <a:cs typeface="Calibri"/>
              </a:rPr>
              <a:t>(TF</a:t>
            </a:r>
            <a:r>
              <a:rPr sz="1275" dirty="0">
                <a:latin typeface="Calibri"/>
                <a:cs typeface="Calibri"/>
              </a:rPr>
              <a:t> </a:t>
            </a:r>
            <a:r>
              <a:rPr sz="1275" spc="-8" dirty="0">
                <a:latin typeface="Calibri"/>
                <a:cs typeface="Calibri"/>
              </a:rPr>
              <a:t>ChIP-seq)</a:t>
            </a:r>
            <a:endParaRPr sz="1275">
              <a:latin typeface="Calibri"/>
              <a:cs typeface="Calibri"/>
            </a:endParaRPr>
          </a:p>
        </p:txBody>
      </p:sp>
      <p:sp>
        <p:nvSpPr>
          <p:cNvPr id="6" name="object 6"/>
          <p:cNvSpPr txBox="1"/>
          <p:nvPr/>
        </p:nvSpPr>
        <p:spPr>
          <a:xfrm>
            <a:off x="1030604" y="3108959"/>
            <a:ext cx="2596991" cy="205826"/>
          </a:xfrm>
          <a:prstGeom prst="rect">
            <a:avLst/>
          </a:prstGeom>
        </p:spPr>
        <p:txBody>
          <a:bodyPr vert="horz" wrap="square" lIns="0" tIns="9525" rIns="0" bIns="0" rtlCol="0">
            <a:spAutoFit/>
          </a:bodyPr>
          <a:lstStyle/>
          <a:p>
            <a:pPr marL="180975" indent="-171450">
              <a:spcBef>
                <a:spcPts val="75"/>
              </a:spcBef>
              <a:buFont typeface="Arial"/>
              <a:buChar char="•"/>
              <a:tabLst>
                <a:tab pos="180499" algn="l"/>
                <a:tab pos="180975" algn="l"/>
              </a:tabLst>
            </a:pPr>
            <a:r>
              <a:rPr sz="1275" spc="-8" dirty="0">
                <a:latin typeface="Calibri"/>
                <a:cs typeface="Calibri"/>
              </a:rPr>
              <a:t>Position</a:t>
            </a:r>
            <a:r>
              <a:rPr sz="1275" spc="-11" dirty="0">
                <a:latin typeface="Calibri"/>
                <a:cs typeface="Calibri"/>
              </a:rPr>
              <a:t> </a:t>
            </a:r>
            <a:r>
              <a:rPr sz="1275" dirty="0">
                <a:latin typeface="Calibri"/>
                <a:cs typeface="Calibri"/>
              </a:rPr>
              <a:t>of </a:t>
            </a:r>
            <a:r>
              <a:rPr sz="1275" spc="-8" dirty="0">
                <a:latin typeface="Calibri"/>
                <a:cs typeface="Calibri"/>
              </a:rPr>
              <a:t>histone</a:t>
            </a:r>
            <a:r>
              <a:rPr sz="1275" dirty="0">
                <a:latin typeface="Calibri"/>
                <a:cs typeface="Calibri"/>
              </a:rPr>
              <a:t> </a:t>
            </a:r>
            <a:r>
              <a:rPr sz="1275" spc="-8" dirty="0">
                <a:latin typeface="Calibri"/>
                <a:cs typeface="Calibri"/>
              </a:rPr>
              <a:t>post</a:t>
            </a:r>
            <a:r>
              <a:rPr sz="1275" dirty="0">
                <a:latin typeface="Calibri"/>
                <a:cs typeface="Calibri"/>
              </a:rPr>
              <a:t> </a:t>
            </a:r>
            <a:r>
              <a:rPr sz="1275" spc="-8" dirty="0">
                <a:latin typeface="Calibri"/>
                <a:cs typeface="Calibri"/>
              </a:rPr>
              <a:t>translational</a:t>
            </a:r>
            <a:endParaRPr sz="1275">
              <a:latin typeface="Calibri"/>
              <a:cs typeface="Calibri"/>
            </a:endParaRPr>
          </a:p>
        </p:txBody>
      </p:sp>
      <p:sp>
        <p:nvSpPr>
          <p:cNvPr id="7" name="object 7"/>
          <p:cNvSpPr txBox="1"/>
          <p:nvPr/>
        </p:nvSpPr>
        <p:spPr>
          <a:xfrm>
            <a:off x="1030605" y="3241548"/>
            <a:ext cx="2946559" cy="537648"/>
          </a:xfrm>
          <a:prstGeom prst="rect">
            <a:avLst/>
          </a:prstGeom>
        </p:spPr>
        <p:txBody>
          <a:bodyPr vert="horz" wrap="square" lIns="0" tIns="9525" rIns="0" bIns="0" rtlCol="0">
            <a:spAutoFit/>
          </a:bodyPr>
          <a:lstStyle/>
          <a:p>
            <a:pPr marL="180975">
              <a:lnSpc>
                <a:spcPts val="1478"/>
              </a:lnSpc>
              <a:spcBef>
                <a:spcPts val="75"/>
              </a:spcBef>
            </a:pPr>
            <a:r>
              <a:rPr sz="1275" spc="-4" dirty="0">
                <a:latin typeface="Calibri"/>
                <a:cs typeface="Calibri"/>
              </a:rPr>
              <a:t>modifications</a:t>
            </a:r>
            <a:r>
              <a:rPr sz="1275" spc="-15" dirty="0">
                <a:latin typeface="Calibri"/>
                <a:cs typeface="Calibri"/>
              </a:rPr>
              <a:t> </a:t>
            </a:r>
            <a:r>
              <a:rPr sz="1275" spc="-8" dirty="0">
                <a:latin typeface="Calibri"/>
                <a:cs typeface="Calibri"/>
              </a:rPr>
              <a:t>(Histone ChIP-seq)</a:t>
            </a:r>
            <a:endParaRPr sz="1275">
              <a:latin typeface="Calibri"/>
              <a:cs typeface="Calibri"/>
            </a:endParaRPr>
          </a:p>
          <a:p>
            <a:pPr marL="180975" marR="3810" indent="-171450">
              <a:lnSpc>
                <a:spcPct val="74100"/>
              </a:lnSpc>
              <a:spcBef>
                <a:spcPts val="341"/>
              </a:spcBef>
              <a:buFont typeface="Arial"/>
              <a:buChar char="•"/>
              <a:tabLst>
                <a:tab pos="180499" algn="l"/>
                <a:tab pos="180975" algn="l"/>
              </a:tabLst>
            </a:pPr>
            <a:r>
              <a:rPr sz="1275" spc="-4" dirty="0">
                <a:latin typeface="Calibri"/>
                <a:cs typeface="Calibri"/>
              </a:rPr>
              <a:t>Nucleotide</a:t>
            </a:r>
            <a:r>
              <a:rPr sz="1275" spc="4" dirty="0">
                <a:latin typeface="Calibri"/>
                <a:cs typeface="Calibri"/>
              </a:rPr>
              <a:t> </a:t>
            </a:r>
            <a:r>
              <a:rPr sz="1275" spc="-4" dirty="0">
                <a:latin typeface="Calibri"/>
                <a:cs typeface="Calibri"/>
              </a:rPr>
              <a:t>modification</a:t>
            </a:r>
            <a:r>
              <a:rPr sz="1275" dirty="0">
                <a:latin typeface="Calibri"/>
                <a:cs typeface="Calibri"/>
              </a:rPr>
              <a:t> </a:t>
            </a:r>
            <a:r>
              <a:rPr sz="1275" spc="-4" dirty="0">
                <a:latin typeface="Calibri"/>
                <a:cs typeface="Calibri"/>
              </a:rPr>
              <a:t>such </a:t>
            </a:r>
            <a:r>
              <a:rPr sz="1275" spc="-8" dirty="0">
                <a:latin typeface="Calibri"/>
                <a:cs typeface="Calibri"/>
              </a:rPr>
              <a:t>methylation </a:t>
            </a:r>
            <a:r>
              <a:rPr sz="1275" spc="-278" dirty="0">
                <a:latin typeface="Calibri"/>
                <a:cs typeface="Calibri"/>
              </a:rPr>
              <a:t> </a:t>
            </a:r>
            <a:r>
              <a:rPr sz="1275" spc="-8" dirty="0">
                <a:latin typeface="Calibri"/>
                <a:cs typeface="Calibri"/>
              </a:rPr>
              <a:t>(MeDIP-seq)</a:t>
            </a:r>
            <a:endParaRPr sz="1275">
              <a:latin typeface="Calibri"/>
              <a:cs typeface="Calibri"/>
            </a:endParaRPr>
          </a:p>
        </p:txBody>
      </p:sp>
      <p:sp>
        <p:nvSpPr>
          <p:cNvPr id="8" name="object 8"/>
          <p:cNvSpPr txBox="1"/>
          <p:nvPr/>
        </p:nvSpPr>
        <p:spPr>
          <a:xfrm>
            <a:off x="687705" y="3784473"/>
            <a:ext cx="3736181" cy="240450"/>
          </a:xfrm>
          <a:prstGeom prst="rect">
            <a:avLst/>
          </a:prstGeom>
        </p:spPr>
        <p:txBody>
          <a:bodyPr vert="horz" wrap="square" lIns="0" tIns="9525" rIns="0" bIns="0" rtlCol="0">
            <a:spAutoFit/>
          </a:bodyPr>
          <a:lstStyle/>
          <a:p>
            <a:pPr marL="180975" indent="-171450">
              <a:spcBef>
                <a:spcPts val="75"/>
              </a:spcBef>
              <a:buFont typeface="Arial"/>
              <a:buChar char="•"/>
              <a:tabLst>
                <a:tab pos="180499" algn="l"/>
                <a:tab pos="180975" algn="l"/>
              </a:tabLst>
            </a:pPr>
            <a:r>
              <a:rPr sz="1500" spc="-4" dirty="0">
                <a:latin typeface="Calibri"/>
                <a:cs typeface="Calibri"/>
              </a:rPr>
              <a:t>Expected</a:t>
            </a:r>
            <a:r>
              <a:rPr sz="1500" spc="-8" dirty="0">
                <a:latin typeface="Calibri"/>
                <a:cs typeface="Calibri"/>
              </a:rPr>
              <a:t> </a:t>
            </a:r>
            <a:r>
              <a:rPr sz="1500" spc="-4" dirty="0">
                <a:latin typeface="Calibri"/>
                <a:cs typeface="Calibri"/>
              </a:rPr>
              <a:t>results</a:t>
            </a:r>
            <a:r>
              <a:rPr sz="1500" dirty="0">
                <a:latin typeface="Calibri"/>
                <a:cs typeface="Calibri"/>
              </a:rPr>
              <a:t> </a:t>
            </a:r>
            <a:r>
              <a:rPr sz="1500" spc="-4" dirty="0">
                <a:latin typeface="Calibri"/>
                <a:cs typeface="Calibri"/>
              </a:rPr>
              <a:t>of</a:t>
            </a:r>
            <a:r>
              <a:rPr sz="1500" spc="-8" dirty="0">
                <a:latin typeface="Calibri"/>
                <a:cs typeface="Calibri"/>
              </a:rPr>
              <a:t> </a:t>
            </a:r>
            <a:r>
              <a:rPr sz="1500" dirty="0">
                <a:latin typeface="Calibri"/>
                <a:cs typeface="Calibri"/>
              </a:rPr>
              <a:t>a </a:t>
            </a:r>
            <a:r>
              <a:rPr sz="1500" spc="-8" dirty="0">
                <a:latin typeface="Calibri"/>
                <a:cs typeface="Calibri"/>
              </a:rPr>
              <a:t>ChIP-seq experiment</a:t>
            </a:r>
            <a:r>
              <a:rPr sz="1500" dirty="0">
                <a:latin typeface="Calibri"/>
                <a:cs typeface="Calibri"/>
              </a:rPr>
              <a:t> </a:t>
            </a:r>
            <a:r>
              <a:rPr sz="1500" spc="-8" dirty="0">
                <a:latin typeface="Calibri"/>
                <a:cs typeface="Calibri"/>
              </a:rPr>
              <a:t>are</a:t>
            </a:r>
            <a:endParaRPr sz="1500">
              <a:latin typeface="Calibri"/>
              <a:cs typeface="Calibri"/>
            </a:endParaRPr>
          </a:p>
        </p:txBody>
      </p:sp>
      <p:sp>
        <p:nvSpPr>
          <p:cNvPr id="9" name="object 9"/>
          <p:cNvSpPr txBox="1"/>
          <p:nvPr/>
        </p:nvSpPr>
        <p:spPr>
          <a:xfrm>
            <a:off x="859155" y="3946779"/>
            <a:ext cx="3393281" cy="240450"/>
          </a:xfrm>
          <a:prstGeom prst="rect">
            <a:avLst/>
          </a:prstGeom>
        </p:spPr>
        <p:txBody>
          <a:bodyPr vert="horz" wrap="square" lIns="0" tIns="9525" rIns="0" bIns="0" rtlCol="0">
            <a:spAutoFit/>
          </a:bodyPr>
          <a:lstStyle/>
          <a:p>
            <a:pPr marL="9525">
              <a:spcBef>
                <a:spcPts val="75"/>
              </a:spcBef>
            </a:pPr>
            <a:r>
              <a:rPr sz="1500" spc="-4" dirty="0">
                <a:latin typeface="Calibri"/>
                <a:cs typeface="Calibri"/>
              </a:rPr>
              <a:t>genomic </a:t>
            </a:r>
            <a:r>
              <a:rPr sz="1500" spc="-8" dirty="0">
                <a:latin typeface="Calibri"/>
                <a:cs typeface="Calibri"/>
              </a:rPr>
              <a:t>regions</a:t>
            </a:r>
            <a:r>
              <a:rPr sz="1500" spc="-4" dirty="0">
                <a:latin typeface="Calibri"/>
                <a:cs typeface="Calibri"/>
              </a:rPr>
              <a:t> </a:t>
            </a:r>
            <a:r>
              <a:rPr sz="1500" dirty="0">
                <a:latin typeface="Calibri"/>
                <a:cs typeface="Calibri"/>
              </a:rPr>
              <a:t>with</a:t>
            </a:r>
            <a:r>
              <a:rPr sz="1500" spc="-8" dirty="0">
                <a:latin typeface="Calibri"/>
                <a:cs typeface="Calibri"/>
              </a:rPr>
              <a:t> </a:t>
            </a:r>
            <a:r>
              <a:rPr sz="1500" spc="-4" dirty="0">
                <a:latin typeface="Calibri"/>
                <a:cs typeface="Calibri"/>
              </a:rPr>
              <a:t>significant sequenced</a:t>
            </a:r>
            <a:endParaRPr sz="1500">
              <a:latin typeface="Calibri"/>
              <a:cs typeface="Calibri"/>
            </a:endParaRPr>
          </a:p>
        </p:txBody>
      </p:sp>
      <p:sp>
        <p:nvSpPr>
          <p:cNvPr id="10" name="object 10"/>
          <p:cNvSpPr txBox="1"/>
          <p:nvPr/>
        </p:nvSpPr>
        <p:spPr>
          <a:xfrm>
            <a:off x="859155" y="4099941"/>
            <a:ext cx="2841784" cy="240450"/>
          </a:xfrm>
          <a:prstGeom prst="rect">
            <a:avLst/>
          </a:prstGeom>
        </p:spPr>
        <p:txBody>
          <a:bodyPr vert="horz" wrap="square" lIns="0" tIns="9525" rIns="0" bIns="0" rtlCol="0">
            <a:spAutoFit/>
          </a:bodyPr>
          <a:lstStyle/>
          <a:p>
            <a:pPr marL="9525">
              <a:spcBef>
                <a:spcPts val="75"/>
              </a:spcBef>
            </a:pPr>
            <a:r>
              <a:rPr sz="1500" spc="-8" dirty="0">
                <a:latin typeface="Calibri"/>
                <a:cs typeface="Calibri"/>
              </a:rPr>
              <a:t>read </a:t>
            </a:r>
            <a:r>
              <a:rPr sz="1500" spc="-4" dirty="0">
                <a:latin typeface="Calibri"/>
                <a:cs typeface="Calibri"/>
              </a:rPr>
              <a:t>enrichments </a:t>
            </a:r>
            <a:r>
              <a:rPr sz="1500" dirty="0">
                <a:latin typeface="Calibri"/>
                <a:cs typeface="Calibri"/>
              </a:rPr>
              <a:t>(also</a:t>
            </a:r>
            <a:r>
              <a:rPr sz="1500" spc="-11" dirty="0">
                <a:latin typeface="Calibri"/>
                <a:cs typeface="Calibri"/>
              </a:rPr>
              <a:t> </a:t>
            </a:r>
            <a:r>
              <a:rPr sz="1500" spc="-4" dirty="0">
                <a:latin typeface="Calibri"/>
                <a:cs typeface="Calibri"/>
              </a:rPr>
              <a:t>called</a:t>
            </a:r>
            <a:r>
              <a:rPr sz="1500" spc="-8" dirty="0">
                <a:latin typeface="Calibri"/>
                <a:cs typeface="Calibri"/>
              </a:rPr>
              <a:t> </a:t>
            </a:r>
            <a:r>
              <a:rPr sz="1500" spc="-4" dirty="0">
                <a:latin typeface="Calibri"/>
                <a:cs typeface="Calibri"/>
              </a:rPr>
              <a:t>peaks)</a:t>
            </a:r>
            <a:endParaRPr sz="1500">
              <a:latin typeface="Calibri"/>
              <a:cs typeface="Calibri"/>
            </a:endParaRPr>
          </a:p>
        </p:txBody>
      </p:sp>
      <p:sp>
        <p:nvSpPr>
          <p:cNvPr id="11" name="object 11"/>
          <p:cNvSpPr txBox="1"/>
          <p:nvPr/>
        </p:nvSpPr>
        <p:spPr>
          <a:xfrm>
            <a:off x="8377951" y="4816222"/>
            <a:ext cx="77153" cy="148117"/>
          </a:xfrm>
          <a:prstGeom prst="rect">
            <a:avLst/>
          </a:prstGeom>
        </p:spPr>
        <p:txBody>
          <a:bodyPr vert="horz" wrap="square" lIns="0" tIns="9525" rIns="0" bIns="0" rtlCol="0">
            <a:spAutoFit/>
          </a:bodyPr>
          <a:lstStyle/>
          <a:p>
            <a:pPr marL="9525">
              <a:spcBef>
                <a:spcPts val="75"/>
              </a:spcBef>
            </a:pPr>
            <a:r>
              <a:rPr sz="900" dirty="0">
                <a:solidFill>
                  <a:srgbClr val="898989"/>
                </a:solidFill>
                <a:latin typeface="Calibri"/>
                <a:cs typeface="Calibri"/>
              </a:rPr>
              <a:t>7</a:t>
            </a:r>
            <a:endParaRPr sz="900">
              <a:latin typeface="Calibri"/>
              <a:cs typeface="Calibri"/>
            </a:endParaRPr>
          </a:p>
        </p:txBody>
      </p:sp>
      <p:pic>
        <p:nvPicPr>
          <p:cNvPr id="12" name="object 12"/>
          <p:cNvPicPr/>
          <p:nvPr/>
        </p:nvPicPr>
        <p:blipFill>
          <a:blip r:embed="rId2" cstate="print"/>
          <a:stretch>
            <a:fillRect/>
          </a:stretch>
        </p:blipFill>
        <p:spPr>
          <a:xfrm>
            <a:off x="5314950" y="294893"/>
            <a:ext cx="3266694" cy="4352544"/>
          </a:xfrm>
          <a:prstGeom prst="rect">
            <a:avLst/>
          </a:prstGeom>
        </p:spPr>
      </p:pic>
      <p:sp>
        <p:nvSpPr>
          <p:cNvPr id="13" name="object 13"/>
          <p:cNvSpPr txBox="1"/>
          <p:nvPr/>
        </p:nvSpPr>
        <p:spPr>
          <a:xfrm>
            <a:off x="5544987" y="4684394"/>
            <a:ext cx="2314099" cy="240450"/>
          </a:xfrm>
          <a:prstGeom prst="rect">
            <a:avLst/>
          </a:prstGeom>
        </p:spPr>
        <p:txBody>
          <a:bodyPr vert="horz" wrap="square" lIns="0" tIns="9525" rIns="0" bIns="0" rtlCol="0">
            <a:spAutoFit/>
          </a:bodyPr>
          <a:lstStyle/>
          <a:p>
            <a:pPr marL="9525" marR="3810">
              <a:spcBef>
                <a:spcPts val="75"/>
              </a:spcBef>
            </a:pPr>
            <a:r>
              <a:rPr sz="750" spc="-4" dirty="0">
                <a:latin typeface="Calibri"/>
                <a:cs typeface="Calibri"/>
              </a:rPr>
              <a:t>https://hbctraining.github.io/Intro-to- </a:t>
            </a:r>
            <a:r>
              <a:rPr sz="750" dirty="0">
                <a:latin typeface="Calibri"/>
                <a:cs typeface="Calibri"/>
              </a:rPr>
              <a:t> </a:t>
            </a:r>
            <a:r>
              <a:rPr sz="750" spc="-4" dirty="0">
                <a:latin typeface="Calibri"/>
                <a:cs typeface="Calibri"/>
              </a:rPr>
              <a:t>ChIPseq/lessons/01_Intro_chipseq_data_organization.html</a:t>
            </a:r>
            <a:endParaRPr sz="75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397"/>
        <p:cNvGrpSpPr/>
        <p:nvPr/>
      </p:nvGrpSpPr>
      <p:grpSpPr>
        <a:xfrm>
          <a:off x="0" y="0"/>
          <a:ext cx="0" cy="0"/>
          <a:chOff x="0" y="0"/>
          <a:chExt cx="0" cy="0"/>
        </a:xfrm>
      </p:grpSpPr>
      <p:sp>
        <p:nvSpPr>
          <p:cNvPr id="1398" name="Google Shape;1398;p108"/>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a:t>
            </a:r>
            <a:endParaRPr>
              <a:latin typeface="Trebuchet MS"/>
              <a:ea typeface="Trebuchet MS"/>
              <a:cs typeface="Trebuchet MS"/>
              <a:sym typeface="Trebuchet MS"/>
            </a:endParaRPr>
          </a:p>
        </p:txBody>
      </p:sp>
      <p:sp>
        <p:nvSpPr>
          <p:cNvPr id="1399" name="Google Shape;1399;p108"/>
          <p:cNvSpPr/>
          <p:nvPr/>
        </p:nvSpPr>
        <p:spPr>
          <a:xfrm>
            <a:off x="1103500" y="1404413"/>
            <a:ext cx="2170500" cy="665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IP condition A</a:t>
            </a:r>
            <a:endParaRPr sz="1800">
              <a:solidFill>
                <a:srgbClr val="FFFFFF"/>
              </a:solidFill>
            </a:endParaRPr>
          </a:p>
        </p:txBody>
      </p:sp>
      <p:sp>
        <p:nvSpPr>
          <p:cNvPr id="1400" name="Google Shape;1400;p108"/>
          <p:cNvSpPr/>
          <p:nvPr/>
        </p:nvSpPr>
        <p:spPr>
          <a:xfrm>
            <a:off x="1103500" y="3572288"/>
            <a:ext cx="2170500" cy="665700"/>
          </a:xfrm>
          <a:prstGeom prst="roundRect">
            <a:avLst>
              <a:gd name="adj" fmla="val 16667"/>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input condition A</a:t>
            </a:r>
            <a:endParaRPr/>
          </a:p>
        </p:txBody>
      </p:sp>
      <p:sp>
        <p:nvSpPr>
          <p:cNvPr id="1401" name="Google Shape;1401;p108"/>
          <p:cNvSpPr/>
          <p:nvPr/>
        </p:nvSpPr>
        <p:spPr>
          <a:xfrm>
            <a:off x="6134925" y="1404413"/>
            <a:ext cx="2127300" cy="665700"/>
          </a:xfrm>
          <a:prstGeom prst="round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IP condition B</a:t>
            </a:r>
            <a:endParaRPr/>
          </a:p>
        </p:txBody>
      </p:sp>
      <p:sp>
        <p:nvSpPr>
          <p:cNvPr id="1402" name="Google Shape;1402;p108"/>
          <p:cNvSpPr/>
          <p:nvPr/>
        </p:nvSpPr>
        <p:spPr>
          <a:xfrm>
            <a:off x="6219625" y="3572288"/>
            <a:ext cx="2042700" cy="6657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input condition B</a:t>
            </a:r>
            <a:endParaRPr/>
          </a:p>
        </p:txBody>
      </p:sp>
      <p:sp>
        <p:nvSpPr>
          <p:cNvPr id="1403" name="Google Shape;1403;p108"/>
          <p:cNvSpPr/>
          <p:nvPr/>
        </p:nvSpPr>
        <p:spPr>
          <a:xfrm>
            <a:off x="2015450" y="2393250"/>
            <a:ext cx="474300" cy="855900"/>
          </a:xfrm>
          <a:prstGeom prst="upDownArrow">
            <a:avLst>
              <a:gd name="adj1" fmla="val 50000"/>
              <a:gd name="adj2"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8"/>
          <p:cNvSpPr/>
          <p:nvPr/>
        </p:nvSpPr>
        <p:spPr>
          <a:xfrm>
            <a:off x="7003825" y="2393238"/>
            <a:ext cx="474300" cy="855900"/>
          </a:xfrm>
          <a:prstGeom prst="upDownArrow">
            <a:avLst>
              <a:gd name="adj1" fmla="val 50000"/>
              <a:gd name="adj2" fmla="val 50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08"/>
          <p:cNvSpPr txBox="1"/>
          <p:nvPr/>
        </p:nvSpPr>
        <p:spPr>
          <a:xfrm>
            <a:off x="446875" y="2514750"/>
            <a:ext cx="13041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vs input</a:t>
            </a:r>
            <a:endParaRPr/>
          </a:p>
          <a:p>
            <a:pPr marL="0" lvl="0" indent="0" algn="l" rtl="0">
              <a:spcBef>
                <a:spcPts val="0"/>
              </a:spcBef>
              <a:spcAft>
                <a:spcPts val="0"/>
              </a:spcAft>
              <a:buNone/>
            </a:pPr>
            <a:r>
              <a:rPr lang="en"/>
              <a:t>normalization</a:t>
            </a:r>
            <a:endParaRPr/>
          </a:p>
        </p:txBody>
      </p:sp>
      <p:sp>
        <p:nvSpPr>
          <p:cNvPr id="1406" name="Google Shape;1406;p108"/>
          <p:cNvSpPr txBox="1"/>
          <p:nvPr/>
        </p:nvSpPr>
        <p:spPr>
          <a:xfrm>
            <a:off x="7685275" y="2514738"/>
            <a:ext cx="13041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vs input</a:t>
            </a:r>
            <a:endParaRPr/>
          </a:p>
          <a:p>
            <a:pPr marL="0" lvl="0" indent="0" algn="l" rtl="0">
              <a:spcBef>
                <a:spcPts val="0"/>
              </a:spcBef>
              <a:spcAft>
                <a:spcPts val="0"/>
              </a:spcAft>
              <a:buNone/>
            </a:pPr>
            <a:r>
              <a:rPr lang="en"/>
              <a:t>normalization</a:t>
            </a:r>
            <a:endParaRPr/>
          </a:p>
        </p:txBody>
      </p:sp>
      <p:sp>
        <p:nvSpPr>
          <p:cNvPr id="1407" name="Google Shape;1407;p108"/>
          <p:cNvSpPr/>
          <p:nvPr/>
        </p:nvSpPr>
        <p:spPr>
          <a:xfrm>
            <a:off x="4094725" y="2583450"/>
            <a:ext cx="1304100" cy="665700"/>
          </a:xfrm>
          <a:prstGeom prst="lef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8"/>
          <p:cNvSpPr txBox="1"/>
          <p:nvPr/>
        </p:nvSpPr>
        <p:spPr>
          <a:xfrm>
            <a:off x="3862775" y="1901850"/>
            <a:ext cx="1922700" cy="6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E69138"/>
                </a:solidFill>
              </a:rPr>
              <a:t>Inter-condition</a:t>
            </a:r>
            <a:endParaRPr sz="1800">
              <a:solidFill>
                <a:srgbClr val="E69138"/>
              </a:solidFill>
            </a:endParaRPr>
          </a:p>
          <a:p>
            <a:pPr marL="0" lvl="0" indent="0" algn="ctr" rtl="0">
              <a:spcBef>
                <a:spcPts val="0"/>
              </a:spcBef>
              <a:spcAft>
                <a:spcPts val="0"/>
              </a:spcAft>
              <a:buNone/>
            </a:pPr>
            <a:r>
              <a:rPr lang="en" sz="1800">
                <a:solidFill>
                  <a:srgbClr val="E69138"/>
                </a:solidFill>
              </a:rPr>
              <a:t>normalization</a:t>
            </a:r>
            <a:endParaRPr sz="1800">
              <a:solidFill>
                <a:srgbClr val="E69138"/>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412"/>
        <p:cNvGrpSpPr/>
        <p:nvPr/>
      </p:nvGrpSpPr>
      <p:grpSpPr>
        <a:xfrm>
          <a:off x="0" y="0"/>
          <a:ext cx="0" cy="0"/>
          <a:chOff x="0" y="0"/>
          <a:chExt cx="0" cy="0"/>
        </a:xfrm>
      </p:grpSpPr>
      <p:sp>
        <p:nvSpPr>
          <p:cNvPr id="1413" name="Google Shape;1413;p109"/>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 (input vs IP)</a:t>
            </a:r>
            <a:endParaRPr>
              <a:latin typeface="Trebuchet MS"/>
              <a:ea typeface="Trebuchet MS"/>
              <a:cs typeface="Trebuchet MS"/>
              <a:sym typeface="Trebuchet MS"/>
            </a:endParaRPr>
          </a:p>
        </p:txBody>
      </p:sp>
      <p:pic>
        <p:nvPicPr>
          <p:cNvPr id="1414" name="Google Shape;1414;p109"/>
          <p:cNvPicPr preferRelativeResize="0"/>
          <p:nvPr/>
        </p:nvPicPr>
        <p:blipFill>
          <a:blip r:embed="rId3">
            <a:alphaModFix/>
          </a:blip>
          <a:stretch>
            <a:fillRect/>
          </a:stretch>
        </p:blipFill>
        <p:spPr>
          <a:xfrm>
            <a:off x="1328850" y="1115400"/>
            <a:ext cx="6132990" cy="38209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0"/>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 (input vs IP)</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pic>
        <p:nvPicPr>
          <p:cNvPr id="1420" name="Google Shape;1420;p110"/>
          <p:cNvPicPr preferRelativeResize="0"/>
          <p:nvPr/>
        </p:nvPicPr>
        <p:blipFill>
          <a:blip r:embed="rId3">
            <a:alphaModFix/>
          </a:blip>
          <a:stretch>
            <a:fillRect/>
          </a:stretch>
        </p:blipFill>
        <p:spPr>
          <a:xfrm>
            <a:off x="1337950" y="1124525"/>
            <a:ext cx="6175919" cy="382097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424"/>
        <p:cNvGrpSpPr/>
        <p:nvPr/>
      </p:nvGrpSpPr>
      <p:grpSpPr>
        <a:xfrm>
          <a:off x="0" y="0"/>
          <a:ext cx="0" cy="0"/>
          <a:chOff x="0" y="0"/>
          <a:chExt cx="0" cy="0"/>
        </a:xfrm>
      </p:grpSpPr>
      <p:sp>
        <p:nvSpPr>
          <p:cNvPr id="1425" name="Google Shape;1425;p111"/>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 (input vs IP)</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pic>
        <p:nvPicPr>
          <p:cNvPr id="1426" name="Google Shape;1426;p111"/>
          <p:cNvPicPr preferRelativeResize="0"/>
          <p:nvPr/>
        </p:nvPicPr>
        <p:blipFill>
          <a:blip r:embed="rId3">
            <a:alphaModFix/>
          </a:blip>
          <a:stretch>
            <a:fillRect/>
          </a:stretch>
        </p:blipFill>
        <p:spPr>
          <a:xfrm>
            <a:off x="1383575" y="1133650"/>
            <a:ext cx="6598585" cy="3820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430"/>
        <p:cNvGrpSpPr/>
        <p:nvPr/>
      </p:nvGrpSpPr>
      <p:grpSpPr>
        <a:xfrm>
          <a:off x="0" y="0"/>
          <a:ext cx="0" cy="0"/>
          <a:chOff x="0" y="0"/>
          <a:chExt cx="0" cy="0"/>
        </a:xfrm>
      </p:grpSpPr>
      <p:sp>
        <p:nvSpPr>
          <p:cNvPr id="1431" name="Google Shape;1431;p112"/>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Library size normalization</a:t>
            </a:r>
            <a:endParaRPr>
              <a:latin typeface="Trebuchet MS"/>
              <a:ea typeface="Trebuchet MS"/>
              <a:cs typeface="Trebuchet MS"/>
              <a:sym typeface="Trebuchet MS"/>
            </a:endParaRPr>
          </a:p>
        </p:txBody>
      </p:sp>
      <p:pic>
        <p:nvPicPr>
          <p:cNvPr id="1432" name="Google Shape;1432;p112"/>
          <p:cNvPicPr preferRelativeResize="0"/>
          <p:nvPr/>
        </p:nvPicPr>
        <p:blipFill>
          <a:blip r:embed="rId3">
            <a:alphaModFix/>
          </a:blip>
          <a:stretch>
            <a:fillRect/>
          </a:stretch>
        </p:blipFill>
        <p:spPr>
          <a:xfrm>
            <a:off x="1146450" y="1680800"/>
            <a:ext cx="6258375" cy="2395675"/>
          </a:xfrm>
          <a:prstGeom prst="rect">
            <a:avLst/>
          </a:prstGeom>
          <a:noFill/>
          <a:ln>
            <a:noFill/>
          </a:ln>
        </p:spPr>
      </p:pic>
      <p:sp>
        <p:nvSpPr>
          <p:cNvPr id="1433" name="Google Shape;1433;p112"/>
          <p:cNvSpPr txBox="1"/>
          <p:nvPr/>
        </p:nvSpPr>
        <p:spPr>
          <a:xfrm>
            <a:off x="711325" y="1313225"/>
            <a:ext cx="52530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Example of PeakSeq</a:t>
            </a:r>
            <a:endParaRPr/>
          </a:p>
        </p:txBody>
      </p:sp>
      <p:sp>
        <p:nvSpPr>
          <p:cNvPr id="1434" name="Google Shape;1434;p112"/>
          <p:cNvSpPr txBox="1"/>
          <p:nvPr/>
        </p:nvSpPr>
        <p:spPr>
          <a:xfrm>
            <a:off x="2307300" y="4149450"/>
            <a:ext cx="11856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All peaks</a:t>
            </a:r>
            <a:endParaRPr/>
          </a:p>
        </p:txBody>
      </p:sp>
      <p:sp>
        <p:nvSpPr>
          <p:cNvPr id="1435" name="Google Shape;1435;p112"/>
          <p:cNvSpPr txBox="1"/>
          <p:nvPr/>
        </p:nvSpPr>
        <p:spPr>
          <a:xfrm>
            <a:off x="5241225" y="4149450"/>
            <a:ext cx="24285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peaks removed</a:t>
            </a:r>
            <a:endParaRPr/>
          </a:p>
        </p:txBody>
      </p:sp>
      <p:pic>
        <p:nvPicPr>
          <p:cNvPr id="1436" name="Google Shape;1436;p112"/>
          <p:cNvPicPr preferRelativeResize="0"/>
          <p:nvPr/>
        </p:nvPicPr>
        <p:blipFill>
          <a:blip r:embed="rId4">
            <a:alphaModFix/>
          </a:blip>
          <a:stretch>
            <a:fillRect/>
          </a:stretch>
        </p:blipFill>
        <p:spPr>
          <a:xfrm>
            <a:off x="5241225" y="772625"/>
            <a:ext cx="3775725" cy="908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13"/>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Viewing scaled data</a:t>
            </a:r>
            <a:endParaRPr/>
          </a:p>
        </p:txBody>
      </p:sp>
      <p:grpSp>
        <p:nvGrpSpPr>
          <p:cNvPr id="1442" name="Google Shape;1442;p113"/>
          <p:cNvGrpSpPr/>
          <p:nvPr/>
        </p:nvGrpSpPr>
        <p:grpSpPr>
          <a:xfrm>
            <a:off x="2942013" y="144725"/>
            <a:ext cx="6021888" cy="4706975"/>
            <a:chOff x="2942013" y="144725"/>
            <a:chExt cx="6021888" cy="4706975"/>
          </a:xfrm>
        </p:grpSpPr>
        <p:sp>
          <p:nvSpPr>
            <p:cNvPr id="1443" name="Google Shape;1443;p113"/>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444" name="Google Shape;1444;p113"/>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445" name="Google Shape;1445;p113"/>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446" name="Google Shape;1446;p113"/>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447" name="Google Shape;1447;p113"/>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448" name="Google Shape;1448;p113"/>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Visualization</a:t>
              </a:r>
              <a:endParaRPr sz="1300">
                <a:solidFill>
                  <a:schemeClr val="lt1"/>
                </a:solidFill>
                <a:latin typeface="Century Schoolbook"/>
                <a:ea typeface="Century Schoolbook"/>
                <a:cs typeface="Century Schoolbook"/>
                <a:sym typeface="Century Schoolbook"/>
              </a:endParaRPr>
            </a:p>
          </p:txBody>
        </p:sp>
        <p:sp>
          <p:nvSpPr>
            <p:cNvPr id="1449" name="Google Shape;1449;p113"/>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450" name="Google Shape;1450;p113"/>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3"/>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13"/>
            <p:cNvSpPr/>
            <p:nvPr/>
          </p:nvSpPr>
          <p:spPr>
            <a:xfrm>
              <a:off x="5174700" y="3275953"/>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453" name="Google Shape;1453;p113"/>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13"/>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455" name="Google Shape;1455;p113"/>
            <p:cNvSpPr/>
            <p:nvPr/>
          </p:nvSpPr>
          <p:spPr>
            <a:xfrm rot="10800000">
              <a:off x="6004613" y="3029312"/>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3"/>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13"/>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13"/>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459" name="Google Shape;1459;p113"/>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460;p113"/>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14"/>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Peak Calling</a:t>
            </a:r>
            <a:endParaRPr>
              <a:latin typeface="Trebuchet MS"/>
              <a:ea typeface="Trebuchet MS"/>
              <a:cs typeface="Trebuchet MS"/>
              <a:sym typeface="Trebuchet MS"/>
            </a:endParaRPr>
          </a:p>
        </p:txBody>
      </p:sp>
      <p:sp>
        <p:nvSpPr>
          <p:cNvPr id="1466" name="Google Shape;1466;p114"/>
          <p:cNvSpPr/>
          <p:nvPr/>
        </p:nvSpPr>
        <p:spPr>
          <a:xfrm>
            <a:off x="63825" y="4178401"/>
            <a:ext cx="1510200" cy="822900"/>
          </a:xfrm>
          <a:custGeom>
            <a:avLst/>
            <a:gdLst/>
            <a:ahLst/>
            <a:cxnLst/>
            <a:rect l="l" t="t" r="r" b="b"/>
            <a:pathLst>
              <a:path w="120000" h="120000" extrusionOk="0">
                <a:moveTo>
                  <a:pt x="11012" y="0"/>
                </a:moveTo>
                <a:cubicBezTo>
                  <a:pt x="5506" y="0"/>
                  <a:pt x="0" y="9976"/>
                  <a:pt x="0" y="19953"/>
                </a:cubicBezTo>
                <a:lnTo>
                  <a:pt x="0" y="99953"/>
                </a:lnTo>
                <a:cubicBezTo>
                  <a:pt x="0" y="109929"/>
                  <a:pt x="5506" y="119953"/>
                  <a:pt x="11012" y="119953"/>
                </a:cubicBezTo>
                <a:lnTo>
                  <a:pt x="108935" y="119953"/>
                </a:lnTo>
                <a:cubicBezTo>
                  <a:pt x="114442" y="119953"/>
                  <a:pt x="119974" y="109929"/>
                  <a:pt x="119974" y="99953"/>
                </a:cubicBezTo>
                <a:lnTo>
                  <a:pt x="119974" y="19953"/>
                </a:lnTo>
                <a:cubicBezTo>
                  <a:pt x="119974" y="9976"/>
                  <a:pt x="114442" y="0"/>
                  <a:pt x="108935" y="0"/>
                </a:cubicBezTo>
                <a:lnTo>
                  <a:pt x="11012" y="0"/>
                </a:lnTo>
              </a:path>
            </a:pathLst>
          </a:custGeom>
          <a:solidFill>
            <a:srgbClr val="CFE7F5"/>
          </a:solidFill>
          <a:ln>
            <a:noFill/>
          </a:ln>
        </p:spPr>
        <p:txBody>
          <a:bodyPr spcFirstLastPara="1" wrap="square" lIns="90000" tIns="45000" rIns="90000" bIns="45000" anchor="ctr" anchorCtr="0">
            <a:noAutofit/>
          </a:bodyPr>
          <a:lstStyle/>
          <a:p>
            <a:pPr marL="0" marR="0" lvl="0" indent="0" algn="ctr" rtl="0">
              <a:spcBef>
                <a:spcPts val="0"/>
              </a:spcBef>
              <a:spcAft>
                <a:spcPts val="0"/>
              </a:spcAft>
              <a:buNone/>
            </a:pPr>
            <a:r>
              <a:rPr lang="en" sz="1600" b="1" strike="noStrike">
                <a:solidFill>
                  <a:srgbClr val="4C4C4C"/>
                </a:solidFill>
                <a:latin typeface="Century Schoolbook"/>
                <a:ea typeface="Century Schoolbook"/>
                <a:cs typeface="Century Schoolbook"/>
                <a:sym typeface="Century Schoolbook"/>
              </a:rPr>
              <a:t>Reads</a:t>
            </a:r>
            <a:endParaRPr sz="1600" b="0" strike="noStrike">
              <a:solidFill>
                <a:srgbClr val="4C4C4C"/>
              </a:solidFill>
              <a:latin typeface="Century Schoolbook"/>
              <a:ea typeface="Century Schoolbook"/>
              <a:cs typeface="Century Schoolbook"/>
              <a:sym typeface="Century Schoolbook"/>
            </a:endParaRPr>
          </a:p>
        </p:txBody>
      </p:sp>
      <p:sp>
        <p:nvSpPr>
          <p:cNvPr id="1467" name="Google Shape;1467;p114"/>
          <p:cNvSpPr/>
          <p:nvPr/>
        </p:nvSpPr>
        <p:spPr>
          <a:xfrm>
            <a:off x="2504991" y="4178722"/>
            <a:ext cx="1510200" cy="822900"/>
          </a:xfrm>
          <a:custGeom>
            <a:avLst/>
            <a:gdLst/>
            <a:ahLst/>
            <a:cxnLst/>
            <a:rect l="l" t="t" r="r" b="b"/>
            <a:pathLst>
              <a:path w="120000" h="120000" extrusionOk="0">
                <a:moveTo>
                  <a:pt x="11012" y="0"/>
                </a:moveTo>
                <a:cubicBezTo>
                  <a:pt x="5506" y="0"/>
                  <a:pt x="0" y="9976"/>
                  <a:pt x="0" y="19953"/>
                </a:cubicBezTo>
                <a:lnTo>
                  <a:pt x="0" y="99953"/>
                </a:lnTo>
                <a:cubicBezTo>
                  <a:pt x="0" y="109929"/>
                  <a:pt x="5506" y="119953"/>
                  <a:pt x="11012" y="119953"/>
                </a:cubicBezTo>
                <a:lnTo>
                  <a:pt x="108935" y="119953"/>
                </a:lnTo>
                <a:cubicBezTo>
                  <a:pt x="114442" y="119953"/>
                  <a:pt x="119974" y="109929"/>
                  <a:pt x="119974" y="99953"/>
                </a:cubicBezTo>
                <a:lnTo>
                  <a:pt x="119974" y="19953"/>
                </a:lnTo>
                <a:cubicBezTo>
                  <a:pt x="119974" y="9976"/>
                  <a:pt x="114442" y="0"/>
                  <a:pt x="108935" y="0"/>
                </a:cubicBezTo>
                <a:lnTo>
                  <a:pt x="11012" y="0"/>
                </a:lnTo>
              </a:path>
            </a:pathLst>
          </a:custGeom>
          <a:solidFill>
            <a:srgbClr val="AECF00"/>
          </a:solidFill>
          <a:ln>
            <a:noFill/>
          </a:ln>
        </p:spPr>
        <p:txBody>
          <a:bodyPr spcFirstLastPara="1" wrap="square" lIns="90000" tIns="45000" rIns="90000" bIns="45000" anchor="ctr" anchorCtr="0">
            <a:noAutofit/>
          </a:bodyPr>
          <a:lstStyle/>
          <a:p>
            <a:pPr marL="0" marR="0" lvl="0" indent="0" algn="ctr" rtl="0">
              <a:spcBef>
                <a:spcPts val="0"/>
              </a:spcBef>
              <a:spcAft>
                <a:spcPts val="0"/>
              </a:spcAft>
              <a:buNone/>
            </a:pPr>
            <a:r>
              <a:rPr lang="en" sz="1600" b="1" strike="noStrike">
                <a:solidFill>
                  <a:srgbClr val="4C4C4C"/>
                </a:solidFill>
                <a:latin typeface="Century Schoolbook"/>
                <a:ea typeface="Century Schoolbook"/>
                <a:cs typeface="Century Schoolbook"/>
                <a:sym typeface="Century Schoolbook"/>
              </a:rPr>
              <a:t>Peaks</a:t>
            </a:r>
            <a:endParaRPr sz="1600" b="0" strike="noStrike">
              <a:solidFill>
                <a:srgbClr val="4C4C4C"/>
              </a:solidFill>
              <a:latin typeface="Century Schoolbook"/>
              <a:ea typeface="Century Schoolbook"/>
              <a:cs typeface="Century Schoolbook"/>
              <a:sym typeface="Century Schoolbook"/>
            </a:endParaRPr>
          </a:p>
        </p:txBody>
      </p:sp>
      <p:sp>
        <p:nvSpPr>
          <p:cNvPr id="1468" name="Google Shape;1468;p114"/>
          <p:cNvSpPr/>
          <p:nvPr/>
        </p:nvSpPr>
        <p:spPr>
          <a:xfrm>
            <a:off x="1717088" y="4345559"/>
            <a:ext cx="611700" cy="462900"/>
          </a:xfrm>
          <a:custGeom>
            <a:avLst/>
            <a:gdLst/>
            <a:ahLst/>
            <a:cxnLst/>
            <a:rect l="l" t="t" r="r" b="b"/>
            <a:pathLst>
              <a:path w="120000" h="120000" extrusionOk="0">
                <a:moveTo>
                  <a:pt x="0" y="29958"/>
                </a:moveTo>
                <a:lnTo>
                  <a:pt x="89904" y="29958"/>
                </a:lnTo>
                <a:lnTo>
                  <a:pt x="89904" y="0"/>
                </a:lnTo>
                <a:lnTo>
                  <a:pt x="119936" y="59916"/>
                </a:lnTo>
                <a:lnTo>
                  <a:pt x="89904" y="119916"/>
                </a:lnTo>
                <a:lnTo>
                  <a:pt x="89904" y="89875"/>
                </a:lnTo>
                <a:lnTo>
                  <a:pt x="0" y="89875"/>
                </a:lnTo>
                <a:lnTo>
                  <a:pt x="0" y="29958"/>
                </a:lnTo>
              </a:path>
            </a:pathLst>
          </a:custGeom>
          <a:solidFill>
            <a:srgbClr val="CFE7F5"/>
          </a:solidFill>
          <a:ln>
            <a:noFill/>
          </a:ln>
        </p:spPr>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pic>
        <p:nvPicPr>
          <p:cNvPr id="1473" name="Google Shape;1473;p115" descr="nrg2641-f5"/>
          <p:cNvPicPr preferRelativeResize="0"/>
          <p:nvPr/>
        </p:nvPicPr>
        <p:blipFill rotWithShape="1">
          <a:blip r:embed="rId3">
            <a:alphaModFix/>
          </a:blip>
          <a:srcRect b="34533"/>
          <a:stretch/>
        </p:blipFill>
        <p:spPr>
          <a:xfrm>
            <a:off x="5281774" y="1109200"/>
            <a:ext cx="3582000" cy="3538500"/>
          </a:xfrm>
          <a:prstGeom prst="rect">
            <a:avLst/>
          </a:prstGeom>
          <a:noFill/>
          <a:ln>
            <a:noFill/>
          </a:ln>
        </p:spPr>
      </p:pic>
      <p:sp>
        <p:nvSpPr>
          <p:cNvPr id="1474" name="Google Shape;1474;p115"/>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From reads to peaks</a:t>
            </a:r>
            <a:endParaRPr i="0" u="none" strike="noStrike" cap="none">
              <a:solidFill>
                <a:schemeClr val="dk1"/>
              </a:solidFill>
              <a:latin typeface="Trebuchet MS"/>
              <a:ea typeface="Trebuchet MS"/>
              <a:cs typeface="Trebuchet MS"/>
              <a:sym typeface="Trebuchet MS"/>
            </a:endParaRPr>
          </a:p>
        </p:txBody>
      </p:sp>
      <p:sp>
        <p:nvSpPr>
          <p:cNvPr id="1475" name="Google Shape;1475;p115"/>
          <p:cNvSpPr txBox="1">
            <a:spLocks noGrp="1"/>
          </p:cNvSpPr>
          <p:nvPr>
            <p:ph type="body" idx="1"/>
          </p:nvPr>
        </p:nvSpPr>
        <p:spPr>
          <a:xfrm>
            <a:off x="311700" y="1152475"/>
            <a:ext cx="4802700" cy="3416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Chip-seq peaks are a mixture of two signals:</a:t>
            </a:r>
            <a:endParaRPr>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 strand reads (Watson)</a:t>
            </a:r>
            <a:endParaRPr sz="1800">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 strand reads (Cricks)</a:t>
            </a:r>
            <a:endParaRPr sz="1800">
              <a:latin typeface="Trebuchet MS"/>
              <a:ea typeface="Trebuchet MS"/>
              <a:cs typeface="Trebuchet MS"/>
              <a:sym typeface="Trebuchet MS"/>
            </a:endParaRPr>
          </a:p>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The sequence </a:t>
            </a:r>
            <a:r>
              <a:rPr lang="en">
                <a:solidFill>
                  <a:schemeClr val="dk1"/>
                </a:solidFill>
                <a:latin typeface="Trebuchet MS"/>
                <a:ea typeface="Trebuchet MS"/>
                <a:cs typeface="Trebuchet MS"/>
                <a:sym typeface="Trebuchet MS"/>
              </a:rPr>
              <a:t>read</a:t>
            </a:r>
            <a:r>
              <a:rPr lang="en" i="0" u="none" strike="noStrike" cap="none">
                <a:solidFill>
                  <a:schemeClr val="dk1"/>
                </a:solidFill>
                <a:latin typeface="Trebuchet MS"/>
                <a:ea typeface="Trebuchet MS"/>
                <a:cs typeface="Trebuchet MS"/>
                <a:sym typeface="Trebuchet MS"/>
              </a:rPr>
              <a:t> density accumulates on forward and reverse strands centered around the binding site</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pic>
        <p:nvPicPr>
          <p:cNvPr id="1480" name="Google Shape;1480;p116" descr="nrg2641-f5"/>
          <p:cNvPicPr preferRelativeResize="0"/>
          <p:nvPr/>
        </p:nvPicPr>
        <p:blipFill rotWithShape="1">
          <a:blip r:embed="rId3">
            <a:alphaModFix/>
          </a:blip>
          <a:srcRect b="3716"/>
          <a:stretch/>
        </p:blipFill>
        <p:spPr>
          <a:xfrm>
            <a:off x="4854100" y="294775"/>
            <a:ext cx="3575400" cy="4761900"/>
          </a:xfrm>
          <a:prstGeom prst="rect">
            <a:avLst/>
          </a:prstGeom>
          <a:noFill/>
          <a:ln>
            <a:noFill/>
          </a:ln>
        </p:spPr>
      </p:pic>
      <p:sp>
        <p:nvSpPr>
          <p:cNvPr id="1481" name="Google Shape;1481;p116"/>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From reads to peaks</a:t>
            </a:r>
            <a:endParaRPr i="0" u="none" strike="noStrike" cap="none">
              <a:solidFill>
                <a:schemeClr val="dk1"/>
              </a:solidFill>
              <a:latin typeface="Trebuchet MS"/>
              <a:ea typeface="Trebuchet MS"/>
              <a:cs typeface="Trebuchet MS"/>
              <a:sym typeface="Trebuchet MS"/>
            </a:endParaRPr>
          </a:p>
        </p:txBody>
      </p:sp>
      <p:sp>
        <p:nvSpPr>
          <p:cNvPr id="1482" name="Google Shape;1482;p116"/>
          <p:cNvSpPr txBox="1">
            <a:spLocks noGrp="1"/>
          </p:cNvSpPr>
          <p:nvPr>
            <p:ph type="body" idx="1"/>
          </p:nvPr>
        </p:nvSpPr>
        <p:spPr>
          <a:xfrm>
            <a:off x="368050" y="1152475"/>
            <a:ext cx="4272600" cy="3416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Get the signal at the right position</a:t>
            </a:r>
            <a:endParaRPr>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Read shift </a:t>
            </a:r>
            <a:endParaRPr sz="1800">
              <a:latin typeface="Trebuchet MS"/>
              <a:ea typeface="Trebuchet MS"/>
              <a:cs typeface="Trebuchet MS"/>
              <a:sym typeface="Trebuchet MS"/>
            </a:endParaRPr>
          </a:p>
          <a:p>
            <a:pPr marL="914400" marR="0" lvl="1" indent="-342900" algn="l" rtl="0">
              <a:lnSpc>
                <a:spcPct val="90000"/>
              </a:lnSpc>
              <a:spcBef>
                <a:spcPts val="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Extension</a:t>
            </a:r>
            <a:endParaRPr sz="1800">
              <a:latin typeface="Trebuchet MS"/>
              <a:ea typeface="Trebuchet MS"/>
              <a:cs typeface="Trebuchet MS"/>
              <a:sym typeface="Trebuchet MS"/>
            </a:endParaRPr>
          </a:p>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Estimate the fragment size</a:t>
            </a:r>
            <a:endParaRPr>
              <a:latin typeface="Trebuchet MS"/>
              <a:ea typeface="Trebuchet MS"/>
              <a:cs typeface="Trebuchet MS"/>
              <a:sym typeface="Trebuchet MS"/>
            </a:endParaRPr>
          </a:p>
          <a:p>
            <a:pPr marL="457200" marR="0" lvl="0" indent="-342900" algn="l" rtl="0">
              <a:lnSpc>
                <a:spcPct val="95000"/>
              </a:lnSpc>
              <a:spcBef>
                <a:spcPts val="0"/>
              </a:spcBef>
              <a:spcAft>
                <a:spcPts val="0"/>
              </a:spcAft>
              <a:buClr>
                <a:schemeClr val="accent1"/>
              </a:buClr>
              <a:buSzPts val="1800"/>
              <a:buFont typeface="Trebuchet MS"/>
              <a:buChar char="●"/>
            </a:pPr>
            <a:r>
              <a:rPr lang="en" i="0" u="none" strike="noStrike" cap="none">
                <a:solidFill>
                  <a:schemeClr val="dk1"/>
                </a:solidFill>
                <a:latin typeface="Trebuchet MS"/>
                <a:ea typeface="Trebuchet MS"/>
                <a:cs typeface="Trebuchet MS"/>
                <a:sym typeface="Trebuchet MS"/>
              </a:rPr>
              <a:t>Do paired-end</a:t>
            </a:r>
            <a:endParaRPr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7"/>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Peak callers</a:t>
            </a:r>
            <a:endParaRPr>
              <a:latin typeface="Trebuchet MS"/>
              <a:ea typeface="Trebuchet MS"/>
              <a:cs typeface="Trebuchet MS"/>
              <a:sym typeface="Trebuchet MS"/>
            </a:endParaRPr>
          </a:p>
        </p:txBody>
      </p:sp>
      <p:sp>
        <p:nvSpPr>
          <p:cNvPr id="1488" name="Google Shape;1488;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Trebuchet MS"/>
                <a:ea typeface="Trebuchet MS"/>
                <a:cs typeface="Trebuchet MS"/>
                <a:sym typeface="Trebuchet MS"/>
              </a:rPr>
              <a:t>The </a:t>
            </a:r>
            <a:r>
              <a:rPr lang="en" b="1">
                <a:latin typeface="Trebuchet MS"/>
                <a:ea typeface="Trebuchet MS"/>
                <a:cs typeface="Trebuchet MS"/>
                <a:sym typeface="Trebuchet MS"/>
              </a:rPr>
              <a:t>peak caller</a:t>
            </a:r>
            <a:r>
              <a:rPr lang="en">
                <a:latin typeface="Trebuchet MS"/>
                <a:ea typeface="Trebuchet MS"/>
                <a:cs typeface="Trebuchet MS"/>
                <a:sym typeface="Trebuchet MS"/>
              </a:rPr>
              <a:t> should be </a:t>
            </a:r>
            <a:r>
              <a:rPr lang="en" b="1">
                <a:latin typeface="Trebuchet MS"/>
                <a:ea typeface="Trebuchet MS"/>
                <a:cs typeface="Trebuchet MS"/>
                <a:sym typeface="Trebuchet MS"/>
              </a:rPr>
              <a:t>chosen</a:t>
            </a:r>
            <a:r>
              <a:rPr lang="en">
                <a:latin typeface="Trebuchet MS"/>
                <a:ea typeface="Trebuchet MS"/>
                <a:cs typeface="Trebuchet MS"/>
                <a:sym typeface="Trebuchet MS"/>
              </a:rPr>
              <a:t> based on</a:t>
            </a:r>
            <a:endParaRPr>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Experimental design</a:t>
            </a:r>
            <a:endParaRPr sz="1800">
              <a:latin typeface="Trebuchet MS"/>
              <a:ea typeface="Trebuchet MS"/>
              <a:cs typeface="Trebuchet MS"/>
              <a:sym typeface="Trebuchet MS"/>
            </a:endParaRPr>
          </a:p>
          <a:p>
            <a:pPr marL="1371600" lvl="2"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SE or PE (E.g MACS1.4 vs MACS2)</a:t>
            </a:r>
            <a:endParaRPr sz="1800">
              <a:latin typeface="Trebuchet MS"/>
              <a:ea typeface="Trebuchet MS"/>
              <a:cs typeface="Trebuchet MS"/>
              <a:sym typeface="Trebuchet MS"/>
            </a:endParaRPr>
          </a:p>
          <a:p>
            <a:pPr marL="914400" lvl="1"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Expected signal</a:t>
            </a:r>
            <a:endParaRPr sz="1800">
              <a:latin typeface="Trebuchet MS"/>
              <a:ea typeface="Trebuchet MS"/>
              <a:cs typeface="Trebuchet MS"/>
              <a:sym typeface="Trebuchet MS"/>
            </a:endParaRPr>
          </a:p>
          <a:p>
            <a:pPr marL="1371600" lvl="2"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Sharp peaks (e.g. Transcription Factors). </a:t>
            </a:r>
            <a:endParaRPr sz="1800">
              <a:latin typeface="Trebuchet MS"/>
              <a:ea typeface="Trebuchet MS"/>
              <a:cs typeface="Trebuchet MS"/>
              <a:sym typeface="Trebuchet MS"/>
            </a:endParaRPr>
          </a:p>
          <a:p>
            <a:pPr marL="1828800" lvl="3"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E.g. MACS</a:t>
            </a:r>
            <a:endParaRPr sz="1800">
              <a:latin typeface="Trebuchet MS"/>
              <a:ea typeface="Trebuchet MS"/>
              <a:cs typeface="Trebuchet MS"/>
              <a:sym typeface="Trebuchet MS"/>
            </a:endParaRPr>
          </a:p>
          <a:p>
            <a:pPr marL="1371600" lvl="2"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Broad peaks (e.g. epigenetic marks). </a:t>
            </a:r>
            <a:endParaRPr sz="1800">
              <a:latin typeface="Trebuchet MS"/>
              <a:ea typeface="Trebuchet MS"/>
              <a:cs typeface="Trebuchet MS"/>
              <a:sym typeface="Trebuchet MS"/>
            </a:endParaRPr>
          </a:p>
          <a:p>
            <a:pPr marL="1828800" lvl="3" indent="-342900" algn="l" rtl="0">
              <a:spcBef>
                <a:spcPts val="0"/>
              </a:spcBef>
              <a:spcAft>
                <a:spcPts val="0"/>
              </a:spcAft>
              <a:buSzPts val="1800"/>
              <a:buFont typeface="Trebuchet MS"/>
              <a:buChar char="●"/>
            </a:pPr>
            <a:r>
              <a:rPr lang="en" sz="1800">
                <a:latin typeface="Trebuchet MS"/>
                <a:ea typeface="Trebuchet MS"/>
                <a:cs typeface="Trebuchet MS"/>
                <a:sym typeface="Trebuchet MS"/>
              </a:rPr>
              <a:t>E.g MACS, SICER,...</a:t>
            </a:r>
            <a:endParaRPr sz="1800">
              <a:latin typeface="Trebuchet MS"/>
              <a:ea typeface="Trebuchet MS"/>
              <a:cs typeface="Trebuchet MS"/>
              <a:sym typeface="Trebuchet MS"/>
            </a:endParaRPr>
          </a:p>
        </p:txBody>
      </p:sp>
      <p:sp>
        <p:nvSpPr>
          <p:cNvPr id="1489" name="Google Shape;1489;p117"/>
          <p:cNvSpPr/>
          <p:nvPr/>
        </p:nvSpPr>
        <p:spPr>
          <a:xfrm>
            <a:off x="8467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0" name="Google Shape;1490;p117"/>
          <p:cNvSpPr/>
          <p:nvPr/>
        </p:nvSpPr>
        <p:spPr>
          <a:xfrm>
            <a:off x="17611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1" name="Google Shape;1491;p117"/>
          <p:cNvSpPr/>
          <p:nvPr/>
        </p:nvSpPr>
        <p:spPr>
          <a:xfrm>
            <a:off x="29041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2" name="Google Shape;1492;p117"/>
          <p:cNvSpPr/>
          <p:nvPr/>
        </p:nvSpPr>
        <p:spPr>
          <a:xfrm>
            <a:off x="3056575" y="3870028"/>
            <a:ext cx="114300" cy="876700"/>
          </a:xfrm>
          <a:custGeom>
            <a:avLst/>
            <a:gdLst/>
            <a:ahLst/>
            <a:cxnLst/>
            <a:rect l="l" t="t" r="r" b="b"/>
            <a:pathLst>
              <a:path w="4572" h="35068" extrusionOk="0">
                <a:moveTo>
                  <a:pt x="0" y="34687"/>
                </a:moveTo>
                <a:cubicBezTo>
                  <a:pt x="254" y="28909"/>
                  <a:pt x="762" y="-47"/>
                  <a:pt x="1524" y="16"/>
                </a:cubicBezTo>
                <a:cubicBezTo>
                  <a:pt x="2286" y="80"/>
                  <a:pt x="4064" y="29226"/>
                  <a:pt x="4572" y="35068"/>
                </a:cubicBezTo>
              </a:path>
            </a:pathLst>
          </a:custGeom>
          <a:solidFill>
            <a:srgbClr val="A4C2F4"/>
          </a:solidFill>
          <a:ln w="9525" cap="flat" cmpd="sng">
            <a:solidFill>
              <a:schemeClr val="dk2"/>
            </a:solidFill>
            <a:prstDash val="solid"/>
            <a:round/>
            <a:headEnd type="none" w="med" len="med"/>
            <a:tailEnd type="none" w="med" len="med"/>
          </a:ln>
        </p:spPr>
      </p:sp>
      <p:sp>
        <p:nvSpPr>
          <p:cNvPr id="1493" name="Google Shape;1493;p117"/>
          <p:cNvSpPr txBox="1"/>
          <p:nvPr/>
        </p:nvSpPr>
        <p:spPr>
          <a:xfrm>
            <a:off x="546925" y="4784825"/>
            <a:ext cx="3795600" cy="487800"/>
          </a:xfrm>
          <a:prstGeom prst="rect">
            <a:avLst/>
          </a:prstGeom>
          <a:noFill/>
          <a:ln>
            <a:noFill/>
          </a:ln>
        </p:spPr>
        <p:txBody>
          <a:bodyPr spcFirstLastPara="1" wrap="square" lIns="91425" tIns="91425" rIns="91425" bIns="91425" anchor="ctr" anchorCtr="0">
            <a:noAutofit/>
          </a:bodyPr>
          <a:lstStyle/>
          <a:p>
            <a:pPr marL="914400" lvl="0" indent="0" algn="l" rtl="0">
              <a:lnSpc>
                <a:spcPct val="115000"/>
              </a:lnSpc>
              <a:spcBef>
                <a:spcPts val="0"/>
              </a:spcBef>
              <a:spcAft>
                <a:spcPts val="1600"/>
              </a:spcAft>
              <a:buNone/>
            </a:pPr>
            <a:r>
              <a:rPr lang="en">
                <a:solidFill>
                  <a:schemeClr val="dk2"/>
                </a:solidFill>
                <a:latin typeface="Century Schoolbook"/>
                <a:ea typeface="Century Schoolbook"/>
                <a:cs typeface="Century Schoolbook"/>
                <a:sym typeface="Century Schoolbook"/>
              </a:rPr>
              <a:t>Sharp peaks </a:t>
            </a:r>
            <a:endParaRPr/>
          </a:p>
        </p:txBody>
      </p:sp>
      <p:sp>
        <p:nvSpPr>
          <p:cNvPr id="1494" name="Google Shape;1494;p117"/>
          <p:cNvSpPr txBox="1"/>
          <p:nvPr/>
        </p:nvSpPr>
        <p:spPr>
          <a:xfrm>
            <a:off x="4661725" y="4784825"/>
            <a:ext cx="3795600" cy="487800"/>
          </a:xfrm>
          <a:prstGeom prst="rect">
            <a:avLst/>
          </a:prstGeom>
          <a:noFill/>
          <a:ln>
            <a:noFill/>
          </a:ln>
        </p:spPr>
        <p:txBody>
          <a:bodyPr spcFirstLastPara="1" wrap="square" lIns="91425" tIns="91425" rIns="91425" bIns="91425" anchor="ctr" anchorCtr="0">
            <a:noAutofit/>
          </a:bodyPr>
          <a:lstStyle/>
          <a:p>
            <a:pPr marL="914400" lvl="0" indent="0" algn="l" rtl="0">
              <a:lnSpc>
                <a:spcPct val="115000"/>
              </a:lnSpc>
              <a:spcBef>
                <a:spcPts val="0"/>
              </a:spcBef>
              <a:spcAft>
                <a:spcPts val="1600"/>
              </a:spcAft>
              <a:buNone/>
            </a:pPr>
            <a:r>
              <a:rPr lang="en">
                <a:solidFill>
                  <a:schemeClr val="dk2"/>
                </a:solidFill>
                <a:latin typeface="Century Schoolbook"/>
                <a:ea typeface="Century Schoolbook"/>
                <a:cs typeface="Century Schoolbook"/>
                <a:sym typeface="Century Schoolbook"/>
              </a:rPr>
              <a:t>Broad peaks </a:t>
            </a:r>
            <a:endParaRPr/>
          </a:p>
        </p:txBody>
      </p:sp>
      <p:sp>
        <p:nvSpPr>
          <p:cNvPr id="1495" name="Google Shape;1495;p117"/>
          <p:cNvSpPr/>
          <p:nvPr/>
        </p:nvSpPr>
        <p:spPr>
          <a:xfrm>
            <a:off x="4875850" y="4304209"/>
            <a:ext cx="1866900" cy="433000"/>
          </a:xfrm>
          <a:custGeom>
            <a:avLst/>
            <a:gdLst/>
            <a:ahLst/>
            <a:cxnLst/>
            <a:rect l="l" t="t" r="r" b="b"/>
            <a:pathLst>
              <a:path w="74676" h="17320" extrusionOk="0">
                <a:moveTo>
                  <a:pt x="0" y="17320"/>
                </a:moveTo>
                <a:cubicBezTo>
                  <a:pt x="2032" y="15098"/>
                  <a:pt x="7747" y="6144"/>
                  <a:pt x="12192" y="3985"/>
                </a:cubicBezTo>
                <a:cubicBezTo>
                  <a:pt x="16637" y="1826"/>
                  <a:pt x="22416" y="5001"/>
                  <a:pt x="26670" y="4366"/>
                </a:cubicBezTo>
                <a:cubicBezTo>
                  <a:pt x="30925" y="3731"/>
                  <a:pt x="33973" y="-523"/>
                  <a:pt x="37719" y="175"/>
                </a:cubicBezTo>
                <a:cubicBezTo>
                  <a:pt x="41466" y="874"/>
                  <a:pt x="45530" y="6525"/>
                  <a:pt x="49149" y="8557"/>
                </a:cubicBezTo>
                <a:cubicBezTo>
                  <a:pt x="52769" y="10589"/>
                  <a:pt x="55817" y="11732"/>
                  <a:pt x="59436" y="12367"/>
                </a:cubicBezTo>
                <a:cubicBezTo>
                  <a:pt x="63056" y="13002"/>
                  <a:pt x="68326" y="11542"/>
                  <a:pt x="70866" y="12367"/>
                </a:cubicBezTo>
                <a:cubicBezTo>
                  <a:pt x="73406" y="13193"/>
                  <a:pt x="74041" y="16495"/>
                  <a:pt x="74676" y="17320"/>
                </a:cubicBezTo>
              </a:path>
            </a:pathLst>
          </a:custGeom>
          <a:solidFill>
            <a:srgbClr val="A4C2F4"/>
          </a:solidFill>
          <a:ln w="9525" cap="flat" cmpd="sng">
            <a:solidFill>
              <a:schemeClr val="dk2"/>
            </a:solidFill>
            <a:prstDash val="solid"/>
            <a:round/>
            <a:headEnd type="none" w="med" len="med"/>
            <a:tailEnd type="none" w="med" len="med"/>
          </a:ln>
        </p:spPr>
      </p:sp>
      <p:sp>
        <p:nvSpPr>
          <p:cNvPr id="1496" name="Google Shape;1496;p117"/>
          <p:cNvSpPr/>
          <p:nvPr/>
        </p:nvSpPr>
        <p:spPr>
          <a:xfrm>
            <a:off x="6961825" y="4373663"/>
            <a:ext cx="733425" cy="373075"/>
          </a:xfrm>
          <a:custGeom>
            <a:avLst/>
            <a:gdLst/>
            <a:ahLst/>
            <a:cxnLst/>
            <a:rect l="l" t="t" r="r" b="b"/>
            <a:pathLst>
              <a:path w="29337" h="14923" extrusionOk="0">
                <a:moveTo>
                  <a:pt x="0" y="14923"/>
                </a:moveTo>
                <a:cubicBezTo>
                  <a:pt x="762" y="14161"/>
                  <a:pt x="3239" y="12002"/>
                  <a:pt x="4572" y="10351"/>
                </a:cubicBezTo>
                <a:cubicBezTo>
                  <a:pt x="5906" y="8700"/>
                  <a:pt x="6096" y="6732"/>
                  <a:pt x="8001" y="5017"/>
                </a:cubicBezTo>
                <a:cubicBezTo>
                  <a:pt x="9906" y="3303"/>
                  <a:pt x="13843" y="318"/>
                  <a:pt x="16002" y="64"/>
                </a:cubicBezTo>
                <a:cubicBezTo>
                  <a:pt x="18161" y="-190"/>
                  <a:pt x="19050" y="1715"/>
                  <a:pt x="20955" y="3493"/>
                </a:cubicBezTo>
                <a:cubicBezTo>
                  <a:pt x="22860" y="5271"/>
                  <a:pt x="26035" y="8827"/>
                  <a:pt x="27432" y="10732"/>
                </a:cubicBezTo>
                <a:cubicBezTo>
                  <a:pt x="28829" y="12637"/>
                  <a:pt x="29020" y="14225"/>
                  <a:pt x="29337" y="14923"/>
                </a:cubicBezTo>
              </a:path>
            </a:pathLst>
          </a:custGeom>
          <a:solidFill>
            <a:srgbClr val="A4C2F4"/>
          </a:solidFill>
          <a:ln w="9525" cap="flat" cmpd="sng">
            <a:solidFill>
              <a:schemeClr val="dk2"/>
            </a:solidFill>
            <a:prstDash val="solid"/>
            <a:round/>
            <a:headEnd type="none" w="med" len="med"/>
            <a:tailEnd type="none" w="med" len="med"/>
          </a:ln>
        </p:spPr>
      </p:sp>
      <p:cxnSp>
        <p:nvCxnSpPr>
          <p:cNvPr id="1497" name="Google Shape;1497;p117"/>
          <p:cNvCxnSpPr/>
          <p:nvPr/>
        </p:nvCxnSpPr>
        <p:spPr>
          <a:xfrm rot="10800000" flipH="1">
            <a:off x="703900" y="4746425"/>
            <a:ext cx="2972100" cy="300"/>
          </a:xfrm>
          <a:prstGeom prst="straightConnector1">
            <a:avLst/>
          </a:prstGeom>
          <a:noFill/>
          <a:ln w="28575" cap="flat" cmpd="sng">
            <a:solidFill>
              <a:schemeClr val="dk2"/>
            </a:solidFill>
            <a:prstDash val="solid"/>
            <a:round/>
            <a:headEnd type="none" w="med" len="med"/>
            <a:tailEnd type="none" w="med" len="med"/>
          </a:ln>
        </p:spPr>
      </p:cxnSp>
      <p:cxnSp>
        <p:nvCxnSpPr>
          <p:cNvPr id="1498" name="Google Shape;1498;p117"/>
          <p:cNvCxnSpPr/>
          <p:nvPr/>
        </p:nvCxnSpPr>
        <p:spPr>
          <a:xfrm rot="10800000" flipH="1">
            <a:off x="4818700" y="4746425"/>
            <a:ext cx="2972100" cy="3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2857500" cy="506870"/>
          </a:xfrm>
          <a:prstGeom prst="rect">
            <a:avLst/>
          </a:prstGeom>
        </p:spPr>
        <p:txBody>
          <a:bodyPr vert="horz" wrap="square" lIns="0" tIns="10478" rIns="0" bIns="0" rtlCol="0">
            <a:spAutoFit/>
          </a:bodyPr>
          <a:lstStyle/>
          <a:p>
            <a:pPr marL="9525">
              <a:spcBef>
                <a:spcPts val="83"/>
              </a:spcBef>
            </a:pPr>
            <a:r>
              <a:rPr b="1" spc="15" dirty="0">
                <a:solidFill>
                  <a:srgbClr val="000000"/>
                </a:solidFill>
              </a:rPr>
              <a:t>ChIP-seq</a:t>
            </a:r>
            <a:r>
              <a:rPr b="1" spc="-19" dirty="0">
                <a:solidFill>
                  <a:srgbClr val="000000"/>
                </a:solidFill>
              </a:rPr>
              <a:t> </a:t>
            </a:r>
            <a:r>
              <a:rPr b="1" spc="23" dirty="0"/>
              <a:t>process</a:t>
            </a:r>
          </a:p>
        </p:txBody>
      </p:sp>
      <p:grpSp>
        <p:nvGrpSpPr>
          <p:cNvPr id="3" name="object 3"/>
          <p:cNvGrpSpPr/>
          <p:nvPr/>
        </p:nvGrpSpPr>
        <p:grpSpPr>
          <a:xfrm>
            <a:off x="1197864" y="1497329"/>
            <a:ext cx="6737033" cy="1232535"/>
            <a:chOff x="1597152" y="1996439"/>
            <a:chExt cx="8982710" cy="1643380"/>
          </a:xfrm>
        </p:grpSpPr>
        <p:pic>
          <p:nvPicPr>
            <p:cNvPr id="4" name="object 4"/>
            <p:cNvPicPr/>
            <p:nvPr/>
          </p:nvPicPr>
          <p:blipFill>
            <a:blip r:embed="rId2" cstate="print"/>
            <a:stretch>
              <a:fillRect/>
            </a:stretch>
          </p:blipFill>
          <p:spPr>
            <a:xfrm>
              <a:off x="1597152" y="1996439"/>
              <a:ext cx="2740152" cy="1642872"/>
            </a:xfrm>
            <a:prstGeom prst="rect">
              <a:avLst/>
            </a:prstGeom>
          </p:spPr>
        </p:pic>
        <p:pic>
          <p:nvPicPr>
            <p:cNvPr id="5" name="object 5"/>
            <p:cNvPicPr/>
            <p:nvPr/>
          </p:nvPicPr>
          <p:blipFill>
            <a:blip r:embed="rId3" cstate="print"/>
            <a:stretch>
              <a:fillRect/>
            </a:stretch>
          </p:blipFill>
          <p:spPr>
            <a:xfrm>
              <a:off x="1656080" y="2037079"/>
              <a:ext cx="2621280" cy="1524000"/>
            </a:xfrm>
            <a:prstGeom prst="rect">
              <a:avLst/>
            </a:prstGeom>
          </p:spPr>
        </p:pic>
        <p:pic>
          <p:nvPicPr>
            <p:cNvPr id="6" name="object 6"/>
            <p:cNvPicPr/>
            <p:nvPr/>
          </p:nvPicPr>
          <p:blipFill>
            <a:blip r:embed="rId4" cstate="print"/>
            <a:stretch>
              <a:fillRect/>
            </a:stretch>
          </p:blipFill>
          <p:spPr>
            <a:xfrm>
              <a:off x="3974591" y="1996439"/>
              <a:ext cx="3502152" cy="1642872"/>
            </a:xfrm>
            <a:prstGeom prst="rect">
              <a:avLst/>
            </a:prstGeom>
          </p:spPr>
        </p:pic>
        <p:pic>
          <p:nvPicPr>
            <p:cNvPr id="7" name="object 7"/>
            <p:cNvPicPr/>
            <p:nvPr/>
          </p:nvPicPr>
          <p:blipFill>
            <a:blip r:embed="rId5" cstate="print"/>
            <a:stretch>
              <a:fillRect/>
            </a:stretch>
          </p:blipFill>
          <p:spPr>
            <a:xfrm>
              <a:off x="4033519" y="2037079"/>
              <a:ext cx="3383280" cy="1524000"/>
            </a:xfrm>
            <a:prstGeom prst="rect">
              <a:avLst/>
            </a:prstGeom>
          </p:spPr>
        </p:pic>
        <p:pic>
          <p:nvPicPr>
            <p:cNvPr id="8" name="object 8"/>
            <p:cNvPicPr/>
            <p:nvPr/>
          </p:nvPicPr>
          <p:blipFill>
            <a:blip r:embed="rId6" cstate="print"/>
            <a:stretch>
              <a:fillRect/>
            </a:stretch>
          </p:blipFill>
          <p:spPr>
            <a:xfrm>
              <a:off x="7077455" y="1996439"/>
              <a:ext cx="3502152" cy="1642872"/>
            </a:xfrm>
            <a:prstGeom prst="rect">
              <a:avLst/>
            </a:prstGeom>
          </p:spPr>
        </p:pic>
        <p:pic>
          <p:nvPicPr>
            <p:cNvPr id="9" name="object 9"/>
            <p:cNvPicPr/>
            <p:nvPr/>
          </p:nvPicPr>
          <p:blipFill>
            <a:blip r:embed="rId5" cstate="print"/>
            <a:stretch>
              <a:fillRect/>
            </a:stretch>
          </p:blipFill>
          <p:spPr>
            <a:xfrm>
              <a:off x="7137401" y="2037079"/>
              <a:ext cx="3383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7" cstate="print"/>
          <a:stretch>
            <a:fillRect/>
          </a:stretch>
        </p:blipFill>
        <p:spPr>
          <a:xfrm>
            <a:off x="1081848" y="2804399"/>
            <a:ext cx="1688244" cy="921781"/>
          </a:xfrm>
          <a:prstGeom prst="rect">
            <a:avLst/>
          </a:prstGeom>
        </p:spPr>
      </p:pic>
      <p:pic>
        <p:nvPicPr>
          <p:cNvPr id="14" name="object 14"/>
          <p:cNvPicPr/>
          <p:nvPr/>
        </p:nvPicPr>
        <p:blipFill>
          <a:blip r:embed="rId8" cstate="print"/>
          <a:stretch>
            <a:fillRect/>
          </a:stretch>
        </p:blipFill>
        <p:spPr>
          <a:xfrm>
            <a:off x="3348091" y="2804399"/>
            <a:ext cx="1540793" cy="1045152"/>
          </a:xfrm>
          <a:prstGeom prst="rect">
            <a:avLst/>
          </a:prstGeom>
        </p:spPr>
      </p:pic>
      <p:pic>
        <p:nvPicPr>
          <p:cNvPr id="15" name="object 15"/>
          <p:cNvPicPr/>
          <p:nvPr/>
        </p:nvPicPr>
        <p:blipFill>
          <a:blip r:embed="rId9" cstate="print"/>
          <a:stretch>
            <a:fillRect/>
          </a:stretch>
        </p:blipFill>
        <p:spPr>
          <a:xfrm>
            <a:off x="5112067" y="3065263"/>
            <a:ext cx="2957513" cy="395288"/>
          </a:xfrm>
          <a:prstGeom prst="rect">
            <a:avLst/>
          </a:prstGeom>
        </p:spPr>
      </p:pic>
      <p:sp>
        <p:nvSpPr>
          <p:cNvPr id="16" name="object 16"/>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7</a:t>
            </a:fld>
            <a:endParaRPr sz="9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118"/>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a:latin typeface="Trebuchet MS"/>
                <a:ea typeface="Trebuchet MS"/>
                <a:cs typeface="Trebuchet MS"/>
                <a:sym typeface="Trebuchet MS"/>
              </a:rPr>
              <a:t>A variety of peak callers</a:t>
            </a:r>
            <a:endParaRPr i="0" u="none" strike="noStrike" cap="none">
              <a:solidFill>
                <a:schemeClr val="dk1"/>
              </a:solidFill>
              <a:latin typeface="Trebuchet MS"/>
              <a:ea typeface="Trebuchet MS"/>
              <a:cs typeface="Trebuchet MS"/>
              <a:sym typeface="Trebuchet MS"/>
            </a:endParaRPr>
          </a:p>
        </p:txBody>
      </p:sp>
      <p:pic>
        <p:nvPicPr>
          <p:cNvPr id="1504" name="Google Shape;1504;p118"/>
          <p:cNvPicPr preferRelativeResize="0"/>
          <p:nvPr/>
        </p:nvPicPr>
        <p:blipFill>
          <a:blip r:embed="rId3">
            <a:alphaModFix/>
          </a:blip>
          <a:stretch>
            <a:fillRect/>
          </a:stretch>
        </p:blipFill>
        <p:spPr>
          <a:xfrm>
            <a:off x="4762300" y="169300"/>
            <a:ext cx="3926775" cy="4802925"/>
          </a:xfrm>
          <a:prstGeom prst="rect">
            <a:avLst/>
          </a:prstGeom>
          <a:noFill/>
          <a:ln>
            <a:noFill/>
          </a:ln>
        </p:spPr>
      </p:pic>
      <p:sp>
        <p:nvSpPr>
          <p:cNvPr id="1505" name="Google Shape;1505;p118"/>
          <p:cNvSpPr txBox="1">
            <a:spLocks noGrp="1"/>
          </p:cNvSpPr>
          <p:nvPr>
            <p:ph type="body" idx="1"/>
          </p:nvPr>
        </p:nvSpPr>
        <p:spPr>
          <a:xfrm>
            <a:off x="368050" y="1152475"/>
            <a:ext cx="4272600" cy="3416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5000"/>
              </a:lnSpc>
              <a:spcBef>
                <a:spcPts val="1600"/>
              </a:spcBef>
              <a:spcAft>
                <a:spcPts val="0"/>
              </a:spcAft>
              <a:buClr>
                <a:srgbClr val="FF9900"/>
              </a:buClr>
              <a:buSzPts val="1800"/>
              <a:buFont typeface="Trebuchet MS"/>
              <a:buChar char="●"/>
            </a:pPr>
            <a:r>
              <a:rPr lang="en">
                <a:solidFill>
                  <a:schemeClr val="dk1"/>
                </a:solidFill>
                <a:latin typeface="Trebuchet MS"/>
                <a:ea typeface="Trebuchet MS"/>
                <a:cs typeface="Trebuchet MS"/>
                <a:sym typeface="Trebuchet MS"/>
              </a:rPr>
              <a:t>60 programs listed on OMICTOOLS</a:t>
            </a:r>
            <a:endParaRPr>
              <a:solidFill>
                <a:schemeClr val="dk1"/>
              </a:solidFill>
              <a:latin typeface="Trebuchet MS"/>
              <a:ea typeface="Trebuchet MS"/>
              <a:cs typeface="Trebuchet MS"/>
              <a:sym typeface="Trebuchet MS"/>
            </a:endParaRPr>
          </a:p>
          <a:p>
            <a:pPr marL="457200" marR="0" lvl="0" indent="-342900" algn="l" rtl="0">
              <a:lnSpc>
                <a:spcPct val="95000"/>
              </a:lnSpc>
              <a:spcBef>
                <a:spcPts val="0"/>
              </a:spcBef>
              <a:spcAft>
                <a:spcPts val="0"/>
              </a:spcAft>
              <a:buClr>
                <a:srgbClr val="FF9900"/>
              </a:buClr>
              <a:buSzPts val="1800"/>
              <a:buFont typeface="Trebuchet MS"/>
              <a:buChar char="●"/>
            </a:pPr>
            <a:r>
              <a:rPr lang="en">
                <a:solidFill>
                  <a:schemeClr val="dk1"/>
                </a:solidFill>
                <a:latin typeface="Trebuchet MS"/>
                <a:ea typeface="Trebuchet MS"/>
                <a:cs typeface="Trebuchet MS"/>
                <a:sym typeface="Trebuchet MS"/>
              </a:rPr>
              <a:t>Most support a control</a:t>
            </a:r>
            <a:endParaRPr>
              <a:solidFill>
                <a:schemeClr val="dk1"/>
              </a:solidFill>
              <a:latin typeface="Trebuchet MS"/>
              <a:ea typeface="Trebuchet MS"/>
              <a:cs typeface="Trebuchet MS"/>
              <a:sym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19"/>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i="0" u="none" strike="noStrike" cap="none">
              <a:solidFill>
                <a:schemeClr val="dk1"/>
              </a:solidFill>
              <a:latin typeface="Trebuchet MS"/>
              <a:ea typeface="Trebuchet MS"/>
              <a:cs typeface="Trebuchet MS"/>
              <a:sym typeface="Trebuchet MS"/>
            </a:endParaRPr>
          </a:p>
        </p:txBody>
      </p:sp>
      <p:sp>
        <p:nvSpPr>
          <p:cNvPr id="1511" name="Google Shape;1511;p119"/>
          <p:cNvSpPr txBox="1">
            <a:spLocks noGrp="1"/>
          </p:cNvSpPr>
          <p:nvPr>
            <p:ph type="body" idx="1"/>
          </p:nvPr>
        </p:nvSpPr>
        <p:spPr>
          <a:xfrm>
            <a:off x="311700" y="1152475"/>
            <a:ext cx="5317800" cy="34164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accent1"/>
              </a:buClr>
              <a:buFont typeface="Arial"/>
              <a:buNone/>
            </a:pPr>
            <a:r>
              <a:rPr lang="en" sz="1800" b="1" i="0" u="none" strike="noStrike" cap="none">
                <a:solidFill>
                  <a:schemeClr val="dk1"/>
                </a:solidFill>
                <a:latin typeface="Trebuchet MS"/>
                <a:ea typeface="Trebuchet MS"/>
                <a:cs typeface="Trebuchet MS"/>
                <a:sym typeface="Trebuchet MS"/>
              </a:rPr>
              <a:t>1. Modeling the shift size of ChIP-Seq tags</a:t>
            </a:r>
            <a:endParaRPr>
              <a:latin typeface="Trebuchet MS"/>
              <a:ea typeface="Trebuchet MS"/>
              <a:cs typeface="Trebuchet MS"/>
              <a:sym typeface="Trebuchet MS"/>
            </a:endParaRPr>
          </a:p>
          <a:p>
            <a:pPr marL="457200" marR="0" lvl="0" indent="-330200" algn="just" rtl="0">
              <a:lnSpc>
                <a:spcPct val="90000"/>
              </a:lnSpc>
              <a:spcBef>
                <a:spcPts val="500"/>
              </a:spcBef>
              <a:spcAft>
                <a:spcPts val="0"/>
              </a:spcAft>
              <a:buClr>
                <a:srgbClr val="FF9900"/>
              </a:buClr>
              <a:buSzPts val="1600"/>
              <a:buFont typeface="Century Schoolbook"/>
              <a:buChar char="●"/>
            </a:pPr>
            <a:r>
              <a:rPr lang="en" sz="1600" b="1" i="0" u="none" strike="noStrike" cap="none">
                <a:solidFill>
                  <a:srgbClr val="262626"/>
                </a:solidFill>
                <a:latin typeface="Trebuchet MS"/>
                <a:ea typeface="Trebuchet MS"/>
                <a:cs typeface="Trebuchet MS"/>
                <a:sym typeface="Trebuchet MS"/>
              </a:rPr>
              <a:t>slides </a:t>
            </a:r>
            <a:r>
              <a:rPr lang="en" sz="1600" b="1" i="1" u="none" strike="noStrike" cap="none">
                <a:solidFill>
                  <a:srgbClr val="262626"/>
                </a:solidFill>
                <a:latin typeface="Trebuchet MS"/>
                <a:ea typeface="Trebuchet MS"/>
                <a:cs typeface="Trebuchet MS"/>
                <a:sym typeface="Trebuchet MS"/>
              </a:rPr>
              <a:t>2*bandwidth</a:t>
            </a:r>
            <a:r>
              <a:rPr lang="en" sz="1600" b="1" i="0" u="none" strike="noStrike" cap="none">
                <a:solidFill>
                  <a:srgbClr val="262626"/>
                </a:solidFill>
                <a:latin typeface="Trebuchet MS"/>
                <a:ea typeface="Trebuchet MS"/>
                <a:cs typeface="Trebuchet MS"/>
                <a:sym typeface="Trebuchet MS"/>
              </a:rPr>
              <a:t> windows</a:t>
            </a:r>
            <a:r>
              <a:rPr lang="en" sz="1600" i="0" u="none" strike="noStrike" cap="none">
                <a:solidFill>
                  <a:srgbClr val="262626"/>
                </a:solidFill>
                <a:latin typeface="Trebuchet MS"/>
                <a:ea typeface="Trebuchet MS"/>
                <a:cs typeface="Trebuchet MS"/>
                <a:sym typeface="Trebuchet MS"/>
              </a:rPr>
              <a:t> across the genome to find regions with tags </a:t>
            </a:r>
            <a:r>
              <a:rPr lang="en" sz="1600" b="1" i="0" u="none" strike="noStrike" cap="none">
                <a:solidFill>
                  <a:srgbClr val="262626"/>
                </a:solidFill>
                <a:latin typeface="Trebuchet MS"/>
                <a:ea typeface="Trebuchet MS"/>
                <a:cs typeface="Trebuchet MS"/>
                <a:sym typeface="Trebuchet MS"/>
              </a:rPr>
              <a:t>more than </a:t>
            </a:r>
            <a:r>
              <a:rPr lang="en" sz="1600" b="1" i="1" u="none" strike="noStrike" cap="none">
                <a:solidFill>
                  <a:srgbClr val="262626"/>
                </a:solidFill>
                <a:latin typeface="Trebuchet MS"/>
                <a:ea typeface="Trebuchet MS"/>
                <a:cs typeface="Trebuchet MS"/>
                <a:sym typeface="Trebuchet MS"/>
              </a:rPr>
              <a:t>mfold</a:t>
            </a:r>
            <a:r>
              <a:rPr lang="en" sz="1600" b="1" i="0" u="none" strike="noStrike" cap="none">
                <a:solidFill>
                  <a:srgbClr val="262626"/>
                </a:solidFill>
                <a:latin typeface="Trebuchet MS"/>
                <a:ea typeface="Trebuchet MS"/>
                <a:cs typeface="Trebuchet MS"/>
                <a:sym typeface="Trebuchet MS"/>
              </a:rPr>
              <a:t> enriched</a:t>
            </a:r>
            <a:r>
              <a:rPr lang="en" sz="1600" i="0" u="none" strike="noStrike" cap="none">
                <a:solidFill>
                  <a:srgbClr val="262626"/>
                </a:solidFill>
                <a:latin typeface="Trebuchet MS"/>
                <a:ea typeface="Trebuchet MS"/>
                <a:cs typeface="Trebuchet MS"/>
                <a:sym typeface="Trebuchet MS"/>
              </a:rPr>
              <a:t> relative to a random tag genome distribution</a:t>
            </a:r>
            <a:endParaRPr sz="1600">
              <a:solidFill>
                <a:srgbClr val="262626"/>
              </a:solidFill>
              <a:latin typeface="Trebuchet MS"/>
              <a:ea typeface="Trebuchet MS"/>
              <a:cs typeface="Trebuchet MS"/>
              <a:sym typeface="Trebuchet MS"/>
            </a:endParaRPr>
          </a:p>
          <a:p>
            <a:pPr marL="457200" marR="0" lvl="0" indent="-330200" algn="just" rtl="0">
              <a:lnSpc>
                <a:spcPct val="90000"/>
              </a:lnSpc>
              <a:spcBef>
                <a:spcPts val="0"/>
              </a:spcBef>
              <a:spcAft>
                <a:spcPts val="0"/>
              </a:spcAft>
              <a:buClr>
                <a:srgbClr val="FF9900"/>
              </a:buClr>
              <a:buSzPts val="1600"/>
              <a:buFont typeface="Century Schoolbook"/>
              <a:buChar char="●"/>
            </a:pPr>
            <a:r>
              <a:rPr lang="en" sz="1600" i="0" u="none" strike="noStrike" cap="none">
                <a:solidFill>
                  <a:srgbClr val="262626"/>
                </a:solidFill>
                <a:latin typeface="Trebuchet MS"/>
                <a:ea typeface="Trebuchet MS"/>
                <a:cs typeface="Trebuchet MS"/>
                <a:sym typeface="Trebuchet MS"/>
              </a:rPr>
              <a:t>randomly </a:t>
            </a:r>
            <a:r>
              <a:rPr lang="en" sz="1600" b="1" i="0" u="none" strike="noStrike" cap="none">
                <a:solidFill>
                  <a:srgbClr val="262626"/>
                </a:solidFill>
                <a:latin typeface="Trebuchet MS"/>
                <a:ea typeface="Trebuchet MS"/>
                <a:cs typeface="Trebuchet MS"/>
                <a:sym typeface="Trebuchet MS"/>
              </a:rPr>
              <a:t>samples 1,000</a:t>
            </a:r>
            <a:r>
              <a:rPr lang="en" sz="1600" i="0" u="none" strike="noStrike" cap="none">
                <a:solidFill>
                  <a:srgbClr val="262626"/>
                </a:solidFill>
                <a:latin typeface="Trebuchet MS"/>
                <a:ea typeface="Trebuchet MS"/>
                <a:cs typeface="Trebuchet MS"/>
                <a:sym typeface="Trebuchet MS"/>
              </a:rPr>
              <a:t> of these highly enriched </a:t>
            </a:r>
            <a:r>
              <a:rPr lang="en" sz="1600">
                <a:solidFill>
                  <a:srgbClr val="262626"/>
                </a:solidFill>
                <a:latin typeface="Trebuchet MS"/>
                <a:ea typeface="Trebuchet MS"/>
                <a:cs typeface="Trebuchet MS"/>
                <a:sym typeface="Trebuchet MS"/>
              </a:rPr>
              <a:t>regions</a:t>
            </a:r>
            <a:endParaRPr>
              <a:latin typeface="Trebuchet MS"/>
              <a:ea typeface="Trebuchet MS"/>
              <a:cs typeface="Trebuchet MS"/>
              <a:sym typeface="Trebuchet MS"/>
            </a:endParaRPr>
          </a:p>
          <a:p>
            <a:pPr marL="457200" marR="0" lvl="0" indent="-330200" algn="just" rtl="0">
              <a:lnSpc>
                <a:spcPct val="90000"/>
              </a:lnSpc>
              <a:spcBef>
                <a:spcPts val="0"/>
              </a:spcBef>
              <a:spcAft>
                <a:spcPts val="0"/>
              </a:spcAft>
              <a:buClr>
                <a:srgbClr val="FF9900"/>
              </a:buClr>
              <a:buSzPts val="1600"/>
              <a:buFont typeface="Century Schoolbook"/>
              <a:buChar char="●"/>
            </a:pPr>
            <a:r>
              <a:rPr lang="en" sz="1600" b="1" i="0" u="none" strike="noStrike" cap="none">
                <a:solidFill>
                  <a:srgbClr val="262626"/>
                </a:solidFill>
                <a:latin typeface="Trebuchet MS"/>
                <a:ea typeface="Trebuchet MS"/>
                <a:cs typeface="Trebuchet MS"/>
                <a:sym typeface="Trebuchet MS"/>
              </a:rPr>
              <a:t>separates their </a:t>
            </a:r>
            <a:r>
              <a:rPr lang="en" sz="1600" b="1">
                <a:solidFill>
                  <a:srgbClr val="262626"/>
                </a:solidFill>
                <a:latin typeface="Trebuchet MS"/>
                <a:ea typeface="Trebuchet MS"/>
                <a:cs typeface="Trebuchet MS"/>
                <a:sym typeface="Trebuchet MS"/>
              </a:rPr>
              <a:t>+</a:t>
            </a:r>
            <a:r>
              <a:rPr lang="en" sz="1600" b="1" i="0" u="none" strike="noStrike" cap="none">
                <a:solidFill>
                  <a:srgbClr val="262626"/>
                </a:solidFill>
                <a:latin typeface="Trebuchet MS"/>
                <a:ea typeface="Trebuchet MS"/>
                <a:cs typeface="Trebuchet MS"/>
                <a:sym typeface="Trebuchet MS"/>
              </a:rPr>
              <a:t> and </a:t>
            </a:r>
            <a:r>
              <a:rPr lang="en" sz="1600" b="1">
                <a:solidFill>
                  <a:srgbClr val="262626"/>
                </a:solidFill>
                <a:latin typeface="Trebuchet MS"/>
                <a:ea typeface="Trebuchet MS"/>
                <a:cs typeface="Trebuchet MS"/>
                <a:sym typeface="Trebuchet MS"/>
              </a:rPr>
              <a:t>-</a:t>
            </a:r>
            <a:r>
              <a:rPr lang="en" sz="1600" b="1" i="0" u="none" strike="noStrike" cap="none">
                <a:solidFill>
                  <a:srgbClr val="262626"/>
                </a:solidFill>
                <a:latin typeface="Trebuchet MS"/>
                <a:ea typeface="Trebuchet MS"/>
                <a:cs typeface="Trebuchet MS"/>
                <a:sym typeface="Trebuchet MS"/>
              </a:rPr>
              <a:t> </a:t>
            </a:r>
            <a:r>
              <a:rPr lang="en" sz="1600" b="1">
                <a:solidFill>
                  <a:srgbClr val="262626"/>
                </a:solidFill>
                <a:latin typeface="Trebuchet MS"/>
                <a:ea typeface="Trebuchet MS"/>
                <a:cs typeface="Trebuchet MS"/>
                <a:sym typeface="Trebuchet MS"/>
              </a:rPr>
              <a:t>reads</a:t>
            </a:r>
            <a:r>
              <a:rPr lang="en" sz="1600" i="0" u="none" strike="noStrike" cap="none">
                <a:solidFill>
                  <a:srgbClr val="262626"/>
                </a:solidFill>
                <a:latin typeface="Trebuchet MS"/>
                <a:ea typeface="Trebuchet MS"/>
                <a:cs typeface="Trebuchet MS"/>
                <a:sym typeface="Trebuchet MS"/>
              </a:rPr>
              <a:t>, and </a:t>
            </a:r>
            <a:r>
              <a:rPr lang="en" sz="1600" b="1" i="0" u="none" strike="noStrike" cap="none">
                <a:solidFill>
                  <a:srgbClr val="262626"/>
                </a:solidFill>
                <a:latin typeface="Trebuchet MS"/>
                <a:ea typeface="Trebuchet MS"/>
                <a:cs typeface="Trebuchet MS"/>
                <a:sym typeface="Trebuchet MS"/>
              </a:rPr>
              <a:t>aligns them</a:t>
            </a:r>
            <a:r>
              <a:rPr lang="en" sz="1600" i="0" u="none" strike="noStrike" cap="none">
                <a:solidFill>
                  <a:srgbClr val="262626"/>
                </a:solidFill>
                <a:latin typeface="Trebuchet MS"/>
                <a:ea typeface="Trebuchet MS"/>
                <a:cs typeface="Trebuchet MS"/>
                <a:sym typeface="Trebuchet MS"/>
              </a:rPr>
              <a:t> by the midpoint between their </a:t>
            </a:r>
            <a:r>
              <a:rPr lang="en" sz="1600">
                <a:solidFill>
                  <a:srgbClr val="262626"/>
                </a:solidFill>
                <a:latin typeface="Trebuchet MS"/>
                <a:ea typeface="Trebuchet MS"/>
                <a:cs typeface="Trebuchet MS"/>
                <a:sym typeface="Trebuchet MS"/>
              </a:rPr>
              <a:t>+</a:t>
            </a:r>
            <a:r>
              <a:rPr lang="en" sz="1600" i="0" u="none" strike="noStrike" cap="none">
                <a:solidFill>
                  <a:srgbClr val="262626"/>
                </a:solidFill>
                <a:latin typeface="Trebuchet MS"/>
                <a:ea typeface="Trebuchet MS"/>
                <a:cs typeface="Trebuchet MS"/>
                <a:sym typeface="Trebuchet MS"/>
              </a:rPr>
              <a:t> and </a:t>
            </a:r>
            <a:r>
              <a:rPr lang="en" sz="1600">
                <a:solidFill>
                  <a:srgbClr val="262626"/>
                </a:solidFill>
                <a:latin typeface="Trebuchet MS"/>
                <a:ea typeface="Trebuchet MS"/>
                <a:cs typeface="Trebuchet MS"/>
                <a:sym typeface="Trebuchet MS"/>
              </a:rPr>
              <a:t>-</a:t>
            </a:r>
            <a:r>
              <a:rPr lang="en" sz="1600" i="0" u="none" strike="noStrike" cap="none">
                <a:solidFill>
                  <a:srgbClr val="262626"/>
                </a:solidFill>
                <a:latin typeface="Trebuchet MS"/>
                <a:ea typeface="Trebuchet MS"/>
                <a:cs typeface="Trebuchet MS"/>
                <a:sym typeface="Trebuchet MS"/>
              </a:rPr>
              <a:t> </a:t>
            </a:r>
            <a:r>
              <a:rPr lang="en" sz="1600">
                <a:solidFill>
                  <a:srgbClr val="262626"/>
                </a:solidFill>
                <a:latin typeface="Trebuchet MS"/>
                <a:ea typeface="Trebuchet MS"/>
                <a:cs typeface="Trebuchet MS"/>
                <a:sym typeface="Trebuchet MS"/>
              </a:rPr>
              <a:t>read</a:t>
            </a:r>
            <a:r>
              <a:rPr lang="en" sz="1600" i="0" u="none" strike="noStrike" cap="none">
                <a:solidFill>
                  <a:srgbClr val="262626"/>
                </a:solidFill>
                <a:latin typeface="Trebuchet MS"/>
                <a:ea typeface="Trebuchet MS"/>
                <a:cs typeface="Trebuchet MS"/>
                <a:sym typeface="Trebuchet MS"/>
              </a:rPr>
              <a:t> centers</a:t>
            </a:r>
            <a:endParaRPr>
              <a:latin typeface="Trebuchet MS"/>
              <a:ea typeface="Trebuchet MS"/>
              <a:cs typeface="Trebuchet MS"/>
              <a:sym typeface="Trebuchet MS"/>
            </a:endParaRPr>
          </a:p>
          <a:p>
            <a:pPr marL="457200" marR="0" lvl="0" indent="-330200" algn="just" rtl="0">
              <a:lnSpc>
                <a:spcPct val="90000"/>
              </a:lnSpc>
              <a:spcBef>
                <a:spcPts val="0"/>
              </a:spcBef>
              <a:spcAft>
                <a:spcPts val="0"/>
              </a:spcAft>
              <a:buClr>
                <a:srgbClr val="FF9900"/>
              </a:buClr>
              <a:buSzPts val="1600"/>
              <a:buFont typeface="Century Schoolbook"/>
              <a:buChar char="●"/>
            </a:pPr>
            <a:r>
              <a:rPr lang="en" sz="1600" b="1" i="0" u="none" strike="noStrike" cap="none">
                <a:solidFill>
                  <a:srgbClr val="262626"/>
                </a:solidFill>
                <a:latin typeface="Trebuchet MS"/>
                <a:ea typeface="Trebuchet MS"/>
                <a:cs typeface="Trebuchet MS"/>
                <a:sym typeface="Trebuchet MS"/>
              </a:rPr>
              <a:t>define </a:t>
            </a:r>
            <a:r>
              <a:rPr lang="en" sz="1600" b="1" i="1" u="none" strike="noStrike" cap="none">
                <a:solidFill>
                  <a:srgbClr val="262626"/>
                </a:solidFill>
                <a:latin typeface="Trebuchet MS"/>
                <a:ea typeface="Trebuchet MS"/>
                <a:cs typeface="Trebuchet MS"/>
                <a:sym typeface="Trebuchet MS"/>
              </a:rPr>
              <a:t>d</a:t>
            </a:r>
            <a:r>
              <a:rPr lang="en" sz="1600" b="1" i="0" u="none" strike="noStrike" cap="none">
                <a:solidFill>
                  <a:srgbClr val="262626"/>
                </a:solidFill>
                <a:latin typeface="Trebuchet MS"/>
                <a:ea typeface="Trebuchet MS"/>
                <a:cs typeface="Trebuchet MS"/>
                <a:sym typeface="Trebuchet MS"/>
              </a:rPr>
              <a:t> as the distance</a:t>
            </a:r>
            <a:r>
              <a:rPr lang="en" sz="1600" i="0" u="none" strike="noStrike" cap="none">
                <a:solidFill>
                  <a:srgbClr val="262626"/>
                </a:solidFill>
                <a:latin typeface="Trebuchet MS"/>
                <a:ea typeface="Trebuchet MS"/>
                <a:cs typeface="Trebuchet MS"/>
                <a:sym typeface="Trebuchet MS"/>
              </a:rPr>
              <a:t> in bp between the summit of the two distribution</a:t>
            </a:r>
            <a:endParaRPr>
              <a:latin typeface="Trebuchet MS"/>
              <a:ea typeface="Trebuchet MS"/>
              <a:cs typeface="Trebuchet MS"/>
              <a:sym typeface="Trebuchet MS"/>
            </a:endParaRPr>
          </a:p>
        </p:txBody>
      </p:sp>
      <p:pic>
        <p:nvPicPr>
          <p:cNvPr id="1512" name="Google Shape;1512;p119" descr="n external file that holds a picture, illustration, etc.&#10;Object n"/>
          <p:cNvPicPr preferRelativeResize="0"/>
          <p:nvPr/>
        </p:nvPicPr>
        <p:blipFill rotWithShape="1">
          <a:blip r:embed="rId3">
            <a:alphaModFix/>
          </a:blip>
          <a:srcRect/>
          <a:stretch/>
        </p:blipFill>
        <p:spPr>
          <a:xfrm>
            <a:off x="5840156" y="1429060"/>
            <a:ext cx="3121200" cy="2285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20"/>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a:latin typeface="Trebuchet MS"/>
              <a:ea typeface="Trebuchet MS"/>
              <a:cs typeface="Trebuchet MS"/>
              <a:sym typeface="Trebuchet MS"/>
            </a:endParaRPr>
          </a:p>
        </p:txBody>
      </p:sp>
      <p:sp>
        <p:nvSpPr>
          <p:cNvPr id="1519" name="Google Shape;1519;p120"/>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 b="1" i="0" u="none" strike="noStrike" cap="none">
                <a:solidFill>
                  <a:schemeClr val="dk1"/>
                </a:solidFill>
                <a:latin typeface="Trebuchet MS"/>
                <a:ea typeface="Trebuchet MS"/>
                <a:cs typeface="Trebuchet MS"/>
                <a:sym typeface="Trebuchet MS"/>
              </a:rPr>
              <a:t>2. Peak detection</a:t>
            </a:r>
            <a:endParaRPr>
              <a:latin typeface="Trebuchet MS"/>
              <a:ea typeface="Trebuchet MS"/>
              <a:cs typeface="Trebuchet MS"/>
              <a:sym typeface="Trebuchet MS"/>
            </a:endParaRPr>
          </a:p>
          <a:p>
            <a:pPr marL="182880" marR="0" lvl="0" indent="-205740" algn="l" rtl="0">
              <a:lnSpc>
                <a:spcPct val="90000"/>
              </a:lnSpc>
              <a:spcBef>
                <a:spcPts val="500"/>
              </a:spcBef>
              <a:spcAft>
                <a:spcPts val="0"/>
              </a:spcAft>
              <a:buClr>
                <a:schemeClr val="accent1"/>
              </a:buClr>
              <a:buSzPts val="1800"/>
              <a:buFont typeface="Trebuchet MS"/>
              <a:buChar char="●"/>
            </a:pPr>
            <a:r>
              <a:rPr lang="en">
                <a:latin typeface="Trebuchet MS"/>
                <a:ea typeface="Trebuchet MS"/>
                <a:cs typeface="Trebuchet MS"/>
                <a:sym typeface="Trebuchet MS"/>
              </a:rPr>
              <a:t>S</a:t>
            </a:r>
            <a:r>
              <a:rPr lang="en" i="0" u="none" strike="noStrike" cap="none">
                <a:solidFill>
                  <a:srgbClr val="262626"/>
                </a:solidFill>
                <a:latin typeface="Trebuchet MS"/>
                <a:ea typeface="Trebuchet MS"/>
                <a:cs typeface="Trebuchet MS"/>
                <a:sym typeface="Trebuchet MS"/>
              </a:rPr>
              <a:t>cales the total </a:t>
            </a:r>
            <a:r>
              <a:rPr lang="en">
                <a:latin typeface="Trebuchet MS"/>
                <a:ea typeface="Trebuchet MS"/>
                <a:cs typeface="Trebuchet MS"/>
                <a:sym typeface="Trebuchet MS"/>
              </a:rPr>
              <a:t>Input</a:t>
            </a:r>
            <a:r>
              <a:rPr lang="en" i="0" u="none" strike="noStrike" cap="none">
                <a:solidFill>
                  <a:srgbClr val="262626"/>
                </a:solidFill>
                <a:latin typeface="Trebuchet MS"/>
                <a:ea typeface="Trebuchet MS"/>
                <a:cs typeface="Trebuchet MS"/>
                <a:sym typeface="Trebuchet MS"/>
              </a:rPr>
              <a:t> read count to be the same as the total ChIP read count</a:t>
            </a: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chemeClr val="accent1"/>
              </a:buClr>
              <a:buSzPts val="1800"/>
              <a:buFont typeface="Trebuchet MS"/>
              <a:buChar char="●"/>
            </a:pPr>
            <a:r>
              <a:rPr lang="en" i="0" u="none" strike="noStrike" cap="none">
                <a:solidFill>
                  <a:srgbClr val="262626"/>
                </a:solidFill>
                <a:latin typeface="Trebuchet MS"/>
                <a:ea typeface="Trebuchet MS"/>
                <a:cs typeface="Trebuchet MS"/>
                <a:sym typeface="Trebuchet MS"/>
              </a:rPr>
              <a:t>Duplicate read removal</a:t>
            </a: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chemeClr val="accent1"/>
              </a:buClr>
              <a:buSzPts val="1800"/>
              <a:buFont typeface="Trebuchet MS"/>
              <a:buChar char="●"/>
            </a:pPr>
            <a:r>
              <a:rPr lang="en">
                <a:solidFill>
                  <a:srgbClr val="262626"/>
                </a:solidFill>
                <a:latin typeface="Trebuchet MS"/>
                <a:ea typeface="Trebuchet MS"/>
                <a:cs typeface="Trebuchet MS"/>
                <a:sym typeface="Trebuchet MS"/>
              </a:rPr>
              <a:t>Reads</a:t>
            </a:r>
            <a:r>
              <a:rPr lang="en" i="0" u="none" strike="noStrike" cap="none">
                <a:solidFill>
                  <a:srgbClr val="262626"/>
                </a:solidFill>
                <a:latin typeface="Trebuchet MS"/>
                <a:ea typeface="Trebuchet MS"/>
                <a:cs typeface="Trebuchet MS"/>
                <a:sym typeface="Trebuchet MS"/>
              </a:rPr>
              <a:t> are shifted by </a:t>
            </a:r>
            <a:r>
              <a:rPr lang="en" i="1" u="none" strike="noStrike" cap="none">
                <a:solidFill>
                  <a:srgbClr val="262626"/>
                </a:solidFill>
                <a:latin typeface="Trebuchet MS"/>
                <a:ea typeface="Trebuchet MS"/>
                <a:cs typeface="Trebuchet MS"/>
                <a:sym typeface="Trebuchet MS"/>
              </a:rPr>
              <a:t>d</a:t>
            </a:r>
            <a:r>
              <a:rPr lang="en" i="0" u="none" strike="noStrike" cap="none">
                <a:solidFill>
                  <a:srgbClr val="262626"/>
                </a:solidFill>
                <a:latin typeface="Trebuchet MS"/>
                <a:ea typeface="Trebuchet MS"/>
                <a:cs typeface="Trebuchet MS"/>
                <a:sym typeface="Trebuchet MS"/>
              </a:rPr>
              <a:t>/2 </a:t>
            </a:r>
            <a:endParaRPr i="0" u="none" strike="noStrike" cap="none">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r>
              <a:rPr lang="en" i="0" u="none" strike="noStrike" cap="none">
                <a:solidFill>
                  <a:srgbClr val="262626"/>
                </a:solidFill>
                <a:latin typeface="Trebuchet MS"/>
                <a:ea typeface="Trebuchet MS"/>
                <a:cs typeface="Trebuchet MS"/>
                <a:sym typeface="Trebuchet MS"/>
              </a:rPr>
              <a:t>(</a:t>
            </a:r>
            <a:r>
              <a:rPr lang="en" i="1">
                <a:solidFill>
                  <a:srgbClr val="262626"/>
                </a:solidFill>
                <a:latin typeface="Trebuchet MS"/>
                <a:ea typeface="Trebuchet MS"/>
                <a:cs typeface="Trebuchet MS"/>
                <a:sym typeface="Trebuchet MS"/>
              </a:rPr>
              <a:t>d</a:t>
            </a:r>
            <a:r>
              <a:rPr lang="en">
                <a:solidFill>
                  <a:srgbClr val="262626"/>
                </a:solidFill>
                <a:latin typeface="Trebuchet MS"/>
                <a:ea typeface="Trebuchet MS"/>
                <a:cs typeface="Trebuchet MS"/>
                <a:sym typeface="Trebuchet MS"/>
              </a:rPr>
              <a:t> value is the model obtained </a:t>
            </a:r>
            <a:endParaRPr>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r>
              <a:rPr lang="en">
                <a:solidFill>
                  <a:srgbClr val="262626"/>
                </a:solidFill>
                <a:latin typeface="Trebuchet MS"/>
                <a:ea typeface="Trebuchet MS"/>
                <a:cs typeface="Trebuchet MS"/>
                <a:sym typeface="Trebuchet MS"/>
              </a:rPr>
              <a:t>in step 1)</a:t>
            </a:r>
            <a:endParaRPr>
              <a:latin typeface="Trebuchet MS"/>
              <a:ea typeface="Trebuchet MS"/>
              <a:cs typeface="Trebuchet MS"/>
              <a:sym typeface="Trebuchet MS"/>
            </a:endParaRPr>
          </a:p>
        </p:txBody>
      </p:sp>
      <p:pic>
        <p:nvPicPr>
          <p:cNvPr id="1520" name="Google Shape;1520;p120"/>
          <p:cNvPicPr preferRelativeResize="0"/>
          <p:nvPr/>
        </p:nvPicPr>
        <p:blipFill rotWithShape="1">
          <a:blip r:embed="rId3">
            <a:alphaModFix/>
          </a:blip>
          <a:srcRect/>
          <a:stretch/>
        </p:blipFill>
        <p:spPr>
          <a:xfrm>
            <a:off x="4097763" y="1761475"/>
            <a:ext cx="3447900" cy="3225600"/>
          </a:xfrm>
          <a:prstGeom prst="rect">
            <a:avLst/>
          </a:prstGeom>
          <a:noFill/>
          <a:ln>
            <a:noFill/>
          </a:ln>
        </p:spPr>
      </p:pic>
      <p:sp>
        <p:nvSpPr>
          <p:cNvPr id="1521" name="Google Shape;1521;p120"/>
          <p:cNvSpPr txBox="1"/>
          <p:nvPr/>
        </p:nvSpPr>
        <p:spPr>
          <a:xfrm>
            <a:off x="6984723" y="4839728"/>
            <a:ext cx="2099700" cy="230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chemeClr val="dk1"/>
                </a:solidFill>
                <a:latin typeface="Century Schoolbook"/>
                <a:ea typeface="Century Schoolbook"/>
                <a:cs typeface="Century Schoolbook"/>
                <a:sym typeface="Century Schoolbook"/>
              </a:rPr>
              <a:t>Pepke et al, 2009</a:t>
            </a:r>
            <a:endParaRPr sz="14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121"/>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a:latin typeface="Trebuchet MS"/>
              <a:ea typeface="Trebuchet MS"/>
              <a:cs typeface="Trebuchet MS"/>
              <a:sym typeface="Trebuchet MS"/>
            </a:endParaRPr>
          </a:p>
        </p:txBody>
      </p:sp>
      <p:sp>
        <p:nvSpPr>
          <p:cNvPr id="1527" name="Google Shape;1527;p121"/>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90000"/>
              </a:lnSpc>
              <a:spcBef>
                <a:spcPts val="0"/>
              </a:spcBef>
              <a:spcAft>
                <a:spcPts val="0"/>
              </a:spcAft>
              <a:buClr>
                <a:srgbClr val="FF9900"/>
              </a:buClr>
              <a:buSzPts val="1800"/>
              <a:buFont typeface="Trebuchet MS"/>
              <a:buChar char="●"/>
            </a:pPr>
            <a:r>
              <a:rPr lang="en" i="0" u="none" strike="noStrike" cap="none">
                <a:solidFill>
                  <a:srgbClr val="262626"/>
                </a:solidFill>
                <a:latin typeface="Trebuchet MS"/>
                <a:ea typeface="Trebuchet MS"/>
                <a:cs typeface="Trebuchet MS"/>
                <a:sym typeface="Trebuchet MS"/>
              </a:rPr>
              <a:t>Slides </a:t>
            </a:r>
            <a:r>
              <a:rPr lang="en" i="1" u="none" strike="noStrike" cap="none">
                <a:solidFill>
                  <a:srgbClr val="262626"/>
                </a:solidFill>
                <a:latin typeface="Trebuchet MS"/>
                <a:ea typeface="Trebuchet MS"/>
                <a:cs typeface="Trebuchet MS"/>
                <a:sym typeface="Trebuchet MS"/>
              </a:rPr>
              <a:t>2d</a:t>
            </a:r>
            <a:r>
              <a:rPr lang="en" i="0" u="none" strike="noStrike" cap="none">
                <a:solidFill>
                  <a:srgbClr val="262626"/>
                </a:solidFill>
                <a:latin typeface="Trebuchet MS"/>
                <a:ea typeface="Trebuchet MS"/>
                <a:cs typeface="Trebuchet MS"/>
                <a:sym typeface="Trebuchet MS"/>
              </a:rPr>
              <a:t> windows across the genome to find candidate peaks with a significant </a:t>
            </a:r>
            <a:r>
              <a:rPr lang="en">
                <a:solidFill>
                  <a:srgbClr val="262626"/>
                </a:solidFill>
                <a:latin typeface="Trebuchet MS"/>
                <a:ea typeface="Trebuchet MS"/>
                <a:cs typeface="Trebuchet MS"/>
                <a:sym typeface="Trebuchet MS"/>
              </a:rPr>
              <a:t>read</a:t>
            </a:r>
            <a:r>
              <a:rPr lang="en" i="0" u="none" strike="noStrike" cap="none">
                <a:solidFill>
                  <a:srgbClr val="262626"/>
                </a:solidFill>
                <a:latin typeface="Trebuchet MS"/>
                <a:ea typeface="Trebuchet MS"/>
                <a:cs typeface="Trebuchet MS"/>
                <a:sym typeface="Trebuchet MS"/>
              </a:rPr>
              <a:t> enrichment (Poisson distribution </a:t>
            </a:r>
            <a:r>
              <a:rPr lang="en" i="1" u="none" strike="noStrike" cap="none">
                <a:solidFill>
                  <a:srgbClr val="262626"/>
                </a:solidFill>
                <a:latin typeface="Trebuchet MS"/>
                <a:ea typeface="Trebuchet MS"/>
                <a:cs typeface="Trebuchet MS"/>
                <a:sym typeface="Trebuchet MS"/>
              </a:rPr>
              <a:t>p</a:t>
            </a:r>
            <a:r>
              <a:rPr lang="en" i="0" u="none" strike="noStrike" cap="none">
                <a:solidFill>
                  <a:srgbClr val="262626"/>
                </a:solidFill>
                <a:latin typeface="Trebuchet MS"/>
                <a:ea typeface="Trebuchet MS"/>
                <a:cs typeface="Trebuchet MS"/>
                <a:sym typeface="Trebuchet MS"/>
              </a:rPr>
              <a:t>-value based on λ</a:t>
            </a:r>
            <a:r>
              <a:rPr lang="en" i="0" u="none" strike="noStrike" cap="none" baseline="-25000">
                <a:solidFill>
                  <a:srgbClr val="262626"/>
                </a:solidFill>
                <a:latin typeface="Trebuchet MS"/>
                <a:ea typeface="Trebuchet MS"/>
                <a:cs typeface="Trebuchet MS"/>
                <a:sym typeface="Trebuchet MS"/>
              </a:rPr>
              <a:t>BG</a:t>
            </a:r>
            <a:r>
              <a:rPr lang="en" i="0" u="none" strike="noStrike" cap="none">
                <a:solidFill>
                  <a:srgbClr val="262626"/>
                </a:solidFill>
                <a:latin typeface="Trebuchet MS"/>
                <a:ea typeface="Trebuchet MS"/>
                <a:cs typeface="Trebuchet MS"/>
                <a:sym typeface="Trebuchet MS"/>
              </a:rPr>
              <a:t>, default 10</a:t>
            </a:r>
            <a:r>
              <a:rPr lang="en" i="0" u="none" strike="noStrike" cap="none" baseline="30000">
                <a:solidFill>
                  <a:srgbClr val="262626"/>
                </a:solidFill>
                <a:latin typeface="Trebuchet MS"/>
                <a:ea typeface="Trebuchet MS"/>
                <a:cs typeface="Trebuchet MS"/>
                <a:sym typeface="Trebuchet MS"/>
              </a:rPr>
              <a:t>-5</a:t>
            </a:r>
            <a:r>
              <a:rPr lang="en" i="0" u="none" strike="noStrike" cap="none">
                <a:solidFill>
                  <a:srgbClr val="262626"/>
                </a:solidFill>
                <a:latin typeface="Trebuchet MS"/>
                <a:ea typeface="Trebuchet MS"/>
                <a:cs typeface="Trebuchet MS"/>
                <a:sym typeface="Trebuchet MS"/>
              </a:rPr>
              <a:t>)</a:t>
            </a:r>
            <a:endParaRPr>
              <a:latin typeface="Trebuchet MS"/>
              <a:ea typeface="Trebuchet MS"/>
              <a:cs typeface="Trebuchet MS"/>
              <a:sym typeface="Trebuchet MS"/>
            </a:endParaRPr>
          </a:p>
          <a:p>
            <a:pPr marL="457200" marR="0" lvl="0" indent="-342900" algn="l" rtl="0">
              <a:lnSpc>
                <a:spcPct val="90000"/>
              </a:lnSpc>
              <a:spcBef>
                <a:spcPts val="0"/>
              </a:spcBef>
              <a:spcAft>
                <a:spcPts val="0"/>
              </a:spcAft>
              <a:buClr>
                <a:srgbClr val="FF9900"/>
              </a:buClr>
              <a:buSzPts val="1800"/>
              <a:buFont typeface="Trebuchet MS"/>
              <a:buChar char="●"/>
            </a:pPr>
            <a:r>
              <a:rPr lang="en" i="0" u="none" strike="noStrike" cap="none">
                <a:solidFill>
                  <a:srgbClr val="262626"/>
                </a:solidFill>
                <a:latin typeface="Trebuchet MS"/>
                <a:ea typeface="Trebuchet MS"/>
                <a:cs typeface="Trebuchet MS"/>
                <a:sym typeface="Trebuchet MS"/>
              </a:rPr>
              <a:t>Estimate parameter λ</a:t>
            </a:r>
            <a:r>
              <a:rPr lang="en" i="0" u="none" strike="noStrike" cap="none" baseline="-25000">
                <a:solidFill>
                  <a:srgbClr val="262626"/>
                </a:solidFill>
                <a:latin typeface="Trebuchet MS"/>
                <a:ea typeface="Trebuchet MS"/>
                <a:cs typeface="Trebuchet MS"/>
                <a:sym typeface="Trebuchet MS"/>
              </a:rPr>
              <a:t>local </a:t>
            </a:r>
            <a:r>
              <a:rPr lang="en" i="0" u="none" strike="noStrike" cap="none">
                <a:solidFill>
                  <a:srgbClr val="262626"/>
                </a:solidFill>
                <a:latin typeface="Trebuchet MS"/>
                <a:ea typeface="Trebuchet MS"/>
                <a:cs typeface="Trebuchet MS"/>
                <a:sym typeface="Trebuchet MS"/>
              </a:rPr>
              <a:t>of Poisson distribution</a:t>
            </a:r>
            <a:endParaRPr>
              <a:latin typeface="Trebuchet MS"/>
              <a:ea typeface="Trebuchet MS"/>
              <a:cs typeface="Trebuchet MS"/>
              <a:sym typeface="Trebuchet MS"/>
            </a:endParaRPr>
          </a:p>
          <a:p>
            <a:pPr marL="457200" marR="0" lvl="0" indent="-342900" algn="l" rtl="0">
              <a:lnSpc>
                <a:spcPct val="90000"/>
              </a:lnSpc>
              <a:spcBef>
                <a:spcPts val="0"/>
              </a:spcBef>
              <a:spcAft>
                <a:spcPts val="0"/>
              </a:spcAft>
              <a:buClr>
                <a:srgbClr val="FF9900"/>
              </a:buClr>
              <a:buSzPts val="1800"/>
              <a:buFont typeface="Trebuchet MS"/>
              <a:buChar char="●"/>
            </a:pPr>
            <a:r>
              <a:rPr lang="en" i="0" u="none" strike="noStrike" cap="none">
                <a:solidFill>
                  <a:srgbClr val="262626"/>
                </a:solidFill>
                <a:latin typeface="Trebuchet MS"/>
                <a:ea typeface="Trebuchet MS"/>
                <a:cs typeface="Trebuchet MS"/>
                <a:sym typeface="Trebuchet MS"/>
              </a:rPr>
              <a:t>Keep peaks significant under λ</a:t>
            </a:r>
            <a:r>
              <a:rPr lang="en" i="0" u="none" strike="noStrike" cap="none" baseline="-25000">
                <a:solidFill>
                  <a:srgbClr val="262626"/>
                </a:solidFill>
                <a:latin typeface="Trebuchet MS"/>
                <a:ea typeface="Trebuchet MS"/>
                <a:cs typeface="Trebuchet MS"/>
                <a:sym typeface="Trebuchet MS"/>
              </a:rPr>
              <a:t>BG</a:t>
            </a:r>
            <a:r>
              <a:rPr lang="en" i="0" u="none" strike="noStrike" cap="none">
                <a:solidFill>
                  <a:srgbClr val="262626"/>
                </a:solidFill>
                <a:latin typeface="Trebuchet MS"/>
                <a:ea typeface="Trebuchet MS"/>
                <a:cs typeface="Trebuchet MS"/>
                <a:sym typeface="Trebuchet MS"/>
              </a:rPr>
              <a:t> and λ</a:t>
            </a:r>
            <a:r>
              <a:rPr lang="en" i="0" u="none" strike="noStrike" cap="none" baseline="-25000">
                <a:solidFill>
                  <a:srgbClr val="262626"/>
                </a:solidFill>
                <a:latin typeface="Trebuchet MS"/>
                <a:ea typeface="Trebuchet MS"/>
                <a:cs typeface="Trebuchet MS"/>
                <a:sym typeface="Trebuchet MS"/>
              </a:rPr>
              <a:t>local</a:t>
            </a:r>
            <a:r>
              <a:rPr lang="en" i="0" u="none" strike="noStrike" cap="none">
                <a:solidFill>
                  <a:srgbClr val="262626"/>
                </a:solidFill>
                <a:latin typeface="Trebuchet MS"/>
                <a:ea typeface="Trebuchet MS"/>
                <a:cs typeface="Trebuchet MS"/>
                <a:sym typeface="Trebuchet MS"/>
              </a:rPr>
              <a:t> and with p-value &lt; threshold</a:t>
            </a:r>
            <a:endParaRPr>
              <a:latin typeface="Trebuchet MS"/>
              <a:ea typeface="Trebuchet MS"/>
              <a:cs typeface="Trebuchet MS"/>
              <a:sym typeface="Trebuchet MS"/>
            </a:endParaRPr>
          </a:p>
          <a:p>
            <a:pPr marL="182880" marR="0" lvl="0" indent="-91440" algn="l" rtl="0">
              <a:lnSpc>
                <a:spcPct val="95000"/>
              </a:lnSpc>
              <a:spcBef>
                <a:spcPts val="1700"/>
              </a:spcBef>
              <a:spcAft>
                <a:spcPts val="0"/>
              </a:spcAft>
              <a:buClr>
                <a:schemeClr val="accent1"/>
              </a:buClr>
              <a:buSzPts val="1440"/>
              <a:buFont typeface="Arial"/>
              <a:buNone/>
            </a:pPr>
            <a:endParaRPr i="0" u="none" strike="noStrike" cap="none">
              <a:solidFill>
                <a:schemeClr val="dk1"/>
              </a:solidFill>
              <a:latin typeface="Trebuchet MS"/>
              <a:ea typeface="Trebuchet MS"/>
              <a:cs typeface="Trebuchet MS"/>
              <a:sym typeface="Trebuchet MS"/>
            </a:endParaRPr>
          </a:p>
        </p:txBody>
      </p:sp>
      <p:pic>
        <p:nvPicPr>
          <p:cNvPr id="1528" name="Google Shape;1528;p121"/>
          <p:cNvPicPr preferRelativeResize="0"/>
          <p:nvPr/>
        </p:nvPicPr>
        <p:blipFill rotWithShape="1">
          <a:blip r:embed="rId3">
            <a:alphaModFix/>
          </a:blip>
          <a:srcRect/>
          <a:stretch/>
        </p:blipFill>
        <p:spPr>
          <a:xfrm>
            <a:off x="311700" y="2841175"/>
            <a:ext cx="6175200" cy="2142900"/>
          </a:xfrm>
          <a:prstGeom prst="rect">
            <a:avLst/>
          </a:prstGeom>
          <a:noFill/>
          <a:ln>
            <a:noFill/>
          </a:ln>
        </p:spPr>
      </p:pic>
      <p:pic>
        <p:nvPicPr>
          <p:cNvPr id="1529" name="Google Shape;1529;p121"/>
          <p:cNvPicPr preferRelativeResize="0"/>
          <p:nvPr/>
        </p:nvPicPr>
        <p:blipFill rotWithShape="1">
          <a:blip r:embed="rId4">
            <a:alphaModFix/>
          </a:blip>
          <a:srcRect r="5473" b="6855"/>
          <a:stretch/>
        </p:blipFill>
        <p:spPr>
          <a:xfrm>
            <a:off x="6633775" y="2985475"/>
            <a:ext cx="2109427" cy="1854300"/>
          </a:xfrm>
          <a:prstGeom prst="rect">
            <a:avLst/>
          </a:prstGeom>
          <a:noFill/>
          <a:ln>
            <a:noFill/>
          </a:ln>
          <a:effectLst>
            <a:outerShdw dist="101823" dir="2700000" algn="tl">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9"/>
                                        </p:tgtEl>
                                        <p:attrNameLst>
                                          <p:attrName>style.visibility</p:attrName>
                                        </p:attrNameLst>
                                      </p:cBhvr>
                                      <p:to>
                                        <p:strVal val="visible"/>
                                      </p:to>
                                    </p:set>
                                    <p:animEffect transition="in" filter="fade">
                                      <p:cBhvr>
                                        <p:cTn id="7"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22"/>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[Zhang et al, 2008]</a:t>
            </a:r>
            <a:endParaRPr>
              <a:latin typeface="Trebuchet MS"/>
              <a:ea typeface="Trebuchet MS"/>
              <a:cs typeface="Trebuchet MS"/>
              <a:sym typeface="Trebuchet MS"/>
            </a:endParaRPr>
          </a:p>
        </p:txBody>
      </p:sp>
      <p:sp>
        <p:nvSpPr>
          <p:cNvPr id="1535" name="Google Shape;1535;p122"/>
          <p:cNvSpPr txBox="1">
            <a:spLocks noGrp="1"/>
          </p:cNvSpPr>
          <p:nvPr>
            <p:ph type="body" idx="1"/>
          </p:nvPr>
        </p:nvSpPr>
        <p:spPr>
          <a:xfrm>
            <a:off x="311700" y="1152475"/>
            <a:ext cx="8520600" cy="12033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 i="0" u="none" strike="noStrike" cap="none">
                <a:solidFill>
                  <a:schemeClr val="dk1"/>
                </a:solidFill>
                <a:latin typeface="Trebuchet MS"/>
                <a:ea typeface="Trebuchet MS"/>
                <a:cs typeface="Trebuchet MS"/>
                <a:sym typeface="Trebuchet MS"/>
              </a:rPr>
              <a:t>3. </a:t>
            </a:r>
            <a:r>
              <a:rPr lang="en" b="1" i="0" u="none" strike="noStrike" cap="none">
                <a:solidFill>
                  <a:schemeClr val="dk1"/>
                </a:solidFill>
                <a:latin typeface="Trebuchet MS"/>
                <a:ea typeface="Trebuchet MS"/>
                <a:cs typeface="Trebuchet MS"/>
                <a:sym typeface="Trebuchet MS"/>
              </a:rPr>
              <a:t>Multiple testing correction (FDR)</a:t>
            </a:r>
            <a:endParaRPr>
              <a:latin typeface="Trebuchet MS"/>
              <a:ea typeface="Trebuchet MS"/>
              <a:cs typeface="Trebuchet MS"/>
              <a:sym typeface="Trebuchet MS"/>
            </a:endParaRPr>
          </a:p>
          <a:p>
            <a:pPr marL="182880" marR="0" lvl="0" indent="-205740" algn="l" rtl="0">
              <a:lnSpc>
                <a:spcPct val="90000"/>
              </a:lnSpc>
              <a:spcBef>
                <a:spcPts val="500"/>
              </a:spcBef>
              <a:spcAft>
                <a:spcPts val="0"/>
              </a:spcAft>
              <a:buClr>
                <a:schemeClr val="accent1"/>
              </a:buClr>
              <a:buSzPts val="1800"/>
              <a:buFont typeface="Trebuchet MS"/>
              <a:buChar char="●"/>
            </a:pPr>
            <a:r>
              <a:rPr lang="en" i="0" u="none" strike="noStrike" cap="none">
                <a:solidFill>
                  <a:srgbClr val="262626"/>
                </a:solidFill>
                <a:latin typeface="Trebuchet MS"/>
                <a:ea typeface="Trebuchet MS"/>
                <a:cs typeface="Trebuchet MS"/>
                <a:sym typeface="Trebuchet MS"/>
              </a:rPr>
              <a:t>Swap treatment and input and call negative peaks</a:t>
            </a: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chemeClr val="accent1"/>
              </a:buClr>
              <a:buSzPts val="1800"/>
              <a:buFont typeface="Trebuchet MS"/>
              <a:buChar char="●"/>
            </a:pPr>
            <a:r>
              <a:rPr lang="en" i="0" u="none" strike="noStrike" cap="none">
                <a:solidFill>
                  <a:srgbClr val="262626"/>
                </a:solidFill>
                <a:latin typeface="Trebuchet MS"/>
                <a:ea typeface="Trebuchet MS"/>
                <a:cs typeface="Trebuchet MS"/>
                <a:sym typeface="Trebuchet MS"/>
              </a:rPr>
              <a:t>Take all the peaks (neg + pos) and sort them by increasing p-values</a:t>
            </a:r>
            <a:endParaRPr i="0" u="none" strike="noStrike" cap="none">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endParaRPr i="0" u="none" strike="noStrike" cap="none">
              <a:solidFill>
                <a:srgbClr val="262626"/>
              </a:solidFill>
              <a:latin typeface="Trebuchet MS"/>
              <a:ea typeface="Trebuchet MS"/>
              <a:cs typeface="Trebuchet MS"/>
              <a:sym typeface="Trebuchet MS"/>
            </a:endParaRPr>
          </a:p>
        </p:txBody>
      </p:sp>
      <p:grpSp>
        <p:nvGrpSpPr>
          <p:cNvPr id="1536" name="Google Shape;1536;p122"/>
          <p:cNvGrpSpPr/>
          <p:nvPr/>
        </p:nvGrpSpPr>
        <p:grpSpPr>
          <a:xfrm>
            <a:off x="563822" y="3271075"/>
            <a:ext cx="4236818" cy="660713"/>
            <a:chOff x="459516" y="3356634"/>
            <a:chExt cx="5844693" cy="935721"/>
          </a:xfrm>
        </p:grpSpPr>
        <p:sp>
          <p:nvSpPr>
            <p:cNvPr id="1537" name="Google Shape;1537;p122"/>
            <p:cNvSpPr txBox="1"/>
            <p:nvPr/>
          </p:nvSpPr>
          <p:spPr>
            <a:xfrm>
              <a:off x="459516" y="3603235"/>
              <a:ext cx="1628400" cy="402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4C4C4C"/>
                </a:buClr>
                <a:buFont typeface="Open Sans"/>
                <a:buNone/>
              </a:pPr>
              <a:r>
                <a:rPr lang="en" sz="1800" b="0" i="0" u="none" strike="noStrike">
                  <a:solidFill>
                    <a:srgbClr val="4C4C4C"/>
                  </a:solidFill>
                  <a:latin typeface="Open Sans"/>
                  <a:ea typeface="Open Sans"/>
                  <a:cs typeface="Open Sans"/>
                  <a:sym typeface="Open Sans"/>
                </a:rPr>
                <a:t>FDR(p) =   </a:t>
              </a:r>
              <a:endParaRPr/>
            </a:p>
          </p:txBody>
        </p:sp>
        <p:sp>
          <p:nvSpPr>
            <p:cNvPr id="1538" name="Google Shape;1538;p122"/>
            <p:cNvSpPr txBox="1"/>
            <p:nvPr/>
          </p:nvSpPr>
          <p:spPr>
            <a:xfrm>
              <a:off x="1951209" y="3356634"/>
              <a:ext cx="4353000" cy="402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DC2300"/>
                </a:buClr>
                <a:buFont typeface="Open Sans"/>
                <a:buNone/>
              </a:pPr>
              <a:r>
                <a:rPr lang="en" b="0" i="0" u="none" strike="noStrike">
                  <a:solidFill>
                    <a:srgbClr val="DC2300"/>
                  </a:solidFill>
                  <a:latin typeface="Century Schoolbook"/>
                  <a:ea typeface="Century Schoolbook"/>
                  <a:cs typeface="Century Schoolbook"/>
                  <a:sym typeface="Century Schoolbook"/>
                </a:rPr>
                <a:t># </a:t>
              </a:r>
              <a:r>
                <a:rPr lang="en" b="1">
                  <a:solidFill>
                    <a:srgbClr val="DC2300"/>
                  </a:solidFill>
                  <a:latin typeface="Century Schoolbook"/>
                  <a:ea typeface="Century Schoolbook"/>
                  <a:cs typeface="Century Schoolbook"/>
                  <a:sym typeface="Century Schoolbook"/>
                </a:rPr>
                <a:t>N</a:t>
              </a:r>
              <a:r>
                <a:rPr lang="en" b="1" i="0" u="none" strike="noStrike">
                  <a:solidFill>
                    <a:srgbClr val="DC2300"/>
                  </a:solidFill>
                  <a:latin typeface="Century Schoolbook"/>
                  <a:ea typeface="Century Schoolbook"/>
                  <a:cs typeface="Century Schoolbook"/>
                  <a:sym typeface="Century Schoolbook"/>
                </a:rPr>
                <a:t>egative</a:t>
              </a:r>
              <a:r>
                <a:rPr lang="en" b="0" i="0" u="none" strike="noStrike">
                  <a:solidFill>
                    <a:srgbClr val="DC2300"/>
                  </a:solidFill>
                  <a:latin typeface="Century Schoolbook"/>
                  <a:ea typeface="Century Schoolbook"/>
                  <a:cs typeface="Century Schoolbook"/>
                  <a:sym typeface="Century Schoolbook"/>
                </a:rPr>
                <a:t> peaks with </a:t>
              </a:r>
              <a:r>
                <a:rPr lang="en">
                  <a:solidFill>
                    <a:srgbClr val="DC2300"/>
                  </a:solidFill>
                  <a:latin typeface="Century Schoolbook"/>
                  <a:ea typeface="Century Schoolbook"/>
                  <a:cs typeface="Century Schoolbook"/>
                  <a:sym typeface="Century Schoolbook"/>
                </a:rPr>
                <a:t>p-</a:t>
              </a:r>
              <a:r>
                <a:rPr lang="en" b="0" i="0" u="none" strike="noStrike">
                  <a:solidFill>
                    <a:srgbClr val="DC2300"/>
                  </a:solidFill>
                  <a:latin typeface="Century Schoolbook"/>
                  <a:ea typeface="Century Schoolbook"/>
                  <a:cs typeface="Century Schoolbook"/>
                  <a:sym typeface="Century Schoolbook"/>
                </a:rPr>
                <a:t>value &lt; p</a:t>
              </a:r>
              <a:endParaRPr>
                <a:latin typeface="Century Schoolbook"/>
                <a:ea typeface="Century Schoolbook"/>
                <a:cs typeface="Century Schoolbook"/>
                <a:sym typeface="Century Schoolbook"/>
              </a:endParaRPr>
            </a:p>
          </p:txBody>
        </p:sp>
        <p:sp>
          <p:nvSpPr>
            <p:cNvPr id="1539" name="Google Shape;1539;p122"/>
            <p:cNvSpPr txBox="1"/>
            <p:nvPr/>
          </p:nvSpPr>
          <p:spPr>
            <a:xfrm>
              <a:off x="1980007" y="3889455"/>
              <a:ext cx="3957300" cy="40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AE00"/>
                </a:buClr>
                <a:buFont typeface="Open Sans"/>
                <a:buNone/>
              </a:pPr>
              <a:r>
                <a:rPr lang="en" b="0" i="0" u="none" strike="noStrike">
                  <a:solidFill>
                    <a:srgbClr val="00AE00"/>
                  </a:solidFill>
                  <a:latin typeface="Century Schoolbook"/>
                  <a:ea typeface="Century Schoolbook"/>
                  <a:cs typeface="Century Schoolbook"/>
                  <a:sym typeface="Century Schoolbook"/>
                </a:rPr>
                <a:t># </a:t>
              </a:r>
              <a:r>
                <a:rPr lang="en" b="1">
                  <a:solidFill>
                    <a:srgbClr val="00AE00"/>
                  </a:solidFill>
                  <a:latin typeface="Century Schoolbook"/>
                  <a:ea typeface="Century Schoolbook"/>
                  <a:cs typeface="Century Schoolbook"/>
                  <a:sym typeface="Century Schoolbook"/>
                </a:rPr>
                <a:t>Selected peaks</a:t>
              </a:r>
              <a:endParaRPr>
                <a:solidFill>
                  <a:srgbClr val="000000"/>
                </a:solidFill>
                <a:latin typeface="Century Schoolbook"/>
                <a:ea typeface="Century Schoolbook"/>
                <a:cs typeface="Century Schoolbook"/>
                <a:sym typeface="Century Schoolbook"/>
              </a:endParaRPr>
            </a:p>
            <a:p>
              <a:pPr marL="0" marR="0" lvl="0" indent="0" algn="l" rtl="0">
                <a:lnSpc>
                  <a:spcPct val="100000"/>
                </a:lnSpc>
                <a:spcBef>
                  <a:spcPts val="0"/>
                </a:spcBef>
                <a:spcAft>
                  <a:spcPts val="0"/>
                </a:spcAft>
                <a:buClr>
                  <a:srgbClr val="00AE00"/>
                </a:buClr>
                <a:buFont typeface="Open Sans"/>
                <a:buNone/>
              </a:pPr>
              <a:endParaRPr>
                <a:solidFill>
                  <a:srgbClr val="00AE00"/>
                </a:solidFill>
                <a:latin typeface="Century Schoolbook"/>
                <a:ea typeface="Century Schoolbook"/>
                <a:cs typeface="Century Schoolbook"/>
                <a:sym typeface="Century Schoolbook"/>
              </a:endParaRPr>
            </a:p>
            <a:p>
              <a:pPr marL="0" marR="0" lvl="0" indent="0" algn="l" rtl="0">
                <a:lnSpc>
                  <a:spcPct val="100000"/>
                </a:lnSpc>
                <a:spcBef>
                  <a:spcPts val="0"/>
                </a:spcBef>
                <a:spcAft>
                  <a:spcPts val="0"/>
                </a:spcAft>
                <a:buClr>
                  <a:srgbClr val="00AE00"/>
                </a:buClr>
                <a:buFont typeface="Open Sans"/>
                <a:buNone/>
              </a:pPr>
              <a:endParaRPr>
                <a:solidFill>
                  <a:srgbClr val="00AE00"/>
                </a:solidFill>
                <a:latin typeface="Century Schoolbook"/>
                <a:ea typeface="Century Schoolbook"/>
                <a:cs typeface="Century Schoolbook"/>
                <a:sym typeface="Century Schoolbook"/>
              </a:endParaRPr>
            </a:p>
          </p:txBody>
        </p:sp>
        <p:cxnSp>
          <p:nvCxnSpPr>
            <p:cNvPr id="1540" name="Google Shape;1540;p122"/>
            <p:cNvCxnSpPr/>
            <p:nvPr/>
          </p:nvCxnSpPr>
          <p:spPr>
            <a:xfrm rot="10800000" flipH="1">
              <a:off x="1980000" y="3809939"/>
              <a:ext cx="4140300" cy="7500"/>
            </a:xfrm>
            <a:prstGeom prst="straightConnector1">
              <a:avLst/>
            </a:prstGeom>
            <a:noFill/>
            <a:ln w="18000" cap="flat" cmpd="sng">
              <a:solidFill>
                <a:srgbClr val="000000"/>
              </a:solidFill>
              <a:prstDash val="solid"/>
              <a:round/>
              <a:headEnd type="none" w="sm" len="sm"/>
              <a:tailEnd type="none" w="sm" len="sm"/>
            </a:ln>
          </p:spPr>
        </p:cxnSp>
      </p:grpSp>
      <p:cxnSp>
        <p:nvCxnSpPr>
          <p:cNvPr id="1541" name="Google Shape;1541;p122"/>
          <p:cNvCxnSpPr/>
          <p:nvPr/>
        </p:nvCxnSpPr>
        <p:spPr>
          <a:xfrm>
            <a:off x="5542089" y="245876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2" name="Google Shape;1542;p122"/>
          <p:cNvCxnSpPr/>
          <p:nvPr/>
        </p:nvCxnSpPr>
        <p:spPr>
          <a:xfrm>
            <a:off x="5542089" y="250134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3" name="Google Shape;1543;p122"/>
          <p:cNvCxnSpPr/>
          <p:nvPr/>
        </p:nvCxnSpPr>
        <p:spPr>
          <a:xfrm>
            <a:off x="5542089" y="254391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4" name="Google Shape;1544;p122"/>
          <p:cNvCxnSpPr/>
          <p:nvPr/>
        </p:nvCxnSpPr>
        <p:spPr>
          <a:xfrm>
            <a:off x="5542089" y="258649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5" name="Google Shape;1545;p122"/>
          <p:cNvCxnSpPr/>
          <p:nvPr/>
        </p:nvCxnSpPr>
        <p:spPr>
          <a:xfrm>
            <a:off x="5542089" y="262907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6" name="Google Shape;1546;p122"/>
          <p:cNvCxnSpPr/>
          <p:nvPr/>
        </p:nvCxnSpPr>
        <p:spPr>
          <a:xfrm>
            <a:off x="5542089" y="267164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7" name="Google Shape;1547;p122"/>
          <p:cNvCxnSpPr/>
          <p:nvPr/>
        </p:nvCxnSpPr>
        <p:spPr>
          <a:xfrm>
            <a:off x="5542089" y="271422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8" name="Google Shape;1548;p122"/>
          <p:cNvCxnSpPr/>
          <p:nvPr/>
        </p:nvCxnSpPr>
        <p:spPr>
          <a:xfrm>
            <a:off x="5542089" y="275680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49" name="Google Shape;1549;p122"/>
          <p:cNvCxnSpPr/>
          <p:nvPr/>
        </p:nvCxnSpPr>
        <p:spPr>
          <a:xfrm>
            <a:off x="5542089" y="279937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0" name="Google Shape;1550;p122"/>
          <p:cNvCxnSpPr/>
          <p:nvPr/>
        </p:nvCxnSpPr>
        <p:spPr>
          <a:xfrm>
            <a:off x="5542089" y="284195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1" name="Google Shape;1551;p122"/>
          <p:cNvCxnSpPr/>
          <p:nvPr/>
        </p:nvCxnSpPr>
        <p:spPr>
          <a:xfrm>
            <a:off x="5542089" y="288453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2" name="Google Shape;1552;p122"/>
          <p:cNvCxnSpPr/>
          <p:nvPr/>
        </p:nvCxnSpPr>
        <p:spPr>
          <a:xfrm>
            <a:off x="5542089" y="2927110"/>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3" name="Google Shape;1553;p122"/>
          <p:cNvCxnSpPr/>
          <p:nvPr/>
        </p:nvCxnSpPr>
        <p:spPr>
          <a:xfrm>
            <a:off x="5542089" y="296968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4" name="Google Shape;1554;p122"/>
          <p:cNvCxnSpPr/>
          <p:nvPr/>
        </p:nvCxnSpPr>
        <p:spPr>
          <a:xfrm>
            <a:off x="5542089" y="301226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5" name="Google Shape;1555;p122"/>
          <p:cNvCxnSpPr/>
          <p:nvPr/>
        </p:nvCxnSpPr>
        <p:spPr>
          <a:xfrm>
            <a:off x="5542089" y="3054840"/>
            <a:ext cx="306600" cy="0"/>
          </a:xfrm>
          <a:prstGeom prst="straightConnector1">
            <a:avLst/>
          </a:prstGeom>
          <a:noFill/>
          <a:ln w="36000" cap="flat" cmpd="sng">
            <a:solidFill>
              <a:srgbClr val="FF0000"/>
            </a:solidFill>
            <a:prstDash val="solid"/>
            <a:round/>
            <a:headEnd type="none" w="sm" len="sm"/>
            <a:tailEnd type="none" w="sm" len="sm"/>
          </a:ln>
        </p:spPr>
      </p:cxnSp>
      <p:cxnSp>
        <p:nvCxnSpPr>
          <p:cNvPr id="1556" name="Google Shape;1556;p122"/>
          <p:cNvCxnSpPr/>
          <p:nvPr/>
        </p:nvCxnSpPr>
        <p:spPr>
          <a:xfrm>
            <a:off x="5542089" y="309741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7" name="Google Shape;1557;p122"/>
          <p:cNvCxnSpPr/>
          <p:nvPr/>
        </p:nvCxnSpPr>
        <p:spPr>
          <a:xfrm>
            <a:off x="5542089" y="313999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8" name="Google Shape;1558;p122"/>
          <p:cNvCxnSpPr/>
          <p:nvPr/>
        </p:nvCxnSpPr>
        <p:spPr>
          <a:xfrm>
            <a:off x="5542089" y="318257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59" name="Google Shape;1559;p122"/>
          <p:cNvCxnSpPr/>
          <p:nvPr/>
        </p:nvCxnSpPr>
        <p:spPr>
          <a:xfrm>
            <a:off x="5542089" y="3225147"/>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0" name="Google Shape;1560;p122"/>
          <p:cNvCxnSpPr/>
          <p:nvPr/>
        </p:nvCxnSpPr>
        <p:spPr>
          <a:xfrm>
            <a:off x="5542089" y="326772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1" name="Google Shape;1561;p122"/>
          <p:cNvCxnSpPr/>
          <p:nvPr/>
        </p:nvCxnSpPr>
        <p:spPr>
          <a:xfrm>
            <a:off x="5542089" y="3310300"/>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2" name="Google Shape;1562;p122"/>
          <p:cNvCxnSpPr/>
          <p:nvPr/>
        </p:nvCxnSpPr>
        <p:spPr>
          <a:xfrm>
            <a:off x="5542089" y="335287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3" name="Google Shape;1563;p122"/>
          <p:cNvCxnSpPr/>
          <p:nvPr/>
        </p:nvCxnSpPr>
        <p:spPr>
          <a:xfrm>
            <a:off x="5542089" y="339545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4" name="Google Shape;1564;p122"/>
          <p:cNvCxnSpPr/>
          <p:nvPr/>
        </p:nvCxnSpPr>
        <p:spPr>
          <a:xfrm>
            <a:off x="5542089" y="343803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5" name="Google Shape;1565;p122"/>
          <p:cNvCxnSpPr/>
          <p:nvPr/>
        </p:nvCxnSpPr>
        <p:spPr>
          <a:xfrm>
            <a:off x="5542089" y="3480608"/>
            <a:ext cx="306600" cy="0"/>
          </a:xfrm>
          <a:prstGeom prst="straightConnector1">
            <a:avLst/>
          </a:prstGeom>
          <a:noFill/>
          <a:ln w="36000" cap="flat" cmpd="sng">
            <a:solidFill>
              <a:srgbClr val="FF0000"/>
            </a:solidFill>
            <a:prstDash val="solid"/>
            <a:round/>
            <a:headEnd type="none" w="sm" len="sm"/>
            <a:tailEnd type="none" w="sm" len="sm"/>
          </a:ln>
        </p:spPr>
      </p:cxnSp>
      <p:cxnSp>
        <p:nvCxnSpPr>
          <p:cNvPr id="1566" name="Google Shape;1566;p122"/>
          <p:cNvCxnSpPr/>
          <p:nvPr/>
        </p:nvCxnSpPr>
        <p:spPr>
          <a:xfrm>
            <a:off x="5542089" y="352318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7" name="Google Shape;1567;p122"/>
          <p:cNvCxnSpPr/>
          <p:nvPr/>
        </p:nvCxnSpPr>
        <p:spPr>
          <a:xfrm>
            <a:off x="5542089" y="356576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8" name="Google Shape;1568;p122"/>
          <p:cNvCxnSpPr/>
          <p:nvPr/>
        </p:nvCxnSpPr>
        <p:spPr>
          <a:xfrm>
            <a:off x="5542089" y="360833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69" name="Google Shape;1569;p122"/>
          <p:cNvCxnSpPr/>
          <p:nvPr/>
        </p:nvCxnSpPr>
        <p:spPr>
          <a:xfrm>
            <a:off x="5542089" y="365091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70" name="Google Shape;1570;p122"/>
          <p:cNvCxnSpPr/>
          <p:nvPr/>
        </p:nvCxnSpPr>
        <p:spPr>
          <a:xfrm>
            <a:off x="5542089" y="369349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1" name="Google Shape;1571;p122"/>
          <p:cNvCxnSpPr/>
          <p:nvPr/>
        </p:nvCxnSpPr>
        <p:spPr>
          <a:xfrm>
            <a:off x="5542089" y="373606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2" name="Google Shape;1572;p122"/>
          <p:cNvCxnSpPr/>
          <p:nvPr/>
        </p:nvCxnSpPr>
        <p:spPr>
          <a:xfrm>
            <a:off x="5542089" y="377864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3" name="Google Shape;1573;p122"/>
          <p:cNvCxnSpPr/>
          <p:nvPr/>
        </p:nvCxnSpPr>
        <p:spPr>
          <a:xfrm>
            <a:off x="5542089" y="382122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4" name="Google Shape;1574;p122"/>
          <p:cNvCxnSpPr/>
          <p:nvPr/>
        </p:nvCxnSpPr>
        <p:spPr>
          <a:xfrm>
            <a:off x="5542089" y="3863800"/>
            <a:ext cx="306600" cy="0"/>
          </a:xfrm>
          <a:prstGeom prst="straightConnector1">
            <a:avLst/>
          </a:prstGeom>
          <a:noFill/>
          <a:ln w="36000" cap="flat" cmpd="sng">
            <a:solidFill>
              <a:srgbClr val="FF0000"/>
            </a:solidFill>
            <a:prstDash val="solid"/>
            <a:round/>
            <a:headEnd type="none" w="sm" len="sm"/>
            <a:tailEnd type="none" w="sm" len="sm"/>
          </a:ln>
        </p:spPr>
      </p:cxnSp>
      <p:cxnSp>
        <p:nvCxnSpPr>
          <p:cNvPr id="1575" name="Google Shape;1575;p122"/>
          <p:cNvCxnSpPr/>
          <p:nvPr/>
        </p:nvCxnSpPr>
        <p:spPr>
          <a:xfrm>
            <a:off x="5542089" y="3906376"/>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6" name="Google Shape;1576;p122"/>
          <p:cNvCxnSpPr/>
          <p:nvPr/>
        </p:nvCxnSpPr>
        <p:spPr>
          <a:xfrm>
            <a:off x="5542089" y="394895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7" name="Google Shape;1577;p122"/>
          <p:cNvCxnSpPr/>
          <p:nvPr/>
        </p:nvCxnSpPr>
        <p:spPr>
          <a:xfrm>
            <a:off x="5542089" y="3991530"/>
            <a:ext cx="306600" cy="0"/>
          </a:xfrm>
          <a:prstGeom prst="straightConnector1">
            <a:avLst/>
          </a:prstGeom>
          <a:noFill/>
          <a:ln w="36000" cap="flat" cmpd="sng">
            <a:solidFill>
              <a:srgbClr val="00FF00"/>
            </a:solidFill>
            <a:prstDash val="solid"/>
            <a:round/>
            <a:headEnd type="none" w="sm" len="sm"/>
            <a:tailEnd type="none" w="sm" len="sm"/>
          </a:ln>
        </p:spPr>
      </p:cxnSp>
      <p:cxnSp>
        <p:nvCxnSpPr>
          <p:cNvPr id="1578" name="Google Shape;1578;p122"/>
          <p:cNvCxnSpPr/>
          <p:nvPr/>
        </p:nvCxnSpPr>
        <p:spPr>
          <a:xfrm>
            <a:off x="5542089" y="4034107"/>
            <a:ext cx="306600" cy="0"/>
          </a:xfrm>
          <a:prstGeom prst="straightConnector1">
            <a:avLst/>
          </a:prstGeom>
          <a:noFill/>
          <a:ln w="36000" cap="flat" cmpd="sng">
            <a:solidFill>
              <a:srgbClr val="FF0000"/>
            </a:solidFill>
            <a:prstDash val="solid"/>
            <a:round/>
            <a:headEnd type="none" w="sm" len="sm"/>
            <a:tailEnd type="none" w="sm" len="sm"/>
          </a:ln>
        </p:spPr>
      </p:cxnSp>
      <p:cxnSp>
        <p:nvCxnSpPr>
          <p:cNvPr id="1579" name="Google Shape;1579;p122"/>
          <p:cNvCxnSpPr/>
          <p:nvPr/>
        </p:nvCxnSpPr>
        <p:spPr>
          <a:xfrm>
            <a:off x="5542089" y="407668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0" name="Google Shape;1580;p122"/>
          <p:cNvCxnSpPr/>
          <p:nvPr/>
        </p:nvCxnSpPr>
        <p:spPr>
          <a:xfrm>
            <a:off x="5542089" y="411926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1" name="Google Shape;1581;p122"/>
          <p:cNvCxnSpPr/>
          <p:nvPr/>
        </p:nvCxnSpPr>
        <p:spPr>
          <a:xfrm>
            <a:off x="5542089" y="4161837"/>
            <a:ext cx="306600" cy="0"/>
          </a:xfrm>
          <a:prstGeom prst="straightConnector1">
            <a:avLst/>
          </a:prstGeom>
          <a:noFill/>
          <a:ln w="36000" cap="flat" cmpd="sng">
            <a:solidFill>
              <a:srgbClr val="FF0000"/>
            </a:solidFill>
            <a:prstDash val="solid"/>
            <a:round/>
            <a:headEnd type="none" w="sm" len="sm"/>
            <a:tailEnd type="none" w="sm" len="sm"/>
          </a:ln>
        </p:spPr>
      </p:cxnSp>
      <p:cxnSp>
        <p:nvCxnSpPr>
          <p:cNvPr id="1582" name="Google Shape;1582;p122"/>
          <p:cNvCxnSpPr/>
          <p:nvPr/>
        </p:nvCxnSpPr>
        <p:spPr>
          <a:xfrm>
            <a:off x="5542089" y="4204414"/>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3" name="Google Shape;1583;p122"/>
          <p:cNvCxnSpPr/>
          <p:nvPr/>
        </p:nvCxnSpPr>
        <p:spPr>
          <a:xfrm>
            <a:off x="5542089" y="4246991"/>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4" name="Google Shape;1584;p122"/>
          <p:cNvCxnSpPr/>
          <p:nvPr/>
        </p:nvCxnSpPr>
        <p:spPr>
          <a:xfrm>
            <a:off x="5542089" y="4289568"/>
            <a:ext cx="306600" cy="0"/>
          </a:xfrm>
          <a:prstGeom prst="straightConnector1">
            <a:avLst/>
          </a:prstGeom>
          <a:noFill/>
          <a:ln w="36000" cap="flat" cmpd="sng">
            <a:solidFill>
              <a:srgbClr val="FF0000"/>
            </a:solidFill>
            <a:prstDash val="solid"/>
            <a:round/>
            <a:headEnd type="none" w="sm" len="sm"/>
            <a:tailEnd type="none" w="sm" len="sm"/>
          </a:ln>
        </p:spPr>
      </p:cxnSp>
      <p:cxnSp>
        <p:nvCxnSpPr>
          <p:cNvPr id="1585" name="Google Shape;1585;p122"/>
          <p:cNvCxnSpPr/>
          <p:nvPr/>
        </p:nvCxnSpPr>
        <p:spPr>
          <a:xfrm>
            <a:off x="5542089" y="4332145"/>
            <a:ext cx="306600" cy="0"/>
          </a:xfrm>
          <a:prstGeom prst="straightConnector1">
            <a:avLst/>
          </a:prstGeom>
          <a:noFill/>
          <a:ln w="36000" cap="flat" cmpd="sng">
            <a:solidFill>
              <a:srgbClr val="FF0000"/>
            </a:solidFill>
            <a:prstDash val="solid"/>
            <a:round/>
            <a:headEnd type="none" w="sm" len="sm"/>
            <a:tailEnd type="none" w="sm" len="sm"/>
          </a:ln>
        </p:spPr>
      </p:cxnSp>
      <p:cxnSp>
        <p:nvCxnSpPr>
          <p:cNvPr id="1586" name="Google Shape;1586;p122"/>
          <p:cNvCxnSpPr/>
          <p:nvPr/>
        </p:nvCxnSpPr>
        <p:spPr>
          <a:xfrm>
            <a:off x="5542089" y="437472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7" name="Google Shape;1587;p122"/>
          <p:cNvCxnSpPr/>
          <p:nvPr/>
        </p:nvCxnSpPr>
        <p:spPr>
          <a:xfrm>
            <a:off x="5542089" y="4417298"/>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8" name="Google Shape;1588;p122"/>
          <p:cNvCxnSpPr/>
          <p:nvPr/>
        </p:nvCxnSpPr>
        <p:spPr>
          <a:xfrm>
            <a:off x="5542089" y="4459875"/>
            <a:ext cx="306600" cy="0"/>
          </a:xfrm>
          <a:prstGeom prst="straightConnector1">
            <a:avLst/>
          </a:prstGeom>
          <a:noFill/>
          <a:ln w="36000" cap="flat" cmpd="sng">
            <a:solidFill>
              <a:srgbClr val="00FF00"/>
            </a:solidFill>
            <a:prstDash val="solid"/>
            <a:round/>
            <a:headEnd type="none" w="sm" len="sm"/>
            <a:tailEnd type="none" w="sm" len="sm"/>
          </a:ln>
        </p:spPr>
      </p:cxnSp>
      <p:cxnSp>
        <p:nvCxnSpPr>
          <p:cNvPr id="1589" name="Google Shape;1589;p122"/>
          <p:cNvCxnSpPr/>
          <p:nvPr/>
        </p:nvCxnSpPr>
        <p:spPr>
          <a:xfrm>
            <a:off x="5542089" y="4502452"/>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0" name="Google Shape;1590;p122"/>
          <p:cNvCxnSpPr/>
          <p:nvPr/>
        </p:nvCxnSpPr>
        <p:spPr>
          <a:xfrm>
            <a:off x="5542089" y="4545029"/>
            <a:ext cx="306600" cy="0"/>
          </a:xfrm>
          <a:prstGeom prst="straightConnector1">
            <a:avLst/>
          </a:prstGeom>
          <a:noFill/>
          <a:ln w="36000" cap="flat" cmpd="sng">
            <a:solidFill>
              <a:srgbClr val="00FF00"/>
            </a:solidFill>
            <a:prstDash val="solid"/>
            <a:round/>
            <a:headEnd type="none" w="sm" len="sm"/>
            <a:tailEnd type="none" w="sm" len="sm"/>
          </a:ln>
        </p:spPr>
      </p:cxnSp>
      <p:cxnSp>
        <p:nvCxnSpPr>
          <p:cNvPr id="1591" name="Google Shape;1591;p122"/>
          <p:cNvCxnSpPr/>
          <p:nvPr/>
        </p:nvCxnSpPr>
        <p:spPr>
          <a:xfrm>
            <a:off x="5542089" y="458760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2" name="Google Shape;1592;p122"/>
          <p:cNvCxnSpPr/>
          <p:nvPr/>
        </p:nvCxnSpPr>
        <p:spPr>
          <a:xfrm>
            <a:off x="5542089" y="4630182"/>
            <a:ext cx="306600" cy="0"/>
          </a:xfrm>
          <a:prstGeom prst="straightConnector1">
            <a:avLst/>
          </a:prstGeom>
          <a:noFill/>
          <a:ln w="36000" cap="flat" cmpd="sng">
            <a:solidFill>
              <a:srgbClr val="00FF00"/>
            </a:solidFill>
            <a:prstDash val="solid"/>
            <a:round/>
            <a:headEnd type="none" w="sm" len="sm"/>
            <a:tailEnd type="none" w="sm" len="sm"/>
          </a:ln>
        </p:spPr>
      </p:cxnSp>
      <p:cxnSp>
        <p:nvCxnSpPr>
          <p:cNvPr id="1593" name="Google Shape;1593;p122"/>
          <p:cNvCxnSpPr/>
          <p:nvPr/>
        </p:nvCxnSpPr>
        <p:spPr>
          <a:xfrm>
            <a:off x="5542089" y="4672759"/>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4" name="Google Shape;1594;p122"/>
          <p:cNvCxnSpPr/>
          <p:nvPr/>
        </p:nvCxnSpPr>
        <p:spPr>
          <a:xfrm>
            <a:off x="5542089" y="471533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5" name="Google Shape;1595;p122"/>
          <p:cNvCxnSpPr/>
          <p:nvPr/>
        </p:nvCxnSpPr>
        <p:spPr>
          <a:xfrm>
            <a:off x="5542089" y="4757913"/>
            <a:ext cx="306600" cy="0"/>
          </a:xfrm>
          <a:prstGeom prst="straightConnector1">
            <a:avLst/>
          </a:prstGeom>
          <a:noFill/>
          <a:ln w="36000" cap="flat" cmpd="sng">
            <a:solidFill>
              <a:srgbClr val="00FF00"/>
            </a:solidFill>
            <a:prstDash val="solid"/>
            <a:round/>
            <a:headEnd type="none" w="sm" len="sm"/>
            <a:tailEnd type="none" w="sm" len="sm"/>
          </a:ln>
        </p:spPr>
      </p:cxnSp>
      <p:cxnSp>
        <p:nvCxnSpPr>
          <p:cNvPr id="1596" name="Google Shape;1596;p122"/>
          <p:cNvCxnSpPr/>
          <p:nvPr/>
        </p:nvCxnSpPr>
        <p:spPr>
          <a:xfrm>
            <a:off x="5542089" y="4800490"/>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7" name="Google Shape;1597;p122"/>
          <p:cNvCxnSpPr/>
          <p:nvPr/>
        </p:nvCxnSpPr>
        <p:spPr>
          <a:xfrm>
            <a:off x="5542089" y="4843066"/>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8" name="Google Shape;1598;p122"/>
          <p:cNvCxnSpPr/>
          <p:nvPr/>
        </p:nvCxnSpPr>
        <p:spPr>
          <a:xfrm>
            <a:off x="5542089" y="4885643"/>
            <a:ext cx="306600" cy="0"/>
          </a:xfrm>
          <a:prstGeom prst="straightConnector1">
            <a:avLst/>
          </a:prstGeom>
          <a:noFill/>
          <a:ln w="36000" cap="flat" cmpd="sng">
            <a:solidFill>
              <a:srgbClr val="FF0000"/>
            </a:solidFill>
            <a:prstDash val="solid"/>
            <a:round/>
            <a:headEnd type="none" w="sm" len="sm"/>
            <a:tailEnd type="none" w="sm" len="sm"/>
          </a:ln>
        </p:spPr>
      </p:cxnSp>
      <p:cxnSp>
        <p:nvCxnSpPr>
          <p:cNvPr id="1599" name="Google Shape;1599;p122"/>
          <p:cNvCxnSpPr/>
          <p:nvPr/>
        </p:nvCxnSpPr>
        <p:spPr>
          <a:xfrm>
            <a:off x="5040025" y="2450249"/>
            <a:ext cx="0" cy="2409900"/>
          </a:xfrm>
          <a:prstGeom prst="straightConnector1">
            <a:avLst/>
          </a:prstGeom>
          <a:noFill/>
          <a:ln w="36000" cap="flat" cmpd="sng">
            <a:solidFill>
              <a:srgbClr val="808080"/>
            </a:solidFill>
            <a:prstDash val="solid"/>
            <a:round/>
            <a:headEnd type="none" w="sm" len="sm"/>
            <a:tailEnd type="stealth" w="med" len="med"/>
          </a:ln>
        </p:spPr>
      </p:cxnSp>
      <p:cxnSp>
        <p:nvCxnSpPr>
          <p:cNvPr id="1600" name="Google Shape;1600;p122"/>
          <p:cNvCxnSpPr/>
          <p:nvPr/>
        </p:nvCxnSpPr>
        <p:spPr>
          <a:xfrm rot="10800000" flipH="1">
            <a:off x="5873773" y="3564262"/>
            <a:ext cx="326100" cy="1500"/>
          </a:xfrm>
          <a:prstGeom prst="straightConnector1">
            <a:avLst/>
          </a:prstGeom>
          <a:noFill/>
          <a:ln w="25400" cap="flat" cmpd="sng">
            <a:solidFill>
              <a:srgbClr val="808080"/>
            </a:solidFill>
            <a:prstDash val="solid"/>
            <a:round/>
            <a:headEnd type="stealth" w="sm" len="sm"/>
            <a:tailEnd type="none" w="sm" len="sm"/>
          </a:ln>
        </p:spPr>
      </p:cxnSp>
      <p:sp>
        <p:nvSpPr>
          <p:cNvPr id="1601" name="Google Shape;1601;p122"/>
          <p:cNvSpPr txBox="1"/>
          <p:nvPr/>
        </p:nvSpPr>
        <p:spPr>
          <a:xfrm>
            <a:off x="6308075" y="3368200"/>
            <a:ext cx="2239200" cy="393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4C4C4C"/>
              </a:buClr>
              <a:buFont typeface="Open Sans"/>
              <a:buNone/>
            </a:pPr>
            <a:r>
              <a:rPr lang="en" sz="1800" b="0" i="0" u="none" strike="noStrike">
                <a:solidFill>
                  <a:srgbClr val="4C4C4C"/>
                </a:solidFill>
                <a:latin typeface="Open Sans"/>
                <a:ea typeface="Open Sans"/>
                <a:cs typeface="Open Sans"/>
                <a:sym typeface="Open Sans"/>
              </a:rPr>
              <a:t>FDR = 2/2</a:t>
            </a:r>
            <a:r>
              <a:rPr lang="en" sz="1800">
                <a:solidFill>
                  <a:srgbClr val="4C4C4C"/>
                </a:solidFill>
                <a:latin typeface="Open Sans"/>
                <a:ea typeface="Open Sans"/>
                <a:cs typeface="Open Sans"/>
                <a:sym typeface="Open Sans"/>
              </a:rPr>
              <a:t>7</a:t>
            </a:r>
            <a:r>
              <a:rPr lang="en" sz="1800" b="0" i="0" u="none" strike="noStrike">
                <a:solidFill>
                  <a:srgbClr val="4C4C4C"/>
                </a:solidFill>
                <a:latin typeface="Open Sans"/>
                <a:ea typeface="Open Sans"/>
                <a:cs typeface="Open Sans"/>
                <a:sym typeface="Open Sans"/>
              </a:rPr>
              <a:t> = 0.</a:t>
            </a:r>
            <a:r>
              <a:rPr lang="en" sz="1800">
                <a:solidFill>
                  <a:srgbClr val="4C4C4C"/>
                </a:solidFill>
                <a:latin typeface="Open Sans"/>
                <a:ea typeface="Open Sans"/>
                <a:cs typeface="Open Sans"/>
                <a:sym typeface="Open Sans"/>
              </a:rPr>
              <a:t>074</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23"/>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MACS </a:t>
            </a:r>
            <a:r>
              <a:rPr lang="en">
                <a:latin typeface="Trebuchet MS"/>
                <a:ea typeface="Trebuchet MS"/>
                <a:cs typeface="Trebuchet MS"/>
                <a:sym typeface="Trebuchet MS"/>
              </a:rPr>
              <a:t>in summary</a:t>
            </a:r>
            <a:endParaRPr>
              <a:latin typeface="Trebuchet MS"/>
              <a:ea typeface="Trebuchet MS"/>
              <a:cs typeface="Trebuchet MS"/>
              <a:sym typeface="Trebuchet MS"/>
            </a:endParaRPr>
          </a:p>
        </p:txBody>
      </p:sp>
      <p:sp>
        <p:nvSpPr>
          <p:cNvPr id="1607" name="Google Shape;1607;p123"/>
          <p:cNvSpPr txBox="1">
            <a:spLocks noGrp="1"/>
          </p:cNvSpPr>
          <p:nvPr>
            <p:ph type="body" idx="1"/>
          </p:nvPr>
        </p:nvSpPr>
        <p:spPr>
          <a:xfrm>
            <a:off x="311700" y="1136600"/>
            <a:ext cx="8520600" cy="12033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endParaRPr>
              <a:latin typeface="Trebuchet MS"/>
              <a:ea typeface="Trebuchet MS"/>
              <a:cs typeface="Trebuchet MS"/>
              <a:sym typeface="Trebuchet MS"/>
            </a:endParaRPr>
          </a:p>
          <a:p>
            <a:pPr marL="182880" marR="0" lvl="0" indent="-205740" algn="l" rtl="0">
              <a:lnSpc>
                <a:spcPct val="90000"/>
              </a:lnSpc>
              <a:spcBef>
                <a:spcPts val="600"/>
              </a:spcBef>
              <a:spcAft>
                <a:spcPts val="0"/>
              </a:spcAft>
              <a:buClr>
                <a:srgbClr val="FF9900"/>
              </a:buClr>
              <a:buSzPts val="1800"/>
              <a:buFont typeface="Trebuchet MS"/>
              <a:buChar char="●"/>
            </a:pPr>
            <a:r>
              <a:rPr lang="en" u="sng">
                <a:solidFill>
                  <a:srgbClr val="000000"/>
                </a:solidFill>
                <a:latin typeface="Trebuchet MS"/>
                <a:ea typeface="Trebuchet MS"/>
                <a:cs typeface="Trebuchet MS"/>
                <a:sym typeface="Trebuchet MS"/>
              </a:rPr>
              <a:t>Step 1</a:t>
            </a:r>
            <a:r>
              <a:rPr lang="en">
                <a:solidFill>
                  <a:srgbClr val="000000"/>
                </a:solidFill>
                <a:latin typeface="Trebuchet MS"/>
                <a:ea typeface="Trebuchet MS"/>
                <a:cs typeface="Trebuchet MS"/>
                <a:sym typeface="Trebuchet MS"/>
              </a:rPr>
              <a:t> : search for candidate regions that look like good peaks, to produce a fine-tuned </a:t>
            </a:r>
            <a:r>
              <a:rPr lang="en">
                <a:solidFill>
                  <a:srgbClr val="4A86E8"/>
                </a:solidFill>
                <a:latin typeface="Trebuchet MS"/>
                <a:ea typeface="Trebuchet MS"/>
                <a:cs typeface="Trebuchet MS"/>
                <a:sym typeface="Trebuchet MS"/>
              </a:rPr>
              <a:t>model</a:t>
            </a:r>
            <a:r>
              <a:rPr lang="en">
                <a:solidFill>
                  <a:srgbClr val="000000"/>
                </a:solidFill>
                <a:latin typeface="Trebuchet MS"/>
                <a:ea typeface="Trebuchet MS"/>
                <a:cs typeface="Trebuchet MS"/>
                <a:sym typeface="Trebuchet MS"/>
              </a:rPr>
              <a:t> of the peaks (d value) to search in Step 2</a:t>
            </a:r>
            <a:endParaRPr>
              <a:solidFill>
                <a:srgbClr val="000000"/>
              </a:solidFill>
              <a:latin typeface="Trebuchet MS"/>
              <a:ea typeface="Trebuchet MS"/>
              <a:cs typeface="Trebuchet MS"/>
              <a:sym typeface="Trebuchet MS"/>
            </a:endParaRPr>
          </a:p>
          <a:p>
            <a:pPr marL="182880" marR="0" lvl="0" indent="-205740" algn="l" rtl="0">
              <a:lnSpc>
                <a:spcPct val="90000"/>
              </a:lnSpc>
              <a:spcBef>
                <a:spcPts val="600"/>
              </a:spcBef>
              <a:spcAft>
                <a:spcPts val="0"/>
              </a:spcAft>
              <a:buClr>
                <a:srgbClr val="FF9900"/>
              </a:buClr>
              <a:buSzPts val="1800"/>
              <a:buFont typeface="Trebuchet MS"/>
              <a:buChar char="●"/>
            </a:pPr>
            <a:r>
              <a:rPr lang="en" u="sng">
                <a:solidFill>
                  <a:srgbClr val="262626"/>
                </a:solidFill>
                <a:latin typeface="Trebuchet MS"/>
                <a:ea typeface="Trebuchet MS"/>
                <a:cs typeface="Trebuchet MS"/>
                <a:sym typeface="Trebuchet MS"/>
              </a:rPr>
              <a:t>Step 2 </a:t>
            </a:r>
            <a:r>
              <a:rPr lang="en">
                <a:solidFill>
                  <a:srgbClr val="262626"/>
                </a:solidFill>
                <a:latin typeface="Trebuchet MS"/>
                <a:ea typeface="Trebuchet MS"/>
                <a:cs typeface="Trebuchet MS"/>
                <a:sym typeface="Trebuchet MS"/>
              </a:rPr>
              <a:t>: actual peak calling</a:t>
            </a:r>
            <a:endParaRPr>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rgbClr val="FF9900"/>
              </a:buClr>
              <a:buSzPts val="1800"/>
              <a:buFont typeface="Trebuchet MS"/>
              <a:buChar char="○"/>
            </a:pPr>
            <a:r>
              <a:rPr lang="en" sz="1800">
                <a:solidFill>
                  <a:srgbClr val="FF0000"/>
                </a:solidFill>
                <a:latin typeface="Trebuchet MS"/>
                <a:ea typeface="Trebuchet MS"/>
                <a:cs typeface="Trebuchet MS"/>
                <a:sym typeface="Trebuchet MS"/>
              </a:rPr>
              <a:t>sIiding window</a:t>
            </a:r>
            <a:r>
              <a:rPr lang="en" sz="1800">
                <a:solidFill>
                  <a:srgbClr val="262626"/>
                </a:solidFill>
                <a:latin typeface="Trebuchet MS"/>
                <a:ea typeface="Trebuchet MS"/>
                <a:cs typeface="Trebuchet MS"/>
                <a:sym typeface="Trebuchet MS"/>
              </a:rPr>
              <a:t> length = 2*d</a:t>
            </a:r>
            <a:endParaRPr sz="1800">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rgbClr val="FF9900"/>
              </a:buClr>
              <a:buSzPts val="1800"/>
              <a:buFont typeface="Trebuchet MS"/>
              <a:buChar char="○"/>
            </a:pPr>
            <a:r>
              <a:rPr lang="en" sz="1800">
                <a:solidFill>
                  <a:srgbClr val="262626"/>
                </a:solidFill>
                <a:latin typeface="Trebuchet MS"/>
                <a:ea typeface="Trebuchet MS"/>
                <a:cs typeface="Trebuchet MS"/>
                <a:sym typeface="Trebuchet MS"/>
              </a:rPr>
              <a:t>In each window : test if the region is a peak, by comparing the number of reads in the treatment and the expected number of reads</a:t>
            </a:r>
            <a:endParaRPr sz="1800">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rgbClr val="FF9900"/>
              </a:buClr>
              <a:buSzPts val="1800"/>
              <a:buFont typeface="Trebuchet MS"/>
              <a:buChar char="○"/>
            </a:pPr>
            <a:r>
              <a:rPr lang="en" sz="1800">
                <a:solidFill>
                  <a:srgbClr val="262626"/>
                </a:solidFill>
                <a:latin typeface="Trebuchet MS"/>
                <a:ea typeface="Trebuchet MS"/>
                <a:cs typeface="Trebuchet MS"/>
                <a:sym typeface="Trebuchet MS"/>
              </a:rPr>
              <a:t>Comparison is based on a </a:t>
            </a:r>
            <a:r>
              <a:rPr lang="en" sz="1800">
                <a:solidFill>
                  <a:srgbClr val="008000"/>
                </a:solidFill>
                <a:latin typeface="Trebuchet MS"/>
                <a:ea typeface="Trebuchet MS"/>
                <a:cs typeface="Trebuchet MS"/>
                <a:sym typeface="Trebuchet MS"/>
              </a:rPr>
              <a:t>statistical test</a:t>
            </a:r>
            <a:r>
              <a:rPr lang="en" sz="1800">
                <a:solidFill>
                  <a:srgbClr val="262626"/>
                </a:solidFill>
                <a:latin typeface="Trebuchet MS"/>
                <a:ea typeface="Trebuchet MS"/>
                <a:cs typeface="Trebuchet MS"/>
                <a:sym typeface="Trebuchet MS"/>
              </a:rPr>
              <a:t> with a Poisson distribution, keeping only regions with </a:t>
            </a:r>
            <a:r>
              <a:rPr lang="en" sz="1800">
                <a:solidFill>
                  <a:srgbClr val="008000"/>
                </a:solidFill>
                <a:latin typeface="Trebuchet MS"/>
                <a:ea typeface="Trebuchet MS"/>
                <a:cs typeface="Trebuchet MS"/>
                <a:sym typeface="Trebuchet MS"/>
              </a:rPr>
              <a:t>p-value &lt; threshold</a:t>
            </a:r>
            <a:endParaRPr sz="1800">
              <a:solidFill>
                <a:srgbClr val="008000"/>
              </a:solidFill>
              <a:latin typeface="Trebuchet MS"/>
              <a:ea typeface="Trebuchet MS"/>
              <a:cs typeface="Trebuchet MS"/>
              <a:sym typeface="Trebuchet MS"/>
            </a:endParaRPr>
          </a:p>
          <a:p>
            <a:pPr marL="182880" marR="0" lvl="0" indent="-182880" algn="l" rtl="0">
              <a:lnSpc>
                <a:spcPct val="90000"/>
              </a:lnSpc>
              <a:spcBef>
                <a:spcPts val="600"/>
              </a:spcBef>
              <a:spcAft>
                <a:spcPts val="0"/>
              </a:spcAft>
              <a:buClr>
                <a:srgbClr val="FF9900"/>
              </a:buClr>
              <a:buSzPts val="1440"/>
              <a:buFont typeface="Trebuchet MS"/>
              <a:buChar char="●"/>
            </a:pPr>
            <a:r>
              <a:rPr lang="en" u="sng">
                <a:solidFill>
                  <a:srgbClr val="262626"/>
                </a:solidFill>
                <a:latin typeface="Trebuchet MS"/>
                <a:ea typeface="Trebuchet MS"/>
                <a:cs typeface="Trebuchet MS"/>
                <a:sym typeface="Trebuchet MS"/>
              </a:rPr>
              <a:t>Step 3</a:t>
            </a:r>
            <a:r>
              <a:rPr lang="en">
                <a:solidFill>
                  <a:srgbClr val="262626"/>
                </a:solidFill>
                <a:latin typeface="Trebuchet MS"/>
                <a:ea typeface="Trebuchet MS"/>
                <a:cs typeface="Trebuchet MS"/>
                <a:sym typeface="Trebuchet MS"/>
              </a:rPr>
              <a:t> : correction for multiple testing (many windows were tested), calculation of </a:t>
            </a:r>
            <a:r>
              <a:rPr lang="en" b="1">
                <a:solidFill>
                  <a:srgbClr val="262626"/>
                </a:solidFill>
                <a:latin typeface="Trebuchet MS"/>
                <a:ea typeface="Trebuchet MS"/>
                <a:cs typeface="Trebuchet MS"/>
                <a:sym typeface="Trebuchet MS"/>
              </a:rPr>
              <a:t>FDR</a:t>
            </a:r>
            <a:endParaRPr b="1">
              <a:solidFill>
                <a:srgbClr val="262626"/>
              </a:solidFill>
              <a:latin typeface="Trebuchet MS"/>
              <a:ea typeface="Trebuchet MS"/>
              <a:cs typeface="Trebuchet MS"/>
              <a:sym typeface="Trebuchet MS"/>
            </a:endParaRPr>
          </a:p>
          <a:p>
            <a:pPr marL="457200" marR="0" lvl="0" indent="0" algn="l" rtl="0">
              <a:lnSpc>
                <a:spcPct val="90000"/>
              </a:lnSpc>
              <a:spcBef>
                <a:spcPts val="600"/>
              </a:spcBef>
              <a:spcAft>
                <a:spcPts val="0"/>
              </a:spcAft>
              <a:buNone/>
            </a:pPr>
            <a:endParaRPr>
              <a:solidFill>
                <a:srgbClr val="262626"/>
              </a:solidFill>
              <a:latin typeface="Trebuchet MS"/>
              <a:ea typeface="Trebuchet MS"/>
              <a:cs typeface="Trebuchet MS"/>
              <a:sym typeface="Trebuchet MS"/>
            </a:endParaRPr>
          </a:p>
          <a:p>
            <a:pPr marL="0" marR="0" lvl="0" indent="0" algn="l" rtl="0">
              <a:lnSpc>
                <a:spcPct val="90000"/>
              </a:lnSpc>
              <a:spcBef>
                <a:spcPts val="600"/>
              </a:spcBef>
              <a:spcAft>
                <a:spcPts val="0"/>
              </a:spcAft>
              <a:buNone/>
            </a:pPr>
            <a:endParaRPr i="0" u="none" strike="noStrike" cap="none">
              <a:solidFill>
                <a:srgbClr val="262626"/>
              </a:solidFill>
              <a:latin typeface="Trebuchet MS"/>
              <a:ea typeface="Trebuchet MS"/>
              <a:cs typeface="Trebuchet MS"/>
              <a:sym typeface="Trebuchet M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24"/>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dirty="0">
                <a:solidFill>
                  <a:schemeClr val="hlink"/>
                </a:solidFill>
                <a:hlinkClick r:id="rId3"/>
              </a:rPr>
              <a:t>Peak calling with MAC</a:t>
            </a:r>
            <a:r>
              <a:rPr lang="en" u="sng" dirty="0">
                <a:solidFill>
                  <a:schemeClr val="hlink"/>
                </a:solidFill>
                <a:hlinkClick r:id="rId3"/>
              </a:rPr>
              <a:t>S</a:t>
            </a:r>
            <a:r>
              <a:rPr lang="en" dirty="0">
                <a:solidFill>
                  <a:srgbClr val="000000"/>
                </a:solidFill>
              </a:rPr>
              <a:t> </a:t>
            </a:r>
            <a:endParaRPr dirty="0">
              <a:solidFill>
                <a:srgbClr val="000000"/>
              </a:solidFill>
            </a:endParaRPr>
          </a:p>
          <a:p>
            <a:pPr marL="457200" lvl="0" indent="0" algn="l" rtl="0">
              <a:spcBef>
                <a:spcPts val="1200"/>
              </a:spcBef>
              <a:spcAft>
                <a:spcPts val="0"/>
              </a:spcAft>
              <a:buNone/>
            </a:pPr>
            <a:r>
              <a:rPr lang="en" dirty="0">
                <a:solidFill>
                  <a:srgbClr val="000000"/>
                </a:solidFill>
              </a:rPr>
              <a:t>(stop after step 5)</a:t>
            </a:r>
            <a:endParaRPr dirty="0">
              <a:solidFill>
                <a:srgbClr val="000000"/>
              </a:solidFill>
            </a:endParaRPr>
          </a:p>
          <a:p>
            <a:pPr marL="0" lvl="0" indent="0" algn="l" rtl="0">
              <a:spcBef>
                <a:spcPts val="1200"/>
              </a:spcBef>
              <a:spcAft>
                <a:spcPts val="1200"/>
              </a:spcAft>
              <a:buNone/>
            </a:pPr>
            <a:endParaRPr dirty="0"/>
          </a:p>
        </p:txBody>
      </p:sp>
      <p:grpSp>
        <p:nvGrpSpPr>
          <p:cNvPr id="1613" name="Google Shape;1613;p124"/>
          <p:cNvGrpSpPr/>
          <p:nvPr/>
        </p:nvGrpSpPr>
        <p:grpSpPr>
          <a:xfrm>
            <a:off x="2942013" y="144725"/>
            <a:ext cx="6021888" cy="4706975"/>
            <a:chOff x="2942013" y="144725"/>
            <a:chExt cx="6021888" cy="4706975"/>
          </a:xfrm>
        </p:grpSpPr>
        <p:sp>
          <p:nvSpPr>
            <p:cNvPr id="1614" name="Google Shape;1614;p124"/>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15" name="Google Shape;1615;p124"/>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616" name="Google Shape;1616;p124"/>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617" name="Google Shape;1617;p124"/>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618" name="Google Shape;1618;p124"/>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619" name="Google Shape;1619;p124"/>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1620" name="Google Shape;1620;p124"/>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621" name="Google Shape;1621;p124"/>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Peak calling (bed)</a:t>
              </a:r>
              <a:endParaRPr sz="1300">
                <a:solidFill>
                  <a:schemeClr val="lt1"/>
                </a:solidFill>
                <a:latin typeface="Century Schoolbook"/>
                <a:ea typeface="Century Schoolbook"/>
                <a:cs typeface="Century Schoolbook"/>
                <a:sym typeface="Century Schoolbook"/>
              </a:endParaRPr>
            </a:p>
          </p:txBody>
        </p:sp>
        <p:sp>
          <p:nvSpPr>
            <p:cNvPr id="1624" name="Google Shape;1624;p124"/>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24"/>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26" name="Google Shape;1626;p124"/>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630" name="Google Shape;1630;p124"/>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124"/>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25"/>
          <p:cNvSpPr txBox="1">
            <a:spLocks noGrp="1"/>
          </p:cNvSpPr>
          <p:nvPr>
            <p:ph type="title"/>
          </p:nvPr>
        </p:nvSpPr>
        <p:spPr>
          <a:xfrm>
            <a:off x="969200" y="1846050"/>
            <a:ext cx="7863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How to deal with replicates</a:t>
            </a:r>
            <a:endParaRPr>
              <a:latin typeface="Trebuchet MS"/>
              <a:ea typeface="Trebuchet MS"/>
              <a:cs typeface="Trebuchet MS"/>
              <a:sym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26"/>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How to deal with replicates</a:t>
            </a:r>
            <a:endParaRPr i="0" u="none" strike="noStrike" cap="none">
              <a:solidFill>
                <a:schemeClr val="dk1"/>
              </a:solidFill>
              <a:latin typeface="Trebuchet MS"/>
              <a:ea typeface="Trebuchet MS"/>
              <a:cs typeface="Trebuchet MS"/>
              <a:sym typeface="Trebuchet MS"/>
            </a:endParaRPr>
          </a:p>
        </p:txBody>
      </p:sp>
      <p:sp>
        <p:nvSpPr>
          <p:cNvPr id="1642" name="Google Shape;1642;p126"/>
          <p:cNvSpPr txBox="1"/>
          <p:nvPr/>
        </p:nvSpPr>
        <p:spPr>
          <a:xfrm>
            <a:off x="933701" y="2167250"/>
            <a:ext cx="1117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B050"/>
                </a:solidFill>
                <a:latin typeface="Century Schoolbook"/>
                <a:ea typeface="Century Schoolbook"/>
                <a:cs typeface="Century Schoolbook"/>
                <a:sym typeface="Century Schoolbook"/>
              </a:rPr>
              <a:t>Sample 1.a</a:t>
            </a:r>
            <a:endParaRPr>
              <a:solidFill>
                <a:srgbClr val="00B050"/>
              </a:solidFill>
              <a:latin typeface="Century Schoolbook"/>
              <a:ea typeface="Century Schoolbook"/>
              <a:cs typeface="Century Schoolbook"/>
              <a:sym typeface="Century Schoolbook"/>
            </a:endParaRPr>
          </a:p>
        </p:txBody>
      </p:sp>
      <p:sp>
        <p:nvSpPr>
          <p:cNvPr id="1643" name="Google Shape;1643;p126"/>
          <p:cNvSpPr txBox="1"/>
          <p:nvPr/>
        </p:nvSpPr>
        <p:spPr>
          <a:xfrm>
            <a:off x="2267258" y="2143442"/>
            <a:ext cx="13692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70C0"/>
                </a:solidFill>
                <a:latin typeface="Century Schoolbook"/>
                <a:ea typeface="Century Schoolbook"/>
                <a:cs typeface="Century Schoolbook"/>
                <a:sym typeface="Century Schoolbook"/>
              </a:rPr>
              <a:t>Sample 1.b</a:t>
            </a:r>
            <a:endParaRPr>
              <a:solidFill>
                <a:srgbClr val="0070C0"/>
              </a:solidFill>
              <a:latin typeface="Century Schoolbook"/>
              <a:ea typeface="Century Schoolbook"/>
              <a:cs typeface="Century Schoolbook"/>
              <a:sym typeface="Century Schoolbook"/>
            </a:endParaRPr>
          </a:p>
        </p:txBody>
      </p:sp>
      <p:sp>
        <p:nvSpPr>
          <p:cNvPr id="1644" name="Google Shape;1644;p126"/>
          <p:cNvSpPr/>
          <p:nvPr/>
        </p:nvSpPr>
        <p:spPr>
          <a:xfrm>
            <a:off x="1564625" y="2524651"/>
            <a:ext cx="252900" cy="16758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45" name="Google Shape;1645;p126"/>
          <p:cNvSpPr/>
          <p:nvPr/>
        </p:nvSpPr>
        <p:spPr>
          <a:xfrm>
            <a:off x="2418098" y="2524651"/>
            <a:ext cx="252900" cy="16758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pic>
        <p:nvPicPr>
          <p:cNvPr id="1646" name="Google Shape;1646;p126" descr="fficher l'image d'origine"/>
          <p:cNvPicPr preferRelativeResize="0"/>
          <p:nvPr/>
        </p:nvPicPr>
        <p:blipFill rotWithShape="1">
          <a:blip r:embed="rId3">
            <a:alphaModFix/>
          </a:blip>
          <a:srcRect/>
          <a:stretch/>
        </p:blipFill>
        <p:spPr>
          <a:xfrm>
            <a:off x="335225" y="2793921"/>
            <a:ext cx="3396300" cy="1219500"/>
          </a:xfrm>
          <a:prstGeom prst="rect">
            <a:avLst/>
          </a:prstGeom>
          <a:noFill/>
          <a:ln>
            <a:noFill/>
          </a:ln>
        </p:spPr>
      </p:pic>
      <p:sp>
        <p:nvSpPr>
          <p:cNvPr id="1647" name="Google Shape;1647;p126"/>
          <p:cNvSpPr/>
          <p:nvPr/>
        </p:nvSpPr>
        <p:spPr>
          <a:xfrm>
            <a:off x="1190302" y="4310793"/>
            <a:ext cx="1092900" cy="801600"/>
          </a:xfrm>
          <a:prstGeom prst="ellipse">
            <a:avLst/>
          </a:prstGeom>
          <a:solidFill>
            <a:srgbClr val="92D050">
              <a:alpha val="34900"/>
            </a:srgbClr>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48" name="Google Shape;1648;p126"/>
          <p:cNvSpPr/>
          <p:nvPr/>
        </p:nvSpPr>
        <p:spPr>
          <a:xfrm>
            <a:off x="2050888" y="4310792"/>
            <a:ext cx="1039200" cy="801600"/>
          </a:xfrm>
          <a:prstGeom prst="ellipse">
            <a:avLst/>
          </a:prstGeom>
          <a:solidFill>
            <a:srgbClr val="00B0F0">
              <a:alpha val="34900"/>
            </a:srgbClr>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49" name="Google Shape;1649;p126"/>
          <p:cNvSpPr txBox="1"/>
          <p:nvPr/>
        </p:nvSpPr>
        <p:spPr>
          <a:xfrm>
            <a:off x="331583" y="1165758"/>
            <a:ext cx="3396300" cy="6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Analyze samples separately and takes union or intersection of resulting peaks</a:t>
            </a:r>
            <a:endParaRPr sz="1800">
              <a:solidFill>
                <a:schemeClr val="dk1"/>
              </a:solidFill>
              <a:latin typeface="Trebuchet MS"/>
              <a:ea typeface="Trebuchet MS"/>
              <a:cs typeface="Trebuchet MS"/>
              <a:sym typeface="Trebuchet MS"/>
            </a:endParaRPr>
          </a:p>
        </p:txBody>
      </p:sp>
      <p:grpSp>
        <p:nvGrpSpPr>
          <p:cNvPr id="1650" name="Google Shape;1650;p126"/>
          <p:cNvGrpSpPr/>
          <p:nvPr/>
        </p:nvGrpSpPr>
        <p:grpSpPr>
          <a:xfrm>
            <a:off x="4642800" y="1165672"/>
            <a:ext cx="3563900" cy="3845052"/>
            <a:chOff x="4642800" y="1554230"/>
            <a:chExt cx="3563900" cy="5126736"/>
          </a:xfrm>
        </p:grpSpPr>
        <p:sp>
          <p:nvSpPr>
            <p:cNvPr id="1651" name="Google Shape;1651;p126"/>
            <p:cNvSpPr txBox="1"/>
            <p:nvPr/>
          </p:nvSpPr>
          <p:spPr>
            <a:xfrm>
              <a:off x="5228826" y="2886639"/>
              <a:ext cx="1484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B050"/>
                  </a:solidFill>
                  <a:latin typeface="Century Schoolbook"/>
                  <a:ea typeface="Century Schoolbook"/>
                  <a:cs typeface="Century Schoolbook"/>
                  <a:sym typeface="Century Schoolbook"/>
                </a:rPr>
                <a:t>Sample 1.a</a:t>
              </a:r>
              <a:endParaRPr>
                <a:solidFill>
                  <a:srgbClr val="00B050"/>
                </a:solidFill>
                <a:latin typeface="Century Schoolbook"/>
                <a:ea typeface="Century Schoolbook"/>
                <a:cs typeface="Century Schoolbook"/>
                <a:sym typeface="Century Schoolbook"/>
              </a:endParaRPr>
            </a:p>
          </p:txBody>
        </p:sp>
        <p:sp>
          <p:nvSpPr>
            <p:cNvPr id="1652" name="Google Shape;1652;p126"/>
            <p:cNvSpPr txBox="1"/>
            <p:nvPr/>
          </p:nvSpPr>
          <p:spPr>
            <a:xfrm>
              <a:off x="6417480" y="2886639"/>
              <a:ext cx="1369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rgbClr val="0070C0"/>
                  </a:solidFill>
                  <a:latin typeface="Century Schoolbook"/>
                  <a:ea typeface="Century Schoolbook"/>
                  <a:cs typeface="Century Schoolbook"/>
                  <a:sym typeface="Century Schoolbook"/>
                </a:rPr>
                <a:t>Sample 1.b</a:t>
              </a:r>
              <a:endParaRPr>
                <a:solidFill>
                  <a:srgbClr val="0070C0"/>
                </a:solidFill>
                <a:latin typeface="Century Schoolbook"/>
                <a:ea typeface="Century Schoolbook"/>
                <a:cs typeface="Century Schoolbook"/>
                <a:sym typeface="Century Schoolbook"/>
              </a:endParaRPr>
            </a:p>
          </p:txBody>
        </p:sp>
        <p:sp>
          <p:nvSpPr>
            <p:cNvPr id="1653" name="Google Shape;1653;p126"/>
            <p:cNvSpPr/>
            <p:nvPr/>
          </p:nvSpPr>
          <p:spPr>
            <a:xfrm>
              <a:off x="5856718" y="3360155"/>
              <a:ext cx="228600" cy="6177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54" name="Google Shape;1654;p126"/>
            <p:cNvSpPr/>
            <p:nvPr/>
          </p:nvSpPr>
          <p:spPr>
            <a:xfrm>
              <a:off x="6780810" y="3360154"/>
              <a:ext cx="228600" cy="6177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1655" name="Google Shape;1655;p126"/>
            <p:cNvSpPr txBox="1"/>
            <p:nvPr/>
          </p:nvSpPr>
          <p:spPr>
            <a:xfrm>
              <a:off x="5988950" y="4069867"/>
              <a:ext cx="1039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solidFill>
                    <a:schemeClr val="dk1"/>
                  </a:solidFill>
                  <a:latin typeface="Century Schoolbook"/>
                  <a:ea typeface="Century Schoolbook"/>
                  <a:cs typeface="Century Schoolbook"/>
                  <a:sym typeface="Century Schoolbook"/>
                </a:rPr>
                <a:t>Sample 1</a:t>
              </a:r>
              <a:endParaRPr>
                <a:solidFill>
                  <a:schemeClr val="dk1"/>
                </a:solidFill>
                <a:latin typeface="Century Schoolbook"/>
                <a:ea typeface="Century Schoolbook"/>
                <a:cs typeface="Century Schoolbook"/>
                <a:sym typeface="Century Schoolbook"/>
              </a:endParaRPr>
            </a:p>
          </p:txBody>
        </p:sp>
        <p:sp>
          <p:nvSpPr>
            <p:cNvPr id="1656" name="Google Shape;1656;p126"/>
            <p:cNvSpPr/>
            <p:nvPr/>
          </p:nvSpPr>
          <p:spPr>
            <a:xfrm>
              <a:off x="6378725" y="4531166"/>
              <a:ext cx="252900" cy="2149800"/>
            </a:xfrm>
            <a:prstGeom prst="downArrow">
              <a:avLst>
                <a:gd name="adj1" fmla="val 50000"/>
                <a:gd name="adj2" fmla="val 50000"/>
              </a:avLst>
            </a:prstGeom>
            <a:solidFill>
              <a:schemeClr val="accent1"/>
            </a:solidFill>
            <a:ln w="13950" cap="flat" cmpd="sng">
              <a:solidFill>
                <a:srgbClr val="515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pic>
          <p:nvPicPr>
            <p:cNvPr id="1657" name="Google Shape;1657;p126" descr="fficher l'image d'origine"/>
            <p:cNvPicPr preferRelativeResize="0"/>
            <p:nvPr/>
          </p:nvPicPr>
          <p:blipFill rotWithShape="1">
            <a:blip r:embed="rId3">
              <a:alphaModFix/>
            </a:blip>
            <a:srcRect/>
            <a:stretch/>
          </p:blipFill>
          <p:spPr>
            <a:xfrm>
              <a:off x="4810400" y="4839900"/>
              <a:ext cx="3396300" cy="1419300"/>
            </a:xfrm>
            <a:prstGeom prst="rect">
              <a:avLst/>
            </a:prstGeom>
            <a:noFill/>
            <a:ln>
              <a:noFill/>
            </a:ln>
          </p:spPr>
        </p:pic>
        <p:sp>
          <p:nvSpPr>
            <p:cNvPr id="1658" name="Google Shape;1658;p126"/>
            <p:cNvSpPr txBox="1"/>
            <p:nvPr/>
          </p:nvSpPr>
          <p:spPr>
            <a:xfrm>
              <a:off x="4642800" y="1554230"/>
              <a:ext cx="3563700" cy="1173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Trebuchet MS"/>
                  <a:ea typeface="Trebuchet MS"/>
                  <a:cs typeface="Trebuchet MS"/>
                  <a:sym typeface="Trebuchet MS"/>
                </a:rPr>
                <a:t>Merge samples prior to the peak calling (e.g recommended by MACS) =&gt; “pooling”</a:t>
              </a:r>
              <a:endParaRPr sz="1800">
                <a:solidFill>
                  <a:schemeClr val="dk1"/>
                </a:solidFill>
                <a:latin typeface="Trebuchet MS"/>
                <a:ea typeface="Trebuchet MS"/>
                <a:cs typeface="Trebuchet MS"/>
                <a:sym typeface="Trebuchet MS"/>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127"/>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IDR - Irreproducible Discovery Rate (ENCODE)</a:t>
            </a:r>
            <a:endParaRPr i="0" u="none" strike="noStrike" cap="none">
              <a:solidFill>
                <a:schemeClr val="dk1"/>
              </a:solidFill>
              <a:latin typeface="Trebuchet MS"/>
              <a:ea typeface="Trebuchet MS"/>
              <a:cs typeface="Trebuchet MS"/>
              <a:sym typeface="Trebuchet MS"/>
            </a:endParaRPr>
          </a:p>
        </p:txBody>
      </p:sp>
      <p:sp>
        <p:nvSpPr>
          <p:cNvPr id="1664" name="Google Shape;1664;p127"/>
          <p:cNvSpPr txBox="1">
            <a:spLocks noGrp="1"/>
          </p:cNvSpPr>
          <p:nvPr>
            <p:ph type="body" idx="1"/>
          </p:nvPr>
        </p:nvSpPr>
        <p:spPr>
          <a:xfrm>
            <a:off x="311700" y="1609675"/>
            <a:ext cx="8520600" cy="3416400"/>
          </a:xfrm>
          <a:prstGeom prst="rect">
            <a:avLst/>
          </a:prstGeom>
          <a:noFill/>
          <a:ln>
            <a:noFill/>
          </a:ln>
        </p:spPr>
        <p:txBody>
          <a:bodyPr spcFirstLastPara="1" wrap="square" lIns="91425" tIns="45700" rIns="91425" bIns="45700" anchor="t" anchorCtr="0">
            <a:noAutofit/>
          </a:bodyPr>
          <a:lstStyle/>
          <a:p>
            <a:pPr marL="182880" marR="0" lvl="0" indent="-182880" algn="l" rtl="0">
              <a:lnSpc>
                <a:spcPct val="95000"/>
              </a:lnSpc>
              <a:spcBef>
                <a:spcPts val="0"/>
              </a:spcBef>
              <a:spcAft>
                <a:spcPts val="0"/>
              </a:spcAft>
              <a:buClr>
                <a:schemeClr val="accent1"/>
              </a:buClr>
              <a:buSzPts val="1440"/>
              <a:buFont typeface="Trebuchet MS"/>
              <a:buChar char="●"/>
            </a:pPr>
            <a:r>
              <a:rPr lang="en" sz="1800" i="0" u="none" strike="noStrike" cap="none">
                <a:solidFill>
                  <a:schemeClr val="dk1"/>
                </a:solidFill>
                <a:latin typeface="Trebuchet MS"/>
                <a:ea typeface="Trebuchet MS"/>
                <a:cs typeface="Trebuchet MS"/>
                <a:sym typeface="Trebuchet MS"/>
              </a:rPr>
              <a:t>Measures consistency between replicates</a:t>
            </a:r>
            <a:endParaRPr sz="1800" i="0" u="none" strike="noStrike" cap="none">
              <a:solidFill>
                <a:schemeClr val="dk1"/>
              </a:solidFill>
              <a:latin typeface="Trebuchet MS"/>
              <a:ea typeface="Trebuchet MS"/>
              <a:cs typeface="Trebuchet MS"/>
              <a:sym typeface="Trebuchet MS"/>
            </a:endParaRPr>
          </a:p>
          <a:p>
            <a:pPr marL="182880" marR="0" lvl="0" indent="-182880" algn="l" rtl="0">
              <a:lnSpc>
                <a:spcPct val="95000"/>
              </a:lnSpc>
              <a:spcBef>
                <a:spcPts val="1600"/>
              </a:spcBef>
              <a:spcAft>
                <a:spcPts val="0"/>
              </a:spcAft>
              <a:buClr>
                <a:schemeClr val="accent1"/>
              </a:buClr>
              <a:buSzPts val="1440"/>
              <a:buFont typeface="Trebuchet MS"/>
              <a:buChar char="●"/>
            </a:pPr>
            <a:r>
              <a:rPr lang="en" sz="1800" i="0" u="none" strike="noStrike" cap="none">
                <a:solidFill>
                  <a:schemeClr val="dk1"/>
                </a:solidFill>
                <a:latin typeface="Trebuchet MS"/>
                <a:ea typeface="Trebuchet MS"/>
                <a:cs typeface="Trebuchet MS"/>
                <a:sym typeface="Trebuchet MS"/>
              </a:rPr>
              <a:t>Uses reproducibility in score rankings between peaks in each replicate to determine an optimal cutoff for significance.</a:t>
            </a:r>
            <a:endParaRPr>
              <a:latin typeface="Trebuchet MS"/>
              <a:ea typeface="Trebuchet MS"/>
              <a:cs typeface="Trebuchet MS"/>
              <a:sym typeface="Trebuchet MS"/>
            </a:endParaRPr>
          </a:p>
          <a:p>
            <a:pPr marL="182880" marR="0" lvl="0" indent="-182880" algn="l" rtl="0">
              <a:lnSpc>
                <a:spcPct val="95000"/>
              </a:lnSpc>
              <a:spcBef>
                <a:spcPts val="1600"/>
              </a:spcBef>
              <a:spcAft>
                <a:spcPts val="0"/>
              </a:spcAft>
              <a:buClr>
                <a:schemeClr val="accent1"/>
              </a:buClr>
              <a:buSzPts val="1440"/>
              <a:buFont typeface="Trebuchet MS"/>
              <a:buChar char="●"/>
            </a:pPr>
            <a:r>
              <a:rPr lang="en" sz="1800" i="0" u="none" strike="noStrike" cap="none">
                <a:solidFill>
                  <a:schemeClr val="dk1"/>
                </a:solidFill>
                <a:latin typeface="Trebuchet MS"/>
                <a:ea typeface="Trebuchet MS"/>
                <a:cs typeface="Trebuchet MS"/>
                <a:sym typeface="Trebuchet MS"/>
              </a:rPr>
              <a:t>Idea:</a:t>
            </a:r>
            <a:endParaRPr>
              <a:latin typeface="Trebuchet MS"/>
              <a:ea typeface="Trebuchet MS"/>
              <a:cs typeface="Trebuchet MS"/>
              <a:sym typeface="Trebuchet MS"/>
            </a:endParaRPr>
          </a:p>
          <a:p>
            <a:pPr marL="457200" marR="0" lvl="1" indent="-203200" algn="l" rtl="0">
              <a:lnSpc>
                <a:spcPct val="90000"/>
              </a:lnSpc>
              <a:spcBef>
                <a:spcPts val="5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The most significant peaks are expected to have high consistency between replicates</a:t>
            </a:r>
            <a:endParaRPr sz="1800" i="0" u="none" strike="noStrike" cap="none">
              <a:solidFill>
                <a:srgbClr val="262626"/>
              </a:solidFill>
              <a:latin typeface="Trebuchet MS"/>
              <a:ea typeface="Trebuchet MS"/>
              <a:cs typeface="Trebuchet MS"/>
              <a:sym typeface="Trebuchet MS"/>
            </a:endParaRPr>
          </a:p>
          <a:p>
            <a:pPr marL="457200" marR="0" lvl="1" indent="-203200" algn="l" rtl="0">
              <a:lnSpc>
                <a:spcPct val="90000"/>
              </a:lnSpc>
              <a:spcBef>
                <a:spcPts val="600"/>
              </a:spcBef>
              <a:spcAft>
                <a:spcPts val="0"/>
              </a:spcAft>
              <a:buClr>
                <a:schemeClr val="accent1"/>
              </a:buClr>
              <a:buSzPts val="1800"/>
              <a:buFont typeface="Trebuchet MS"/>
              <a:buChar char="○"/>
            </a:pPr>
            <a:r>
              <a:rPr lang="en" sz="1800" i="0" u="none" strike="noStrike" cap="none">
                <a:solidFill>
                  <a:srgbClr val="262626"/>
                </a:solidFill>
                <a:latin typeface="Trebuchet MS"/>
                <a:ea typeface="Trebuchet MS"/>
                <a:cs typeface="Trebuchet MS"/>
                <a:sym typeface="Trebuchet MS"/>
              </a:rPr>
              <a:t>The peaks with low significance are expected to have low consistency</a:t>
            </a:r>
            <a:endParaRPr sz="1800" i="0" u="none" strike="noStrike" cap="none">
              <a:solidFill>
                <a:srgbClr val="262626"/>
              </a:solidFill>
              <a:latin typeface="Trebuchet MS"/>
              <a:ea typeface="Trebuchet MS"/>
              <a:cs typeface="Trebuchet MS"/>
              <a:sym typeface="Trebuchet MS"/>
            </a:endParaRPr>
          </a:p>
        </p:txBody>
      </p:sp>
      <p:sp>
        <p:nvSpPr>
          <p:cNvPr id="1665" name="Google Shape;1665;p127"/>
          <p:cNvSpPr/>
          <p:nvPr/>
        </p:nvSpPr>
        <p:spPr>
          <a:xfrm>
            <a:off x="3463448" y="4610526"/>
            <a:ext cx="5421000" cy="254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a:solidFill>
                  <a:schemeClr val="dk1"/>
                </a:solidFill>
                <a:latin typeface="Century Schoolbook"/>
                <a:ea typeface="Century Schoolbook"/>
                <a:cs typeface="Century Schoolbook"/>
                <a:sym typeface="Century Schoolbook"/>
              </a:rPr>
              <a:t>https://sites.google.com/site/anshulkundaje/projects/idr</a:t>
            </a:r>
            <a:endParaRPr>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5440680" cy="506870"/>
          </a:xfrm>
          <a:prstGeom prst="rect">
            <a:avLst/>
          </a:prstGeom>
        </p:spPr>
        <p:txBody>
          <a:bodyPr vert="horz" wrap="square" lIns="0" tIns="10478" rIns="0" bIns="0" rtlCol="0">
            <a:spAutoFit/>
          </a:bodyPr>
          <a:lstStyle/>
          <a:p>
            <a:pPr marL="9525">
              <a:spcBef>
                <a:spcPts val="83"/>
              </a:spcBef>
            </a:pPr>
            <a:r>
              <a:rPr b="1" spc="26" dirty="0"/>
              <a:t>Chromatin</a:t>
            </a:r>
            <a:r>
              <a:rPr b="1" spc="-38" dirty="0"/>
              <a:t> </a:t>
            </a:r>
            <a:r>
              <a:rPr b="1" spc="26" dirty="0"/>
              <a:t>ImmunoPrecipitation</a:t>
            </a:r>
          </a:p>
        </p:txBody>
      </p:sp>
      <p:grpSp>
        <p:nvGrpSpPr>
          <p:cNvPr id="3" name="object 3"/>
          <p:cNvGrpSpPr/>
          <p:nvPr/>
        </p:nvGrpSpPr>
        <p:grpSpPr>
          <a:xfrm>
            <a:off x="1197864" y="1497329"/>
            <a:ext cx="6737033" cy="1232535"/>
            <a:chOff x="1597152" y="1996439"/>
            <a:chExt cx="8982710" cy="1643380"/>
          </a:xfrm>
        </p:grpSpPr>
        <p:pic>
          <p:nvPicPr>
            <p:cNvPr id="4" name="object 4"/>
            <p:cNvPicPr/>
            <p:nvPr/>
          </p:nvPicPr>
          <p:blipFill>
            <a:blip r:embed="rId2" cstate="print"/>
            <a:stretch>
              <a:fillRect/>
            </a:stretch>
          </p:blipFill>
          <p:spPr>
            <a:xfrm>
              <a:off x="1597152" y="1996439"/>
              <a:ext cx="2740152" cy="1642872"/>
            </a:xfrm>
            <a:prstGeom prst="rect">
              <a:avLst/>
            </a:prstGeom>
          </p:spPr>
        </p:pic>
        <p:pic>
          <p:nvPicPr>
            <p:cNvPr id="5" name="object 5"/>
            <p:cNvPicPr/>
            <p:nvPr/>
          </p:nvPicPr>
          <p:blipFill>
            <a:blip r:embed="rId3" cstate="print"/>
            <a:stretch>
              <a:fillRect/>
            </a:stretch>
          </p:blipFill>
          <p:spPr>
            <a:xfrm>
              <a:off x="1656080" y="2037079"/>
              <a:ext cx="2621280" cy="1524000"/>
            </a:xfrm>
            <a:prstGeom prst="rect">
              <a:avLst/>
            </a:prstGeom>
          </p:spPr>
        </p:pic>
        <p:pic>
          <p:nvPicPr>
            <p:cNvPr id="6" name="object 6"/>
            <p:cNvPicPr/>
            <p:nvPr/>
          </p:nvPicPr>
          <p:blipFill>
            <a:blip r:embed="rId4" cstate="print"/>
            <a:stretch>
              <a:fillRect/>
            </a:stretch>
          </p:blipFill>
          <p:spPr>
            <a:xfrm>
              <a:off x="3974591" y="1996439"/>
              <a:ext cx="3502152" cy="1642872"/>
            </a:xfrm>
            <a:prstGeom prst="rect">
              <a:avLst/>
            </a:prstGeom>
          </p:spPr>
        </p:pic>
        <p:pic>
          <p:nvPicPr>
            <p:cNvPr id="7" name="object 7"/>
            <p:cNvPicPr/>
            <p:nvPr/>
          </p:nvPicPr>
          <p:blipFill>
            <a:blip r:embed="rId5" cstate="print"/>
            <a:stretch>
              <a:fillRect/>
            </a:stretch>
          </p:blipFill>
          <p:spPr>
            <a:xfrm>
              <a:off x="4033519" y="2037079"/>
              <a:ext cx="3383280" cy="1524000"/>
            </a:xfrm>
            <a:prstGeom prst="rect">
              <a:avLst/>
            </a:prstGeom>
          </p:spPr>
        </p:pic>
        <p:pic>
          <p:nvPicPr>
            <p:cNvPr id="8" name="object 8"/>
            <p:cNvPicPr/>
            <p:nvPr/>
          </p:nvPicPr>
          <p:blipFill>
            <a:blip r:embed="rId6" cstate="print"/>
            <a:stretch>
              <a:fillRect/>
            </a:stretch>
          </p:blipFill>
          <p:spPr>
            <a:xfrm>
              <a:off x="7077455" y="1996439"/>
              <a:ext cx="3502152" cy="1642872"/>
            </a:xfrm>
            <a:prstGeom prst="rect">
              <a:avLst/>
            </a:prstGeom>
          </p:spPr>
        </p:pic>
        <p:pic>
          <p:nvPicPr>
            <p:cNvPr id="9" name="object 9"/>
            <p:cNvPicPr/>
            <p:nvPr/>
          </p:nvPicPr>
          <p:blipFill>
            <a:blip r:embed="rId5" cstate="print"/>
            <a:stretch>
              <a:fillRect/>
            </a:stretch>
          </p:blipFill>
          <p:spPr>
            <a:xfrm>
              <a:off x="7137401" y="2037079"/>
              <a:ext cx="3383280" cy="1524000"/>
            </a:xfrm>
            <a:prstGeom prst="rect">
              <a:avLst/>
            </a:prstGeom>
          </p:spPr>
        </p:pic>
      </p:grpSp>
      <p:sp>
        <p:nvSpPr>
          <p:cNvPr id="10" name="object 10"/>
          <p:cNvSpPr txBox="1"/>
          <p:nvPr/>
        </p:nvSpPr>
        <p:spPr>
          <a:xfrm>
            <a:off x="1831058" y="1952625"/>
            <a:ext cx="409575" cy="263534"/>
          </a:xfrm>
          <a:prstGeom prst="rect">
            <a:avLst/>
          </a:prstGeom>
        </p:spPr>
        <p:txBody>
          <a:bodyPr vert="horz" wrap="square" lIns="0" tIns="9525" rIns="0" bIns="0" rtlCol="0">
            <a:spAutoFit/>
          </a:bodyPr>
          <a:lstStyle/>
          <a:p>
            <a:pPr marL="9525">
              <a:spcBef>
                <a:spcPts val="75"/>
              </a:spcBef>
            </a:pPr>
            <a:r>
              <a:rPr sz="1650" b="1" spc="-4" dirty="0">
                <a:latin typeface="Calibri"/>
                <a:cs typeface="Calibri"/>
              </a:rPr>
              <a:t>C</a:t>
            </a:r>
            <a:r>
              <a:rPr sz="1650" b="1" spc="-8" dirty="0">
                <a:latin typeface="Calibri"/>
                <a:cs typeface="Calibri"/>
              </a:rPr>
              <a:t>h</a:t>
            </a:r>
            <a:r>
              <a:rPr sz="1650" b="1" dirty="0">
                <a:latin typeface="Calibri"/>
                <a:cs typeface="Calibri"/>
              </a:rPr>
              <a:t>IP</a:t>
            </a:r>
            <a:endParaRPr sz="1650">
              <a:latin typeface="Calibri"/>
              <a:cs typeface="Calibri"/>
            </a:endParaRPr>
          </a:p>
        </p:txBody>
      </p:sp>
      <p:sp>
        <p:nvSpPr>
          <p:cNvPr id="11" name="object 11"/>
          <p:cNvSpPr txBox="1"/>
          <p:nvPr/>
        </p:nvSpPr>
        <p:spPr>
          <a:xfrm>
            <a:off x="3824638" y="1698878"/>
            <a:ext cx="1070610" cy="767037"/>
          </a:xfrm>
          <a:prstGeom prst="rect">
            <a:avLst/>
          </a:prstGeom>
        </p:spPr>
        <p:txBody>
          <a:bodyPr vert="horz" wrap="square" lIns="0" tIns="12859" rIns="0" bIns="0" rtlCol="0">
            <a:spAutoFit/>
          </a:bodyPr>
          <a:lstStyle/>
          <a:p>
            <a:pPr marL="9525" marR="3810" algn="ctr">
              <a:lnSpc>
                <a:spcPct val="98600"/>
              </a:lnSpc>
              <a:spcBef>
                <a:spcPts val="101"/>
              </a:spcBef>
            </a:pPr>
            <a:r>
              <a:rPr sz="1650" b="1" spc="-8" dirty="0">
                <a:latin typeface="Calibri"/>
                <a:cs typeface="Calibri"/>
              </a:rPr>
              <a:t>Library</a:t>
            </a:r>
            <a:r>
              <a:rPr sz="1650" b="1" spc="-53" dirty="0">
                <a:latin typeface="Calibri"/>
                <a:cs typeface="Calibri"/>
              </a:rPr>
              <a:t> </a:t>
            </a:r>
            <a:r>
              <a:rPr sz="1650" b="1" spc="-8" dirty="0">
                <a:latin typeface="Calibri"/>
                <a:cs typeface="Calibri"/>
              </a:rPr>
              <a:t>prep </a:t>
            </a:r>
            <a:r>
              <a:rPr sz="1650" b="1" spc="-360" dirty="0">
                <a:latin typeface="Calibri"/>
                <a:cs typeface="Calibri"/>
              </a:rPr>
              <a:t> </a:t>
            </a:r>
            <a:r>
              <a:rPr sz="1650" b="1" spc="-4" dirty="0">
                <a:latin typeface="Calibri"/>
                <a:cs typeface="Calibri"/>
              </a:rPr>
              <a:t>and </a:t>
            </a:r>
            <a:r>
              <a:rPr sz="1650" b="1" dirty="0">
                <a:latin typeface="Calibri"/>
                <a:cs typeface="Calibri"/>
              </a:rPr>
              <a:t> </a:t>
            </a:r>
            <a:r>
              <a:rPr sz="1650" b="1" spc="-4" dirty="0">
                <a:latin typeface="Calibri"/>
                <a:cs typeface="Calibri"/>
              </a:rPr>
              <a:t>sequencing</a:t>
            </a:r>
            <a:endParaRPr sz="1650">
              <a:latin typeface="Calibri"/>
              <a:cs typeface="Calibri"/>
            </a:endParaRPr>
          </a:p>
        </p:txBody>
      </p:sp>
      <p:sp>
        <p:nvSpPr>
          <p:cNvPr id="12" name="object 12"/>
          <p:cNvSpPr txBox="1"/>
          <p:nvPr/>
        </p:nvSpPr>
        <p:spPr>
          <a:xfrm>
            <a:off x="6140167" y="1952625"/>
            <a:ext cx="1161098" cy="263534"/>
          </a:xfrm>
          <a:prstGeom prst="rect">
            <a:avLst/>
          </a:prstGeom>
        </p:spPr>
        <p:txBody>
          <a:bodyPr vert="horz" wrap="square" lIns="0" tIns="9525" rIns="0" bIns="0" rtlCol="0">
            <a:spAutoFit/>
          </a:bodyPr>
          <a:lstStyle/>
          <a:p>
            <a:pPr marL="9525">
              <a:spcBef>
                <a:spcPts val="75"/>
              </a:spcBef>
            </a:pPr>
            <a:r>
              <a:rPr sz="1650" b="1" spc="-11" dirty="0">
                <a:latin typeface="Calibri"/>
                <a:cs typeface="Calibri"/>
              </a:rPr>
              <a:t>Data</a:t>
            </a:r>
            <a:r>
              <a:rPr sz="1650" b="1" spc="-30" dirty="0">
                <a:latin typeface="Calibri"/>
                <a:cs typeface="Calibri"/>
              </a:rPr>
              <a:t> </a:t>
            </a:r>
            <a:r>
              <a:rPr sz="1650" b="1" spc="-8" dirty="0">
                <a:latin typeface="Calibri"/>
                <a:cs typeface="Calibri"/>
              </a:rPr>
              <a:t>analysis</a:t>
            </a:r>
            <a:endParaRPr sz="1650">
              <a:latin typeface="Calibri"/>
              <a:cs typeface="Calibri"/>
            </a:endParaRPr>
          </a:p>
        </p:txBody>
      </p:sp>
      <p:pic>
        <p:nvPicPr>
          <p:cNvPr id="13" name="object 13"/>
          <p:cNvPicPr/>
          <p:nvPr/>
        </p:nvPicPr>
        <p:blipFill>
          <a:blip r:embed="rId7" cstate="print"/>
          <a:stretch>
            <a:fillRect/>
          </a:stretch>
        </p:blipFill>
        <p:spPr>
          <a:xfrm>
            <a:off x="1081848" y="2804399"/>
            <a:ext cx="1688244" cy="921781"/>
          </a:xfrm>
          <a:prstGeom prst="rect">
            <a:avLst/>
          </a:prstGeom>
        </p:spPr>
      </p:pic>
      <p:pic>
        <p:nvPicPr>
          <p:cNvPr id="14" name="object 14"/>
          <p:cNvPicPr/>
          <p:nvPr/>
        </p:nvPicPr>
        <p:blipFill>
          <a:blip r:embed="rId8" cstate="print"/>
          <a:stretch>
            <a:fillRect/>
          </a:stretch>
        </p:blipFill>
        <p:spPr>
          <a:xfrm>
            <a:off x="3348091" y="2804399"/>
            <a:ext cx="1540793" cy="1045152"/>
          </a:xfrm>
          <a:prstGeom prst="rect">
            <a:avLst/>
          </a:prstGeom>
        </p:spPr>
      </p:pic>
      <p:pic>
        <p:nvPicPr>
          <p:cNvPr id="15" name="object 15"/>
          <p:cNvPicPr/>
          <p:nvPr/>
        </p:nvPicPr>
        <p:blipFill>
          <a:blip r:embed="rId9" cstate="print"/>
          <a:stretch>
            <a:fillRect/>
          </a:stretch>
        </p:blipFill>
        <p:spPr>
          <a:xfrm>
            <a:off x="5112067" y="3065263"/>
            <a:ext cx="2957513" cy="395288"/>
          </a:xfrm>
          <a:prstGeom prst="rect">
            <a:avLst/>
          </a:prstGeom>
        </p:spPr>
      </p:pic>
      <p:sp>
        <p:nvSpPr>
          <p:cNvPr id="16" name="object 16"/>
          <p:cNvSpPr txBox="1"/>
          <p:nvPr/>
        </p:nvSpPr>
        <p:spPr>
          <a:xfrm>
            <a:off x="8358901" y="4821690"/>
            <a:ext cx="124778" cy="142347"/>
          </a:xfrm>
          <a:prstGeom prst="rect">
            <a:avLst/>
          </a:prstGeom>
        </p:spPr>
        <p:txBody>
          <a:bodyPr vert="horz" wrap="square" lIns="0" tIns="3810" rIns="0" bIns="0" rtlCol="0">
            <a:spAutoFit/>
          </a:bodyPr>
          <a:lstStyle/>
          <a:p>
            <a:pPr marL="28575">
              <a:spcBef>
                <a:spcPts val="30"/>
              </a:spcBef>
            </a:pPr>
            <a:fld id="{81D60167-4931-47E6-BA6A-407CBD079E47}" type="slidenum">
              <a:rPr sz="900" dirty="0">
                <a:solidFill>
                  <a:srgbClr val="898989"/>
                </a:solidFill>
                <a:latin typeface="Calibri"/>
                <a:cs typeface="Calibri"/>
              </a:rPr>
              <a:pPr marL="28575">
                <a:spcBef>
                  <a:spcPts val="30"/>
                </a:spcBef>
              </a:pPr>
              <a:t>8</a:t>
            </a:fld>
            <a:endParaRPr sz="9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8"/>
          <p:cNvSpPr txBox="1">
            <a:spLocks noGrp="1"/>
          </p:cNvSpPr>
          <p:nvPr>
            <p:ph type="title"/>
          </p:nvPr>
        </p:nvSpPr>
        <p:spPr>
          <a:xfrm>
            <a:off x="563825" y="445025"/>
            <a:ext cx="8520600" cy="572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entury Schoolbook"/>
              <a:buNone/>
            </a:pPr>
            <a:r>
              <a:rPr lang="en" i="0" u="none" strike="noStrike" cap="none">
                <a:solidFill>
                  <a:schemeClr val="dk1"/>
                </a:solidFill>
                <a:latin typeface="Trebuchet MS"/>
                <a:ea typeface="Trebuchet MS"/>
                <a:cs typeface="Trebuchet MS"/>
                <a:sym typeface="Trebuchet MS"/>
              </a:rPr>
              <a:t>IDR</a:t>
            </a:r>
            <a:endParaRPr i="0" u="none" strike="noStrike" cap="none">
              <a:solidFill>
                <a:schemeClr val="dk1"/>
              </a:solidFill>
              <a:latin typeface="Trebuchet MS"/>
              <a:ea typeface="Trebuchet MS"/>
              <a:cs typeface="Trebuchet MS"/>
              <a:sym typeface="Trebuchet MS"/>
            </a:endParaRPr>
          </a:p>
        </p:txBody>
      </p:sp>
      <p:pic>
        <p:nvPicPr>
          <p:cNvPr id="1671" name="Google Shape;1671;p128"/>
          <p:cNvPicPr preferRelativeResize="0"/>
          <p:nvPr/>
        </p:nvPicPr>
        <p:blipFill rotWithShape="1">
          <a:blip r:embed="rId3">
            <a:alphaModFix/>
          </a:blip>
          <a:srcRect/>
          <a:stretch/>
        </p:blipFill>
        <p:spPr>
          <a:xfrm>
            <a:off x="2225024" y="384150"/>
            <a:ext cx="6568800" cy="4012500"/>
          </a:xfrm>
          <a:prstGeom prst="rect">
            <a:avLst/>
          </a:prstGeom>
          <a:noFill/>
          <a:ln>
            <a:noFill/>
          </a:ln>
        </p:spPr>
      </p:pic>
      <p:sp>
        <p:nvSpPr>
          <p:cNvPr id="1672" name="Google Shape;1672;p128"/>
          <p:cNvSpPr txBox="1"/>
          <p:nvPr/>
        </p:nvSpPr>
        <p:spPr>
          <a:xfrm>
            <a:off x="2657104" y="4713298"/>
            <a:ext cx="4722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FF0000"/>
                </a:solidFill>
                <a:latin typeface="Century Schoolbook"/>
                <a:ea typeface="Century Schoolbook"/>
                <a:cs typeface="Century Schoolbook"/>
                <a:sym typeface="Century Schoolbook"/>
              </a:rPr>
              <a:t>(!) IDR doesn’t work on broad source data!</a:t>
            </a:r>
            <a:endParaRPr sz="1800">
              <a:solidFill>
                <a:srgbClr val="FF0000"/>
              </a:solidFill>
              <a:latin typeface="Century Schoolbook"/>
              <a:ea typeface="Century Schoolbook"/>
              <a:cs typeface="Century Schoolbook"/>
              <a:sym typeface="Century Schoolboo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29"/>
          <p:cNvSpPr txBox="1">
            <a:spLocks noGrp="1"/>
          </p:cNvSpPr>
          <p:nvPr>
            <p:ph type="body" idx="1"/>
          </p:nvPr>
        </p:nvSpPr>
        <p:spPr>
          <a:xfrm>
            <a:off x="433225" y="1373450"/>
            <a:ext cx="8369700" cy="32898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accent1"/>
              </a:buClr>
              <a:buSzPts val="1800"/>
              <a:buChar char="●"/>
            </a:pPr>
            <a:r>
              <a:rPr lang="en" u="sng">
                <a:solidFill>
                  <a:schemeClr val="hlink"/>
                </a:solidFill>
                <a:hlinkClick r:id="rId3"/>
              </a:rPr>
              <a:t>Combine replicate (IDR)</a:t>
            </a:r>
            <a:endParaRPr>
              <a:solidFill>
                <a:srgbClr val="000000"/>
              </a:solidFill>
            </a:endParaRPr>
          </a:p>
          <a:p>
            <a:pPr marL="0" lvl="0" indent="0" algn="l" rtl="0">
              <a:spcBef>
                <a:spcPts val="1200"/>
              </a:spcBef>
              <a:spcAft>
                <a:spcPts val="1200"/>
              </a:spcAft>
              <a:buNone/>
            </a:pPr>
            <a:endParaRPr/>
          </a:p>
        </p:txBody>
      </p:sp>
      <p:grpSp>
        <p:nvGrpSpPr>
          <p:cNvPr id="1678" name="Google Shape;1678;p129"/>
          <p:cNvGrpSpPr/>
          <p:nvPr/>
        </p:nvGrpSpPr>
        <p:grpSpPr>
          <a:xfrm>
            <a:off x="2942013" y="144725"/>
            <a:ext cx="6021887" cy="4706975"/>
            <a:chOff x="2942013" y="144725"/>
            <a:chExt cx="6021887" cy="4706975"/>
          </a:xfrm>
        </p:grpSpPr>
        <p:sp>
          <p:nvSpPr>
            <p:cNvPr id="1679" name="Google Shape;1679;p129"/>
            <p:cNvSpPr/>
            <p:nvPr/>
          </p:nvSpPr>
          <p:spPr>
            <a:xfrm>
              <a:off x="5169125" y="759125"/>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80" name="Google Shape;1680;p129"/>
            <p:cNvSpPr/>
            <p:nvPr/>
          </p:nvSpPr>
          <p:spPr>
            <a:xfrm>
              <a:off x="5174700" y="1388332"/>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Mapping (bam)</a:t>
              </a:r>
              <a:endParaRPr sz="1300">
                <a:solidFill>
                  <a:srgbClr val="980000"/>
                </a:solidFill>
                <a:latin typeface="Century Schoolbook"/>
                <a:ea typeface="Century Schoolbook"/>
                <a:cs typeface="Century Schoolbook"/>
                <a:sym typeface="Century Schoolbook"/>
              </a:endParaRPr>
            </a:p>
          </p:txBody>
        </p:sp>
        <p:sp>
          <p:nvSpPr>
            <p:cNvPr id="1681" name="Google Shape;1681;p129"/>
            <p:cNvSpPr/>
            <p:nvPr/>
          </p:nvSpPr>
          <p:spPr>
            <a:xfrm>
              <a:off x="5174700" y="2017539"/>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Filtering (bam)</a:t>
              </a:r>
              <a:endParaRPr sz="1300">
                <a:solidFill>
                  <a:srgbClr val="980000"/>
                </a:solidFill>
                <a:latin typeface="Century Schoolbook"/>
                <a:ea typeface="Century Schoolbook"/>
                <a:cs typeface="Century Schoolbook"/>
                <a:sym typeface="Century Schoolbook"/>
              </a:endParaRPr>
            </a:p>
          </p:txBody>
        </p:sp>
        <p:sp>
          <p:nvSpPr>
            <p:cNvPr id="1682" name="Google Shape;1682;p129"/>
            <p:cNvSpPr/>
            <p:nvPr/>
          </p:nvSpPr>
          <p:spPr>
            <a:xfrm>
              <a:off x="7069300" y="3912062"/>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683" name="Google Shape;1683;p129"/>
            <p:cNvSpPr/>
            <p:nvPr/>
          </p:nvSpPr>
          <p:spPr>
            <a:xfrm>
              <a:off x="5169113" y="4534375"/>
              <a:ext cx="1894600" cy="317325"/>
            </a:xfrm>
            <a:prstGeom prst="flowChartProcess">
              <a:avLst/>
            </a:prstGeom>
            <a:solidFill>
              <a:srgbClr val="FFFFFF"/>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684" name="Google Shape;1684;p129"/>
            <p:cNvSpPr/>
            <p:nvPr/>
          </p:nvSpPr>
          <p:spPr>
            <a:xfrm>
              <a:off x="2942013"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Visualization</a:t>
              </a:r>
              <a:endParaRPr sz="1300">
                <a:solidFill>
                  <a:srgbClr val="980000"/>
                </a:solidFill>
                <a:latin typeface="Century Schoolbook"/>
                <a:ea typeface="Century Schoolbook"/>
                <a:cs typeface="Century Schoolbook"/>
                <a:sym typeface="Century Schoolbook"/>
              </a:endParaRPr>
            </a:p>
          </p:txBody>
        </p:sp>
        <p:sp>
          <p:nvSpPr>
            <p:cNvPr id="1685" name="Google Shape;1685;p129"/>
            <p:cNvSpPr/>
            <p:nvPr/>
          </p:nvSpPr>
          <p:spPr>
            <a:xfrm rot="10800000">
              <a:off x="6004613" y="1141691"/>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300">
                <a:solidFill>
                  <a:schemeClr val="dk1"/>
                </a:solidFill>
                <a:latin typeface="Century Schoolbook"/>
                <a:ea typeface="Century Schoolbook"/>
                <a:cs typeface="Century Schoolbook"/>
                <a:sym typeface="Century Schoolbook"/>
              </a:endParaRPr>
            </a:p>
          </p:txBody>
        </p:sp>
        <p:sp>
          <p:nvSpPr>
            <p:cNvPr id="1686" name="Google Shape;1686;p129"/>
            <p:cNvSpPr/>
            <p:nvPr/>
          </p:nvSpPr>
          <p:spPr>
            <a:xfrm rot="10800000">
              <a:off x="6004613" y="2400105"/>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9"/>
            <p:cNvSpPr/>
            <p:nvPr/>
          </p:nvSpPr>
          <p:spPr>
            <a:xfrm rot="-5400000">
              <a:off x="4888263" y="2714713"/>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9"/>
            <p:cNvSpPr/>
            <p:nvPr/>
          </p:nvSpPr>
          <p:spPr>
            <a:xfrm>
              <a:off x="5174700" y="3275953"/>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chemeClr val="lt1"/>
                  </a:solidFill>
                  <a:latin typeface="Century Schoolbook"/>
                  <a:ea typeface="Century Schoolbook"/>
                  <a:cs typeface="Century Schoolbook"/>
                  <a:sym typeface="Century Schoolbook"/>
                </a:rPr>
                <a:t>Peak calling (bed)</a:t>
              </a:r>
              <a:endParaRPr sz="1300">
                <a:solidFill>
                  <a:schemeClr val="lt1"/>
                </a:solidFill>
                <a:latin typeface="Century Schoolbook"/>
                <a:ea typeface="Century Schoolbook"/>
                <a:cs typeface="Century Schoolbook"/>
                <a:sym typeface="Century Schoolbook"/>
              </a:endParaRPr>
            </a:p>
          </p:txBody>
        </p:sp>
        <p:sp>
          <p:nvSpPr>
            <p:cNvPr id="1689" name="Google Shape;1689;p129"/>
            <p:cNvSpPr/>
            <p:nvPr/>
          </p:nvSpPr>
          <p:spPr>
            <a:xfrm rot="10800000">
              <a:off x="6004613" y="177089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9"/>
            <p:cNvSpPr/>
            <p:nvPr/>
          </p:nvSpPr>
          <p:spPr>
            <a:xfrm>
              <a:off x="5174700" y="2646746"/>
              <a:ext cx="1894600" cy="317325"/>
            </a:xfrm>
            <a:prstGeom prst="flowChartProcess">
              <a:avLst/>
            </a:prstGeom>
            <a:solidFill>
              <a:srgbClr val="FF9A00"/>
            </a:solidFill>
            <a:ln w="9525" cap="flat" cmpd="sng">
              <a:solidFill>
                <a:schemeClr val="accent3"/>
              </a:solidFill>
              <a:prstDash val="dot"/>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300">
                  <a:solidFill>
                    <a:srgbClr val="980000"/>
                  </a:solidFill>
                  <a:latin typeface="Century Schoolbook"/>
                  <a:ea typeface="Century Schoolbook"/>
                  <a:cs typeface="Century Schoolbook"/>
                  <a:sym typeface="Century Schoolbook"/>
                </a:rPr>
                <a:t>Quality Control</a:t>
              </a:r>
              <a:endParaRPr sz="1300">
                <a:solidFill>
                  <a:srgbClr val="980000"/>
                </a:solidFill>
                <a:latin typeface="Century Schoolbook"/>
                <a:ea typeface="Century Schoolbook"/>
                <a:cs typeface="Century Schoolbook"/>
                <a:sym typeface="Century Schoolbook"/>
              </a:endParaRPr>
            </a:p>
          </p:txBody>
        </p:sp>
        <p:sp>
          <p:nvSpPr>
            <p:cNvPr id="1691" name="Google Shape;1691;p129"/>
            <p:cNvSpPr/>
            <p:nvPr/>
          </p:nvSpPr>
          <p:spPr>
            <a:xfrm rot="10800000">
              <a:off x="6004613" y="3029312"/>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9"/>
            <p:cNvSpPr/>
            <p:nvPr/>
          </p:nvSpPr>
          <p:spPr>
            <a:xfrm rot="10800000">
              <a:off x="5630875" y="3985075"/>
              <a:ext cx="971100" cy="497400"/>
            </a:xfrm>
            <a:prstGeom prst="leftRightUpArrow">
              <a:avLst>
                <a:gd name="adj1" fmla="val 25000"/>
                <a:gd name="adj2" fmla="val 25000"/>
                <a:gd name="adj3" fmla="val 25000"/>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9"/>
            <p:cNvSpPr/>
            <p:nvPr/>
          </p:nvSpPr>
          <p:spPr>
            <a:xfrm rot="10800000">
              <a:off x="6004613" y="3658537"/>
              <a:ext cx="234775" cy="181400"/>
            </a:xfrm>
            <a:prstGeom prst="flowChartExtract">
              <a:avLst/>
            </a:prstGeom>
            <a:solidFill>
              <a:srgbClr val="FFFFFF"/>
            </a:solid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9"/>
            <p:cNvSpPr/>
            <p:nvPr/>
          </p:nvSpPr>
          <p:spPr>
            <a:xfrm>
              <a:off x="5169125" y="144725"/>
              <a:ext cx="1894600" cy="317325"/>
            </a:xfrm>
            <a:prstGeom prst="flowChartProcess">
              <a:avLst/>
            </a:prstGeom>
            <a:solidFill>
              <a:srgbClr val="FF9A00"/>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00">
                  <a:solidFill>
                    <a:srgbClr val="980000"/>
                  </a:solidFill>
                  <a:latin typeface="Century Schoolbook"/>
                  <a:ea typeface="Century Schoolbook"/>
                  <a:cs typeface="Century Schoolbook"/>
                  <a:sym typeface="Century Schoolbook"/>
                </a:rPr>
                <a:t>Raw Data (fastq)</a:t>
              </a:r>
              <a:endParaRPr sz="1300">
                <a:solidFill>
                  <a:srgbClr val="980000"/>
                </a:solidFill>
                <a:latin typeface="Century Schoolbook"/>
                <a:ea typeface="Century Schoolbook"/>
                <a:cs typeface="Century Schoolbook"/>
                <a:sym typeface="Century Schoolbook"/>
              </a:endParaRPr>
            </a:p>
          </p:txBody>
        </p:sp>
        <p:sp>
          <p:nvSpPr>
            <p:cNvPr id="1695" name="Google Shape;1695;p129"/>
            <p:cNvSpPr/>
            <p:nvPr/>
          </p:nvSpPr>
          <p:spPr>
            <a:xfrm rot="10800000">
              <a:off x="5999025" y="557978"/>
              <a:ext cx="234775" cy="181400"/>
            </a:xfrm>
            <a:prstGeom prst="flowChartExtract">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29"/>
          <p:cNvSpPr/>
          <p:nvPr/>
        </p:nvSpPr>
        <p:spPr>
          <a:xfrm>
            <a:off x="5421600" y="3985075"/>
            <a:ext cx="622500" cy="31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30"/>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Processing steps are over !</a:t>
            </a:r>
            <a:endParaRPr>
              <a:latin typeface="Trebuchet MS"/>
              <a:ea typeface="Trebuchet MS"/>
              <a:cs typeface="Trebuchet MS"/>
              <a:sym typeface="Trebuchet MS"/>
            </a:endParaRPr>
          </a:p>
        </p:txBody>
      </p:sp>
      <p:pic>
        <p:nvPicPr>
          <p:cNvPr id="1702" name="Google Shape;1702;p130"/>
          <p:cNvPicPr preferRelativeResize="0"/>
          <p:nvPr/>
        </p:nvPicPr>
        <p:blipFill>
          <a:blip r:embed="rId3">
            <a:alphaModFix/>
          </a:blip>
          <a:stretch>
            <a:fillRect/>
          </a:stretch>
        </p:blipFill>
        <p:spPr>
          <a:xfrm>
            <a:off x="1498700" y="1254050"/>
            <a:ext cx="6201975" cy="3963525"/>
          </a:xfrm>
          <a:prstGeom prst="rect">
            <a:avLst/>
          </a:prstGeom>
          <a:noFill/>
          <a:ln>
            <a:noFill/>
          </a:ln>
        </p:spPr>
      </p:pic>
      <p:sp>
        <p:nvSpPr>
          <p:cNvPr id="1703" name="Google Shape;1703;p130"/>
          <p:cNvSpPr txBox="1"/>
          <p:nvPr/>
        </p:nvSpPr>
        <p:spPr>
          <a:xfrm rot="-723833">
            <a:off x="5014278" y="455735"/>
            <a:ext cx="3228194" cy="5512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E06666"/>
                </a:solidFill>
                <a:latin typeface="Amatic SC"/>
                <a:ea typeface="Amatic SC"/>
                <a:cs typeface="Amatic SC"/>
                <a:sym typeface="Amatic SC"/>
              </a:rPr>
              <a:t>Let’s do Biology !!!</a:t>
            </a:r>
            <a:endParaRPr sz="3600">
              <a:solidFill>
                <a:srgbClr val="E06666"/>
              </a:solidFill>
              <a:latin typeface="Amatic SC"/>
              <a:ea typeface="Amatic SC"/>
              <a:cs typeface="Amatic SC"/>
              <a:sym typeface="Amatic SC"/>
            </a:endParaRPr>
          </a:p>
        </p:txBody>
      </p:sp>
      <p:sp>
        <p:nvSpPr>
          <p:cNvPr id="1704" name="Google Shape;1704;p130"/>
          <p:cNvSpPr txBox="1"/>
          <p:nvPr/>
        </p:nvSpPr>
        <p:spPr>
          <a:xfrm>
            <a:off x="3656750" y="1534625"/>
            <a:ext cx="743400" cy="3357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peaks</a:t>
            </a:r>
            <a:endParaRPr>
              <a:solidFill>
                <a:schemeClr val="lt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1"/>
          <p:cNvPicPr preferRelativeResize="0"/>
          <p:nvPr/>
        </p:nvPicPr>
        <p:blipFill>
          <a:blip r:embed="rId3">
            <a:alphaModFix/>
          </a:blip>
          <a:stretch>
            <a:fillRect/>
          </a:stretch>
        </p:blipFill>
        <p:spPr>
          <a:xfrm>
            <a:off x="1079413" y="152400"/>
            <a:ext cx="6505575" cy="4838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32"/>
          <p:cNvSpPr txBox="1"/>
          <p:nvPr/>
        </p:nvSpPr>
        <p:spPr>
          <a:xfrm>
            <a:off x="2170100" y="3045325"/>
            <a:ext cx="6906000" cy="80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800">
                <a:solidFill>
                  <a:schemeClr val="dk1"/>
                </a:solidFill>
                <a:latin typeface="Caveat"/>
                <a:ea typeface="Caveat"/>
                <a:cs typeface="Caveat"/>
                <a:sym typeface="Caveat"/>
              </a:rPr>
              <a:t>« see if you can find something in the data »</a:t>
            </a:r>
            <a:endParaRPr sz="2800">
              <a:solidFill>
                <a:schemeClr val="dk1"/>
              </a:solidFill>
              <a:latin typeface="Caveat"/>
              <a:ea typeface="Caveat"/>
              <a:cs typeface="Caveat"/>
              <a:sym typeface="Caveat"/>
            </a:endParaRPr>
          </a:p>
          <a:p>
            <a:pPr marL="0" lvl="0" indent="0" algn="l" rtl="0">
              <a:spcBef>
                <a:spcPts val="0"/>
              </a:spcBef>
              <a:spcAft>
                <a:spcPts val="0"/>
              </a:spcAft>
              <a:buNone/>
            </a:pPr>
            <a:endParaRPr/>
          </a:p>
        </p:txBody>
      </p:sp>
      <p:pic>
        <p:nvPicPr>
          <p:cNvPr id="1715" name="Google Shape;1715;p132"/>
          <p:cNvPicPr preferRelativeResize="0"/>
          <p:nvPr/>
        </p:nvPicPr>
        <p:blipFill>
          <a:blip r:embed="rId3">
            <a:alphaModFix/>
          </a:blip>
          <a:stretch>
            <a:fillRect/>
          </a:stretch>
        </p:blipFill>
        <p:spPr>
          <a:xfrm>
            <a:off x="2605075" y="2286000"/>
            <a:ext cx="3933825" cy="571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pic>
        <p:nvPicPr>
          <p:cNvPr id="1720" name="Google Shape;1720;p133"/>
          <p:cNvPicPr preferRelativeResize="0"/>
          <p:nvPr/>
        </p:nvPicPr>
        <p:blipFill>
          <a:blip r:embed="rId3">
            <a:alphaModFix/>
          </a:blip>
          <a:stretch>
            <a:fillRect/>
          </a:stretch>
        </p:blipFill>
        <p:spPr>
          <a:xfrm>
            <a:off x="2605075" y="2286000"/>
            <a:ext cx="3933825" cy="571500"/>
          </a:xfrm>
          <a:prstGeom prst="rect">
            <a:avLst/>
          </a:prstGeom>
          <a:noFill/>
          <a:ln>
            <a:noFill/>
          </a:ln>
        </p:spPr>
      </p:pic>
      <p:sp>
        <p:nvSpPr>
          <p:cNvPr id="1721" name="Google Shape;1721;p133"/>
          <p:cNvSpPr txBox="1"/>
          <p:nvPr/>
        </p:nvSpPr>
        <p:spPr>
          <a:xfrm>
            <a:off x="2170100" y="3045325"/>
            <a:ext cx="6906000" cy="80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800">
                <a:solidFill>
                  <a:schemeClr val="dk1"/>
                </a:solidFill>
                <a:latin typeface="Caveat"/>
                <a:ea typeface="Caveat"/>
                <a:cs typeface="Caveat"/>
                <a:sym typeface="Caveat"/>
              </a:rPr>
              <a:t>« see if you can find something in the data »</a:t>
            </a:r>
            <a:endParaRPr sz="2800">
              <a:solidFill>
                <a:schemeClr val="dk1"/>
              </a:solidFill>
              <a:latin typeface="Caveat"/>
              <a:ea typeface="Caveat"/>
              <a:cs typeface="Caveat"/>
              <a:sym typeface="Caveat"/>
            </a:endParaRPr>
          </a:p>
          <a:p>
            <a:pPr marL="0" lvl="0" indent="0" algn="l" rtl="0">
              <a:spcBef>
                <a:spcPts val="0"/>
              </a:spcBef>
              <a:spcAft>
                <a:spcPts val="0"/>
              </a:spcAft>
              <a:buNone/>
            </a:pPr>
            <a:endParaRPr/>
          </a:p>
        </p:txBody>
      </p:sp>
      <p:sp>
        <p:nvSpPr>
          <p:cNvPr id="1722" name="Google Shape;1722;p133"/>
          <p:cNvSpPr/>
          <p:nvPr/>
        </p:nvSpPr>
        <p:spPr>
          <a:xfrm>
            <a:off x="2216052" y="3310108"/>
            <a:ext cx="5840900" cy="166850"/>
          </a:xfrm>
          <a:custGeom>
            <a:avLst/>
            <a:gdLst/>
            <a:ahLst/>
            <a:cxnLst/>
            <a:rect l="l" t="t" r="r" b="b"/>
            <a:pathLst>
              <a:path w="233636" h="6674" extrusionOk="0">
                <a:moveTo>
                  <a:pt x="2478" y="919"/>
                </a:moveTo>
                <a:cubicBezTo>
                  <a:pt x="40685" y="839"/>
                  <a:pt x="232118" y="-439"/>
                  <a:pt x="231718" y="440"/>
                </a:cubicBezTo>
                <a:cubicBezTo>
                  <a:pt x="231318" y="1319"/>
                  <a:pt x="-240" y="5236"/>
                  <a:pt x="80" y="6195"/>
                </a:cubicBezTo>
                <a:cubicBezTo>
                  <a:pt x="400" y="7154"/>
                  <a:pt x="194710" y="6195"/>
                  <a:pt x="233636" y="6195"/>
                </a:cubicBezTo>
              </a:path>
            </a:pathLst>
          </a:custGeom>
          <a:noFill/>
          <a:ln w="19050" cap="flat" cmpd="sng">
            <a:solidFill>
              <a:srgbClr val="FF00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34"/>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Trebuchet MS"/>
                <a:ea typeface="Trebuchet MS"/>
                <a:cs typeface="Trebuchet MS"/>
                <a:sym typeface="Trebuchet MS"/>
              </a:rPr>
              <a:t>What is the biological question ?</a:t>
            </a:r>
            <a:endParaRPr>
              <a:solidFill>
                <a:srgbClr val="FF0000"/>
              </a:solidFill>
              <a:latin typeface="Trebuchet MS"/>
              <a:ea typeface="Trebuchet MS"/>
              <a:cs typeface="Trebuchet MS"/>
              <a:sym typeface="Trebuchet MS"/>
            </a:endParaRPr>
          </a:p>
        </p:txBody>
      </p:sp>
      <p:sp>
        <p:nvSpPr>
          <p:cNvPr id="1728" name="Google Shape;1728;p134"/>
          <p:cNvSpPr txBox="1"/>
          <p:nvPr/>
        </p:nvSpPr>
        <p:spPr>
          <a:xfrm>
            <a:off x="239800" y="1162975"/>
            <a:ext cx="8844600" cy="805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Clr>
                <a:schemeClr val="accent1"/>
              </a:buClr>
              <a:buSzPts val="1800"/>
              <a:buFont typeface="Trebuchet MS"/>
              <a:buChar char="●"/>
            </a:pPr>
            <a:r>
              <a:rPr lang="en" sz="1800" b="1">
                <a:solidFill>
                  <a:srgbClr val="77933C"/>
                </a:solidFill>
                <a:latin typeface="Trebuchet MS"/>
                <a:ea typeface="Trebuchet MS"/>
                <a:cs typeface="Trebuchet MS"/>
                <a:sym typeface="Trebuchet MS"/>
              </a:rPr>
              <a:t>Where</a:t>
            </a:r>
            <a:r>
              <a:rPr lang="en" sz="1800">
                <a:solidFill>
                  <a:srgbClr val="77933C"/>
                </a:solidFill>
                <a:latin typeface="Trebuchet MS"/>
                <a:ea typeface="Trebuchet MS"/>
                <a:cs typeface="Trebuchet MS"/>
                <a:sym typeface="Trebuchet MS"/>
              </a:rPr>
              <a:t> </a:t>
            </a:r>
            <a:r>
              <a:rPr lang="en" sz="1800">
                <a:solidFill>
                  <a:schemeClr val="dk1"/>
                </a:solidFill>
                <a:latin typeface="Trebuchet MS"/>
                <a:ea typeface="Trebuchet MS"/>
                <a:cs typeface="Trebuchet MS"/>
                <a:sym typeface="Trebuchet MS"/>
              </a:rPr>
              <a:t>do a transcription factor (TF) bind ?</a:t>
            </a:r>
            <a:endParaRPr sz="1800">
              <a:solidFill>
                <a:schemeClr val="dk1"/>
              </a:solidFill>
              <a:latin typeface="Trebuchet MS"/>
              <a:ea typeface="Trebuchet MS"/>
              <a:cs typeface="Trebuchet MS"/>
              <a:sym typeface="Trebuchet MS"/>
            </a:endParaRPr>
          </a:p>
          <a:p>
            <a:pPr marL="0" lvl="0" indent="0" algn="l" rtl="0">
              <a:lnSpc>
                <a:spcPct val="115000"/>
              </a:lnSpc>
              <a:spcBef>
                <a:spcPts val="600"/>
              </a:spcBef>
              <a:spcAft>
                <a:spcPts val="0"/>
              </a:spcAft>
              <a:buNone/>
            </a:pPr>
            <a:endParaRPr sz="1800">
              <a:solidFill>
                <a:schemeClr val="dk1"/>
              </a:solidFill>
              <a:latin typeface="Trebuchet MS"/>
              <a:ea typeface="Trebuchet MS"/>
              <a:cs typeface="Trebuchet MS"/>
              <a:sym typeface="Trebuchet MS"/>
            </a:endParaRPr>
          </a:p>
          <a:p>
            <a:pPr marL="457200" lvl="0" indent="-342900" algn="l" rtl="0">
              <a:lnSpc>
                <a:spcPct val="115000"/>
              </a:lnSpc>
              <a:spcBef>
                <a:spcPts val="600"/>
              </a:spcBef>
              <a:spcAft>
                <a:spcPts val="0"/>
              </a:spcAft>
              <a:buClr>
                <a:schemeClr val="accent1"/>
              </a:buClr>
              <a:buSzPts val="1800"/>
              <a:buFont typeface="Trebuchet MS"/>
              <a:buChar char="●"/>
            </a:pPr>
            <a:r>
              <a:rPr lang="en" sz="1800" b="1">
                <a:solidFill>
                  <a:srgbClr val="77933C"/>
                </a:solidFill>
                <a:latin typeface="Trebuchet MS"/>
                <a:ea typeface="Trebuchet MS"/>
                <a:cs typeface="Trebuchet MS"/>
                <a:sym typeface="Trebuchet MS"/>
              </a:rPr>
              <a:t>How</a:t>
            </a:r>
            <a:r>
              <a:rPr lang="en" sz="1800">
                <a:solidFill>
                  <a:schemeClr val="dk1"/>
                </a:solidFill>
                <a:latin typeface="Trebuchet MS"/>
                <a:ea typeface="Trebuchet MS"/>
                <a:cs typeface="Trebuchet MS"/>
                <a:sym typeface="Trebuchet MS"/>
              </a:rPr>
              <a:t> do a transcription factor (TF) bind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F9A00"/>
              </a:buClr>
              <a:buSzPts val="1800"/>
              <a:buFont typeface="Trebuchet MS"/>
              <a:buChar char="○"/>
            </a:pPr>
            <a:r>
              <a:rPr lang="en" sz="1800">
                <a:solidFill>
                  <a:schemeClr val="dk1"/>
                </a:solidFill>
                <a:latin typeface="Trebuchet MS"/>
                <a:ea typeface="Trebuchet MS"/>
                <a:cs typeface="Trebuchet MS"/>
                <a:sym typeface="Trebuchet MS"/>
              </a:rPr>
              <a:t>Which </a:t>
            </a:r>
            <a:r>
              <a:rPr lang="en" sz="1800">
                <a:solidFill>
                  <a:srgbClr val="77933C"/>
                </a:solidFill>
                <a:latin typeface="Trebuchet MS"/>
                <a:ea typeface="Trebuchet MS"/>
                <a:cs typeface="Trebuchet MS"/>
                <a:sym typeface="Trebuchet MS"/>
              </a:rPr>
              <a:t>binding motif(s) </a:t>
            </a:r>
            <a:r>
              <a:rPr lang="en" sz="1800">
                <a:solidFill>
                  <a:schemeClr val="dk1"/>
                </a:solidFill>
                <a:latin typeface="Trebuchet MS"/>
                <a:ea typeface="Trebuchet MS"/>
                <a:cs typeface="Trebuchet MS"/>
                <a:sym typeface="Trebuchet MS"/>
              </a:rPr>
              <a:t>(can be several for a given TF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F9A00"/>
              </a:buClr>
              <a:buSzPts val="1800"/>
              <a:buFont typeface="Trebuchet MS"/>
              <a:buChar char="○"/>
            </a:pPr>
            <a:r>
              <a:rPr lang="en" sz="1800">
                <a:solidFill>
                  <a:schemeClr val="dk1"/>
                </a:solidFill>
                <a:latin typeface="Trebuchet MS"/>
                <a:ea typeface="Trebuchet MS"/>
                <a:cs typeface="Trebuchet MS"/>
                <a:sym typeface="Trebuchet MS"/>
              </a:rPr>
              <a:t>Is the </a:t>
            </a:r>
            <a:r>
              <a:rPr lang="en" sz="1800">
                <a:solidFill>
                  <a:srgbClr val="77933C"/>
                </a:solidFill>
                <a:latin typeface="Trebuchet MS"/>
                <a:ea typeface="Trebuchet MS"/>
                <a:cs typeface="Trebuchet MS"/>
                <a:sym typeface="Trebuchet MS"/>
              </a:rPr>
              <a:t>binding</a:t>
            </a:r>
            <a:r>
              <a:rPr lang="en" sz="1800">
                <a:solidFill>
                  <a:schemeClr val="dk1"/>
                </a:solidFill>
                <a:latin typeface="Trebuchet MS"/>
                <a:ea typeface="Trebuchet MS"/>
                <a:cs typeface="Trebuchet MS"/>
                <a:sym typeface="Trebuchet MS"/>
              </a:rPr>
              <a:t> direct to DNA or via </a:t>
            </a:r>
            <a:r>
              <a:rPr lang="en" sz="1800">
                <a:solidFill>
                  <a:srgbClr val="77933C"/>
                </a:solidFill>
                <a:latin typeface="Trebuchet MS"/>
                <a:ea typeface="Trebuchet MS"/>
                <a:cs typeface="Trebuchet MS"/>
                <a:sym typeface="Trebuchet MS"/>
              </a:rPr>
              <a:t>protein-protein </a:t>
            </a:r>
            <a:r>
              <a:rPr lang="en" sz="1800">
                <a:solidFill>
                  <a:schemeClr val="dk1"/>
                </a:solidFill>
                <a:latin typeface="Trebuchet MS"/>
                <a:ea typeface="Trebuchet MS"/>
                <a:cs typeface="Trebuchet MS"/>
                <a:sym typeface="Trebuchet MS"/>
              </a:rPr>
              <a:t>interactions ?</a:t>
            </a:r>
            <a:endParaRPr sz="1800">
              <a:solidFill>
                <a:schemeClr val="dk1"/>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F9A00"/>
              </a:buClr>
              <a:buSzPts val="1800"/>
              <a:buFont typeface="Trebuchet MS"/>
              <a:buChar char="○"/>
            </a:pPr>
            <a:r>
              <a:rPr lang="en" sz="1800">
                <a:solidFill>
                  <a:schemeClr val="dk1"/>
                </a:solidFill>
                <a:latin typeface="Trebuchet MS"/>
                <a:ea typeface="Trebuchet MS"/>
                <a:cs typeface="Trebuchet MS"/>
                <a:sym typeface="Trebuchet MS"/>
              </a:rPr>
              <a:t>Are there </a:t>
            </a:r>
            <a:r>
              <a:rPr lang="en" sz="1800">
                <a:solidFill>
                  <a:srgbClr val="77933C"/>
                </a:solidFill>
                <a:latin typeface="Trebuchet MS"/>
                <a:ea typeface="Trebuchet MS"/>
                <a:cs typeface="Trebuchet MS"/>
                <a:sym typeface="Trebuchet MS"/>
              </a:rPr>
              <a:t>cofactors</a:t>
            </a:r>
            <a:r>
              <a:rPr lang="en" sz="1800">
                <a:solidFill>
                  <a:schemeClr val="dk1"/>
                </a:solidFill>
                <a:latin typeface="Trebuchet MS"/>
                <a:ea typeface="Trebuchet MS"/>
                <a:cs typeface="Trebuchet MS"/>
                <a:sym typeface="Trebuchet MS"/>
              </a:rPr>
              <a:t> (maybe affecting the motif !!), and if so, identify them</a:t>
            </a:r>
            <a:endParaRPr sz="1800">
              <a:solidFill>
                <a:schemeClr val="dk1"/>
              </a:solidFill>
              <a:latin typeface="Trebuchet MS"/>
              <a:ea typeface="Trebuchet MS"/>
              <a:cs typeface="Trebuchet MS"/>
              <a:sym typeface="Trebuchet MS"/>
            </a:endParaRPr>
          </a:p>
          <a:p>
            <a:pPr marL="457200" lvl="0" indent="0" algn="l" rtl="0">
              <a:lnSpc>
                <a:spcPct val="115000"/>
              </a:lnSpc>
              <a:spcBef>
                <a:spcPts val="500"/>
              </a:spcBef>
              <a:spcAft>
                <a:spcPts val="0"/>
              </a:spcAft>
              <a:buNone/>
            </a:pPr>
            <a:endParaRPr sz="1800">
              <a:solidFill>
                <a:schemeClr val="dk1"/>
              </a:solidFill>
              <a:latin typeface="Trebuchet MS"/>
              <a:ea typeface="Trebuchet MS"/>
              <a:cs typeface="Trebuchet MS"/>
              <a:sym typeface="Trebuchet MS"/>
            </a:endParaRPr>
          </a:p>
          <a:p>
            <a:pPr marL="457200" lvl="0" indent="-342900" algn="l" rtl="0">
              <a:lnSpc>
                <a:spcPct val="115000"/>
              </a:lnSpc>
              <a:spcBef>
                <a:spcPts val="600"/>
              </a:spcBef>
              <a:spcAft>
                <a:spcPts val="0"/>
              </a:spcAft>
              <a:buClr>
                <a:schemeClr val="accent1"/>
              </a:buClr>
              <a:buSzPts val="1800"/>
              <a:buFont typeface="Trebuchet MS"/>
              <a:buChar char="●"/>
            </a:pPr>
            <a:r>
              <a:rPr lang="en" sz="1800">
                <a:solidFill>
                  <a:schemeClr val="dk1"/>
                </a:solidFill>
                <a:latin typeface="Trebuchet MS"/>
                <a:ea typeface="Trebuchet MS"/>
                <a:cs typeface="Trebuchet MS"/>
                <a:sym typeface="Trebuchet MS"/>
              </a:rPr>
              <a:t>Which </a:t>
            </a:r>
            <a:r>
              <a:rPr lang="en" sz="1800" b="1">
                <a:solidFill>
                  <a:srgbClr val="77933C"/>
                </a:solidFill>
                <a:latin typeface="Trebuchet MS"/>
                <a:ea typeface="Trebuchet MS"/>
                <a:cs typeface="Trebuchet MS"/>
                <a:sym typeface="Trebuchet MS"/>
              </a:rPr>
              <a:t>regulated genes </a:t>
            </a:r>
            <a:r>
              <a:rPr lang="en" sz="1800">
                <a:solidFill>
                  <a:schemeClr val="dk1"/>
                </a:solidFill>
                <a:latin typeface="Trebuchet MS"/>
                <a:ea typeface="Trebuchet MS"/>
                <a:cs typeface="Trebuchet MS"/>
                <a:sym typeface="Trebuchet MS"/>
              </a:rPr>
              <a:t>are directly regulated by a given TF ?</a:t>
            </a:r>
            <a:endParaRPr sz="1800">
              <a:solidFill>
                <a:schemeClr val="dk1"/>
              </a:solidFill>
              <a:latin typeface="Trebuchet MS"/>
              <a:ea typeface="Trebuchet MS"/>
              <a:cs typeface="Trebuchet MS"/>
              <a:sym typeface="Trebuchet MS"/>
            </a:endParaRPr>
          </a:p>
          <a:p>
            <a:pPr marL="0" lvl="0" indent="0" algn="l" rtl="0">
              <a:lnSpc>
                <a:spcPct val="115000"/>
              </a:lnSpc>
              <a:spcBef>
                <a:spcPts val="600"/>
              </a:spcBef>
              <a:spcAft>
                <a:spcPts val="0"/>
              </a:spcAft>
              <a:buNone/>
            </a:pPr>
            <a:endParaRPr sz="1800">
              <a:solidFill>
                <a:schemeClr val="dk1"/>
              </a:solidFill>
              <a:latin typeface="Trebuchet MS"/>
              <a:ea typeface="Trebuchet MS"/>
              <a:cs typeface="Trebuchet MS"/>
              <a:sym typeface="Trebuchet MS"/>
            </a:endParaRPr>
          </a:p>
          <a:p>
            <a:pPr marL="457200" lvl="0" indent="-342900" algn="l" rtl="0">
              <a:lnSpc>
                <a:spcPct val="115000"/>
              </a:lnSpc>
              <a:spcBef>
                <a:spcPts val="600"/>
              </a:spcBef>
              <a:spcAft>
                <a:spcPts val="0"/>
              </a:spcAft>
              <a:buClr>
                <a:schemeClr val="accent1"/>
              </a:buClr>
              <a:buSzPts val="1800"/>
              <a:buFont typeface="Trebuchet MS"/>
              <a:buChar char="●"/>
            </a:pPr>
            <a:r>
              <a:rPr lang="en" sz="1800">
                <a:solidFill>
                  <a:schemeClr val="dk1"/>
                </a:solidFill>
                <a:latin typeface="Trebuchet MS"/>
                <a:ea typeface="Trebuchet MS"/>
                <a:cs typeface="Trebuchet MS"/>
                <a:sym typeface="Trebuchet MS"/>
              </a:rPr>
              <a:t>Where are the </a:t>
            </a:r>
            <a:r>
              <a:rPr lang="en" sz="1800" b="1">
                <a:solidFill>
                  <a:srgbClr val="77933C"/>
                </a:solidFill>
                <a:latin typeface="Trebuchet MS"/>
                <a:ea typeface="Trebuchet MS"/>
                <a:cs typeface="Trebuchet MS"/>
                <a:sym typeface="Trebuchet MS"/>
              </a:rPr>
              <a:t>promoters</a:t>
            </a:r>
            <a:r>
              <a:rPr lang="en" sz="1800">
                <a:solidFill>
                  <a:schemeClr val="dk1"/>
                </a:solidFill>
                <a:latin typeface="Trebuchet MS"/>
                <a:ea typeface="Trebuchet MS"/>
                <a:cs typeface="Trebuchet MS"/>
                <a:sym typeface="Trebuchet MS"/>
              </a:rPr>
              <a:t> (PolII) and </a:t>
            </a:r>
            <a:r>
              <a:rPr lang="en" sz="1800" b="1">
                <a:solidFill>
                  <a:srgbClr val="77933C"/>
                </a:solidFill>
                <a:latin typeface="Trebuchet MS"/>
                <a:ea typeface="Trebuchet MS"/>
                <a:cs typeface="Trebuchet MS"/>
                <a:sym typeface="Trebuchet MS"/>
              </a:rPr>
              <a:t>chromatin marks</a:t>
            </a:r>
            <a:r>
              <a:rPr lang="en" sz="1800">
                <a:solidFill>
                  <a:schemeClr val="dk1"/>
                </a:solidFill>
                <a:latin typeface="Trebuchet MS"/>
                <a:ea typeface="Trebuchet MS"/>
                <a:cs typeface="Trebuchet MS"/>
                <a:sym typeface="Trebuchet MS"/>
              </a:rPr>
              <a:t> ?</a:t>
            </a:r>
            <a:endParaRPr sz="1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135"/>
          <p:cNvSpPr txBox="1">
            <a:spLocks noGrp="1"/>
          </p:cNvSpPr>
          <p:nvPr>
            <p:ph type="title"/>
          </p:nvPr>
        </p:nvSpPr>
        <p:spPr>
          <a:xfrm>
            <a:off x="563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4" name="Google Shape;1734;p135"/>
          <p:cNvSpPr txBox="1"/>
          <p:nvPr/>
        </p:nvSpPr>
        <p:spPr>
          <a:xfrm>
            <a:off x="2469850" y="728600"/>
            <a:ext cx="63423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chemeClr val="dk1"/>
                </a:solidFill>
                <a:latin typeface="Trebuchet MS"/>
                <a:ea typeface="Trebuchet MS"/>
                <a:cs typeface="Trebuchet MS"/>
                <a:sym typeface="Trebuchet MS"/>
              </a:rPr>
              <a:t>Should drive all « downstream » analyses</a:t>
            </a:r>
            <a:endParaRPr sz="1800">
              <a:solidFill>
                <a:schemeClr val="dk1"/>
              </a:solidFill>
              <a:latin typeface="Trebuchet MS"/>
              <a:ea typeface="Trebuchet MS"/>
              <a:cs typeface="Trebuchet MS"/>
              <a:sym typeface="Trebuchet MS"/>
            </a:endParaRPr>
          </a:p>
        </p:txBody>
      </p:sp>
      <p:pic>
        <p:nvPicPr>
          <p:cNvPr id="1735" name="Google Shape;1735;p135"/>
          <p:cNvPicPr preferRelativeResize="0"/>
          <p:nvPr/>
        </p:nvPicPr>
        <p:blipFill>
          <a:blip r:embed="rId3">
            <a:alphaModFix/>
          </a:blip>
          <a:stretch>
            <a:fillRect/>
          </a:stretch>
        </p:blipFill>
        <p:spPr>
          <a:xfrm>
            <a:off x="2605075" y="1295400"/>
            <a:ext cx="3933825" cy="571500"/>
          </a:xfrm>
          <a:prstGeom prst="rect">
            <a:avLst/>
          </a:prstGeom>
          <a:noFill/>
          <a:ln>
            <a:noFill/>
          </a:ln>
        </p:spPr>
      </p:pic>
      <p:pic>
        <p:nvPicPr>
          <p:cNvPr id="1736" name="Google Shape;1736;p135"/>
          <p:cNvPicPr preferRelativeResize="0"/>
          <p:nvPr/>
        </p:nvPicPr>
        <p:blipFill rotWithShape="1">
          <a:blip r:embed="rId4">
            <a:alphaModFix/>
          </a:blip>
          <a:srcRect r="15519" b="41193"/>
          <a:stretch/>
        </p:blipFill>
        <p:spPr>
          <a:xfrm>
            <a:off x="2469850" y="2618450"/>
            <a:ext cx="4376175" cy="1946800"/>
          </a:xfrm>
          <a:prstGeom prst="rect">
            <a:avLst/>
          </a:prstGeom>
          <a:noFill/>
          <a:ln>
            <a:noFill/>
          </a:ln>
        </p:spPr>
      </p:pic>
      <p:sp>
        <p:nvSpPr>
          <p:cNvPr id="1737" name="Google Shape;1737;p135"/>
          <p:cNvSpPr txBox="1"/>
          <p:nvPr/>
        </p:nvSpPr>
        <p:spPr>
          <a:xfrm>
            <a:off x="263775" y="2322500"/>
            <a:ext cx="2158200" cy="234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chemeClr val="dk1"/>
                </a:solidFill>
                <a:latin typeface="Trebuchet MS"/>
                <a:ea typeface="Trebuchet MS"/>
                <a:cs typeface="Trebuchet MS"/>
                <a:sym typeface="Trebuchet MS"/>
              </a:rPr>
              <a:t>Will take time</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r>
              <a:rPr lang="en" sz="1800">
                <a:solidFill>
                  <a:schemeClr val="dk1"/>
                </a:solidFill>
                <a:latin typeface="Trebuchet MS"/>
                <a:ea typeface="Trebuchet MS"/>
                <a:cs typeface="Trebuchet MS"/>
                <a:sym typeface="Trebuchet MS"/>
              </a:rPr>
              <a:t>to « do it all » !!!</a:t>
            </a: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Google Shape;1742;p136"/>
          <p:cNvPicPr preferRelativeResize="0"/>
          <p:nvPr/>
        </p:nvPicPr>
        <p:blipFill>
          <a:blip r:embed="rId3">
            <a:alphaModFix/>
          </a:blip>
          <a:stretch>
            <a:fillRect/>
          </a:stretch>
        </p:blipFill>
        <p:spPr>
          <a:xfrm>
            <a:off x="1926850" y="1111575"/>
            <a:ext cx="5591175" cy="904875"/>
          </a:xfrm>
          <a:prstGeom prst="rect">
            <a:avLst/>
          </a:prstGeom>
          <a:noFill/>
          <a:ln>
            <a:noFill/>
          </a:ln>
        </p:spPr>
      </p:pic>
      <p:sp>
        <p:nvSpPr>
          <p:cNvPr id="1743" name="Google Shape;1743;p136"/>
          <p:cNvSpPr txBox="1"/>
          <p:nvPr/>
        </p:nvSpPr>
        <p:spPr>
          <a:xfrm>
            <a:off x="2297950" y="2016450"/>
            <a:ext cx="6906000" cy="805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cell biology (eg: luciferase assay)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in vitro assays (eg: EMSA)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Proteomic (eg: mass spectrometry)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chemeClr val="dk1"/>
              </a:buClr>
              <a:buSzPts val="1800"/>
              <a:buFont typeface="Trebuchet MS"/>
              <a:buChar char="●"/>
            </a:pPr>
            <a:r>
              <a:rPr lang="en" sz="1800">
                <a:solidFill>
                  <a:schemeClr val="dk1"/>
                </a:solidFill>
                <a:latin typeface="Trebuchet MS"/>
                <a:ea typeface="Trebuchet MS"/>
                <a:cs typeface="Trebuchet MS"/>
                <a:sym typeface="Trebuchet MS"/>
              </a:rPr>
              <a:t>Transgenics ?</a:t>
            </a:r>
            <a:endParaRPr sz="1800">
              <a:solidFill>
                <a:schemeClr val="dk1"/>
              </a:solidFill>
              <a:latin typeface="Trebuchet MS"/>
              <a:ea typeface="Trebuchet MS"/>
              <a:cs typeface="Trebuchet MS"/>
              <a:sym typeface="Trebuchet MS"/>
            </a:endParaRPr>
          </a:p>
          <a:p>
            <a:pPr marL="457200" lvl="0" indent="-342900" algn="l" rtl="0">
              <a:lnSpc>
                <a:spcPct val="115000"/>
              </a:lnSpc>
              <a:spcBef>
                <a:spcPts val="0"/>
              </a:spcBef>
              <a:spcAft>
                <a:spcPts val="0"/>
              </a:spcAft>
              <a:buClr>
                <a:srgbClr val="F79646"/>
              </a:buClr>
              <a:buSzPts val="1800"/>
              <a:buFont typeface="Trebuchet MS"/>
              <a:buChar char="●"/>
            </a:pPr>
            <a:r>
              <a:rPr lang="en" sz="1800">
                <a:solidFill>
                  <a:srgbClr val="F79646"/>
                </a:solidFill>
                <a:latin typeface="Trebuchet MS"/>
                <a:ea typeface="Trebuchet MS"/>
                <a:cs typeface="Trebuchet MS"/>
                <a:sym typeface="Trebuchet MS"/>
              </a:rPr>
              <a:t>Will depend on</a:t>
            </a:r>
            <a:endParaRPr sz="1800">
              <a:solidFill>
                <a:srgbClr val="F79646"/>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79646"/>
              </a:buClr>
              <a:buSzPts val="1800"/>
              <a:buFont typeface="Trebuchet MS"/>
              <a:buChar char="○"/>
            </a:pPr>
            <a:r>
              <a:rPr lang="en" sz="1800">
                <a:solidFill>
                  <a:srgbClr val="F79646"/>
                </a:solidFill>
                <a:latin typeface="Trebuchet MS"/>
                <a:ea typeface="Trebuchet MS"/>
                <a:cs typeface="Trebuchet MS"/>
                <a:sym typeface="Trebuchet MS"/>
              </a:rPr>
              <a:t>the organism</a:t>
            </a:r>
            <a:endParaRPr sz="1800">
              <a:solidFill>
                <a:srgbClr val="F79646"/>
              </a:solidFill>
              <a:latin typeface="Trebuchet MS"/>
              <a:ea typeface="Trebuchet MS"/>
              <a:cs typeface="Trebuchet MS"/>
              <a:sym typeface="Trebuchet MS"/>
            </a:endParaRPr>
          </a:p>
          <a:p>
            <a:pPr marL="914400" lvl="1" indent="-342900" algn="l" rtl="0">
              <a:lnSpc>
                <a:spcPct val="115000"/>
              </a:lnSpc>
              <a:spcBef>
                <a:spcPts val="0"/>
              </a:spcBef>
              <a:spcAft>
                <a:spcPts val="0"/>
              </a:spcAft>
              <a:buClr>
                <a:srgbClr val="F79646"/>
              </a:buClr>
              <a:buSzPts val="1800"/>
              <a:buFont typeface="Trebuchet MS"/>
              <a:buChar char="○"/>
            </a:pPr>
            <a:r>
              <a:rPr lang="en" sz="1800">
                <a:solidFill>
                  <a:srgbClr val="F79646"/>
                </a:solidFill>
                <a:latin typeface="Trebuchet MS"/>
                <a:ea typeface="Trebuchet MS"/>
                <a:cs typeface="Trebuchet MS"/>
                <a:sym typeface="Trebuchet MS"/>
              </a:rPr>
              <a:t>available infrastructure</a:t>
            </a:r>
            <a:endParaRPr sz="1800">
              <a:solidFill>
                <a:srgbClr val="F79646"/>
              </a:solidFill>
              <a:latin typeface="Trebuchet MS"/>
              <a:ea typeface="Trebuchet MS"/>
              <a:cs typeface="Trebuchet MS"/>
              <a:sym typeface="Trebuchet MS"/>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137"/>
          <p:cNvSpPr txBox="1">
            <a:spLocks noGrp="1"/>
          </p:cNvSpPr>
          <p:nvPr>
            <p:ph type="title"/>
          </p:nvPr>
        </p:nvSpPr>
        <p:spPr>
          <a:xfrm>
            <a:off x="311699" y="2150849"/>
            <a:ext cx="8520600" cy="8418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Font typeface="Century Schoolbook"/>
              <a:buNone/>
            </a:pPr>
            <a:r>
              <a:rPr lang="en" sz="3600" i="0" u="none" strike="noStrike" cap="none">
                <a:solidFill>
                  <a:srgbClr val="000000"/>
                </a:solidFill>
                <a:latin typeface="Trebuchet MS"/>
                <a:ea typeface="Trebuchet MS"/>
                <a:cs typeface="Trebuchet MS"/>
                <a:sym typeface="Trebuchet MS"/>
              </a:rPr>
              <a:t>Discovering motifs in peaks</a:t>
            </a:r>
            <a:endParaRPr>
              <a:latin typeface="Trebuchet MS"/>
              <a:ea typeface="Trebuchet MS"/>
              <a:cs typeface="Trebuchet MS"/>
              <a:sym typeface="Trebuchet MS"/>
            </a:endParaRPr>
          </a:p>
        </p:txBody>
      </p:sp>
      <p:sp>
        <p:nvSpPr>
          <p:cNvPr id="1749" name="Google Shape;1749;p137"/>
          <p:cNvSpPr/>
          <p:nvPr/>
        </p:nvSpPr>
        <p:spPr>
          <a:xfrm>
            <a:off x="7479001" y="4191268"/>
            <a:ext cx="1510200" cy="822900"/>
          </a:xfrm>
          <a:custGeom>
            <a:avLst/>
            <a:gdLst/>
            <a:ahLst/>
            <a:cxnLst/>
            <a:rect l="l" t="t" r="r" b="b"/>
            <a:pathLst>
              <a:path w="120000" h="120000" extrusionOk="0">
                <a:moveTo>
                  <a:pt x="11012" y="0"/>
                </a:moveTo>
                <a:cubicBezTo>
                  <a:pt x="5506" y="0"/>
                  <a:pt x="0" y="9976"/>
                  <a:pt x="0" y="19953"/>
                </a:cubicBezTo>
                <a:lnTo>
                  <a:pt x="0" y="99953"/>
                </a:lnTo>
                <a:cubicBezTo>
                  <a:pt x="0" y="109929"/>
                  <a:pt x="5506" y="119953"/>
                  <a:pt x="11012" y="119953"/>
                </a:cubicBezTo>
                <a:lnTo>
                  <a:pt x="108935" y="119953"/>
                </a:lnTo>
                <a:cubicBezTo>
                  <a:pt x="114442" y="119953"/>
                  <a:pt x="119974" y="109929"/>
                  <a:pt x="119974" y="99953"/>
                </a:cubicBezTo>
                <a:lnTo>
                  <a:pt x="119974" y="19953"/>
                </a:lnTo>
                <a:cubicBezTo>
                  <a:pt x="119974" y="9976"/>
                  <a:pt x="114442" y="0"/>
                  <a:pt x="108935" y="0"/>
                </a:cubicBezTo>
                <a:lnTo>
                  <a:pt x="11012" y="0"/>
                </a:lnTo>
              </a:path>
            </a:pathLst>
          </a:custGeom>
          <a:solidFill>
            <a:srgbClr val="FFD320"/>
          </a:solidFill>
          <a:ln>
            <a:noFill/>
          </a:ln>
        </p:spPr>
        <p:txBody>
          <a:bodyPr spcFirstLastPara="1" wrap="square" lIns="90000" tIns="45000" rIns="90000" bIns="45000" anchor="ctr" anchorCtr="0">
            <a:noAutofit/>
          </a:bodyPr>
          <a:lstStyle/>
          <a:p>
            <a:pPr marL="0" marR="0" lvl="0" indent="0" algn="ctr" rtl="0">
              <a:spcBef>
                <a:spcPts val="0"/>
              </a:spcBef>
              <a:spcAft>
                <a:spcPts val="0"/>
              </a:spcAft>
              <a:buNone/>
            </a:pPr>
            <a:r>
              <a:rPr lang="en" sz="1600" b="1" strike="noStrike">
                <a:solidFill>
                  <a:srgbClr val="4C4C4C"/>
                </a:solidFill>
                <a:latin typeface="Century Schoolbook"/>
                <a:ea typeface="Century Schoolbook"/>
                <a:cs typeface="Century Schoolbook"/>
                <a:sym typeface="Century Schoolbook"/>
              </a:rPr>
              <a:t>Annotations</a:t>
            </a:r>
            <a:endParaRPr sz="1600" b="0" strike="noStrike">
              <a:solidFill>
                <a:srgbClr val="4C4C4C"/>
              </a:solidFill>
              <a:latin typeface="Century Schoolbook"/>
              <a:ea typeface="Century Schoolbook"/>
              <a:cs typeface="Century Schoolbook"/>
              <a:sym typeface="Century Schoolbook"/>
            </a:endParaRPr>
          </a:p>
        </p:txBody>
      </p:sp>
      <p:sp>
        <p:nvSpPr>
          <p:cNvPr id="1750" name="Google Shape;1750;p137"/>
          <p:cNvSpPr/>
          <p:nvPr/>
        </p:nvSpPr>
        <p:spPr>
          <a:xfrm>
            <a:off x="4988633" y="4191265"/>
            <a:ext cx="1510200" cy="822900"/>
          </a:xfrm>
          <a:custGeom>
            <a:avLst/>
            <a:gdLst/>
            <a:ahLst/>
            <a:cxnLst/>
            <a:rect l="l" t="t" r="r" b="b"/>
            <a:pathLst>
              <a:path w="120000" h="120000" extrusionOk="0">
                <a:moveTo>
                  <a:pt x="11012" y="0"/>
                </a:moveTo>
                <a:cubicBezTo>
                  <a:pt x="5506" y="0"/>
                  <a:pt x="0" y="9976"/>
                  <a:pt x="0" y="19953"/>
                </a:cubicBezTo>
                <a:lnTo>
                  <a:pt x="0" y="99953"/>
                </a:lnTo>
                <a:cubicBezTo>
                  <a:pt x="0" y="109929"/>
                  <a:pt x="5506" y="119953"/>
                  <a:pt x="11012" y="119953"/>
                </a:cubicBezTo>
                <a:lnTo>
                  <a:pt x="108935" y="119953"/>
                </a:lnTo>
                <a:cubicBezTo>
                  <a:pt x="114442" y="119953"/>
                  <a:pt x="119974" y="109929"/>
                  <a:pt x="119974" y="99953"/>
                </a:cubicBezTo>
                <a:lnTo>
                  <a:pt x="119974" y="19953"/>
                </a:lnTo>
                <a:cubicBezTo>
                  <a:pt x="119974" y="9976"/>
                  <a:pt x="114442" y="0"/>
                  <a:pt x="108935" y="0"/>
                </a:cubicBezTo>
                <a:lnTo>
                  <a:pt x="11012" y="0"/>
                </a:lnTo>
              </a:path>
            </a:pathLst>
          </a:custGeom>
          <a:solidFill>
            <a:srgbClr val="FFFF00"/>
          </a:solidFill>
          <a:ln>
            <a:noFill/>
          </a:ln>
        </p:spPr>
        <p:txBody>
          <a:bodyPr spcFirstLastPara="1" wrap="square" lIns="90000" tIns="45000" rIns="90000" bIns="45000" anchor="ctr" anchorCtr="0">
            <a:noAutofit/>
          </a:bodyPr>
          <a:lstStyle/>
          <a:p>
            <a:pPr marL="0" marR="0" lvl="0" indent="0" algn="ctr" rtl="0">
              <a:spcBef>
                <a:spcPts val="0"/>
              </a:spcBef>
              <a:spcAft>
                <a:spcPts val="0"/>
              </a:spcAft>
              <a:buNone/>
            </a:pPr>
            <a:r>
              <a:rPr lang="en" sz="1600" b="1" strike="noStrike">
                <a:solidFill>
                  <a:srgbClr val="4C4C4C"/>
                </a:solidFill>
                <a:latin typeface="Century Schoolbook"/>
                <a:ea typeface="Century Schoolbook"/>
                <a:cs typeface="Century Schoolbook"/>
                <a:sym typeface="Century Schoolbook"/>
              </a:rPr>
              <a:t>Motifs</a:t>
            </a:r>
            <a:endParaRPr sz="1600" b="0" strike="noStrike">
              <a:solidFill>
                <a:srgbClr val="4C4C4C"/>
              </a:solidFill>
              <a:latin typeface="Century Schoolbook"/>
              <a:ea typeface="Century Schoolbook"/>
              <a:cs typeface="Century Schoolbook"/>
              <a:sym typeface="Century Schoolbook"/>
            </a:endParaRPr>
          </a:p>
        </p:txBody>
      </p:sp>
      <p:sp>
        <p:nvSpPr>
          <p:cNvPr id="1751" name="Google Shape;1751;p137"/>
          <p:cNvSpPr/>
          <p:nvPr/>
        </p:nvSpPr>
        <p:spPr>
          <a:xfrm>
            <a:off x="6637822" y="4371276"/>
            <a:ext cx="611700" cy="462900"/>
          </a:xfrm>
          <a:custGeom>
            <a:avLst/>
            <a:gdLst/>
            <a:ahLst/>
            <a:cxnLst/>
            <a:rect l="l" t="t" r="r" b="b"/>
            <a:pathLst>
              <a:path w="120000" h="120000" extrusionOk="0">
                <a:moveTo>
                  <a:pt x="0" y="29958"/>
                </a:moveTo>
                <a:lnTo>
                  <a:pt x="89904" y="29958"/>
                </a:lnTo>
                <a:lnTo>
                  <a:pt x="89904" y="0"/>
                </a:lnTo>
                <a:lnTo>
                  <a:pt x="119936" y="59916"/>
                </a:lnTo>
                <a:lnTo>
                  <a:pt x="89904" y="119916"/>
                </a:lnTo>
                <a:lnTo>
                  <a:pt x="89904" y="89875"/>
                </a:lnTo>
                <a:lnTo>
                  <a:pt x="0" y="89875"/>
                </a:lnTo>
                <a:lnTo>
                  <a:pt x="0" y="29958"/>
                </a:lnTo>
              </a:path>
            </a:pathLst>
          </a:custGeom>
          <a:solidFill>
            <a:srgbClr val="FFCC00"/>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61892"/>
            <a:ext cx="5440680" cy="506870"/>
          </a:xfrm>
          <a:prstGeom prst="rect">
            <a:avLst/>
          </a:prstGeom>
        </p:spPr>
        <p:txBody>
          <a:bodyPr vert="horz" wrap="square" lIns="0" tIns="10478" rIns="0" bIns="0" rtlCol="0">
            <a:spAutoFit/>
          </a:bodyPr>
          <a:lstStyle/>
          <a:p>
            <a:pPr marL="9525">
              <a:spcBef>
                <a:spcPts val="83"/>
              </a:spcBef>
            </a:pPr>
            <a:r>
              <a:rPr b="1" spc="26" dirty="0"/>
              <a:t>Chromatin</a:t>
            </a:r>
            <a:r>
              <a:rPr b="1" spc="-38" dirty="0"/>
              <a:t> </a:t>
            </a:r>
            <a:r>
              <a:rPr b="1" spc="26" dirty="0"/>
              <a:t>ImmunoPrecipitation</a:t>
            </a:r>
          </a:p>
        </p:txBody>
      </p:sp>
      <p:sp>
        <p:nvSpPr>
          <p:cNvPr id="3" name="object 3"/>
          <p:cNvSpPr txBox="1"/>
          <p:nvPr/>
        </p:nvSpPr>
        <p:spPr>
          <a:xfrm>
            <a:off x="687705" y="1355216"/>
            <a:ext cx="3666649" cy="2218235"/>
          </a:xfrm>
          <a:prstGeom prst="rect">
            <a:avLst/>
          </a:prstGeom>
        </p:spPr>
        <p:txBody>
          <a:bodyPr vert="horz" wrap="square" lIns="0" tIns="39052" rIns="0" bIns="0" rtlCol="0">
            <a:spAutoFit/>
          </a:bodyPr>
          <a:lstStyle/>
          <a:p>
            <a:pPr marL="180975" marR="3810" indent="-171450">
              <a:lnSpc>
                <a:spcPct val="89200"/>
              </a:lnSpc>
              <a:spcBef>
                <a:spcPts val="307"/>
              </a:spcBef>
              <a:buFont typeface="Arial"/>
              <a:buChar char="•"/>
              <a:tabLst>
                <a:tab pos="180975" algn="l"/>
              </a:tabLst>
            </a:pPr>
            <a:r>
              <a:rPr sz="1800" spc="-4" dirty="0">
                <a:latin typeface="Calibri"/>
                <a:cs typeface="Calibri"/>
              </a:rPr>
              <a:t>ChIP is </a:t>
            </a:r>
            <a:r>
              <a:rPr sz="1800" dirty="0">
                <a:latin typeface="Calibri"/>
                <a:cs typeface="Calibri"/>
              </a:rPr>
              <a:t>used </a:t>
            </a:r>
            <a:r>
              <a:rPr sz="1800" spc="-11" dirty="0">
                <a:latin typeface="Calibri"/>
                <a:cs typeface="Calibri"/>
              </a:rPr>
              <a:t>to isolate </a:t>
            </a:r>
            <a:r>
              <a:rPr sz="1800" spc="-4" dirty="0">
                <a:latin typeface="Calibri"/>
                <a:cs typeface="Calibri"/>
              </a:rPr>
              <a:t>DNA </a:t>
            </a:r>
            <a:r>
              <a:rPr sz="1800" spc="-8" dirty="0">
                <a:latin typeface="Calibri"/>
                <a:cs typeface="Calibri"/>
              </a:rPr>
              <a:t>fragments </a:t>
            </a:r>
            <a:r>
              <a:rPr sz="1800" spc="-398" dirty="0">
                <a:latin typeface="Calibri"/>
                <a:cs typeface="Calibri"/>
              </a:rPr>
              <a:t> </a:t>
            </a:r>
            <a:r>
              <a:rPr sz="1800" spc="-4" dirty="0">
                <a:latin typeface="Calibri"/>
                <a:cs typeface="Calibri"/>
              </a:rPr>
              <a:t>bound </a:t>
            </a:r>
            <a:r>
              <a:rPr sz="1800" spc="-8" dirty="0">
                <a:latin typeface="Calibri"/>
                <a:cs typeface="Calibri"/>
              </a:rPr>
              <a:t>by proteins </a:t>
            </a:r>
            <a:r>
              <a:rPr sz="1800" spc="-4" dirty="0">
                <a:latin typeface="Calibri"/>
                <a:cs typeface="Calibri"/>
              </a:rPr>
              <a:t>or modified </a:t>
            </a:r>
            <a:r>
              <a:rPr sz="1800" dirty="0">
                <a:latin typeface="Calibri"/>
                <a:cs typeface="Calibri"/>
              </a:rPr>
              <a:t> </a:t>
            </a:r>
            <a:r>
              <a:rPr sz="1800" spc="-8" dirty="0">
                <a:latin typeface="Calibri"/>
                <a:cs typeface="Calibri"/>
              </a:rPr>
              <a:t>histones </a:t>
            </a:r>
            <a:r>
              <a:rPr sz="1800" spc="-4" dirty="0">
                <a:latin typeface="Calibri"/>
                <a:cs typeface="Calibri"/>
              </a:rPr>
              <a:t>of </a:t>
            </a:r>
            <a:r>
              <a:rPr sz="1800" spc="-11" dirty="0">
                <a:latin typeface="Calibri"/>
                <a:cs typeface="Calibri"/>
              </a:rPr>
              <a:t>interest </a:t>
            </a:r>
            <a:r>
              <a:rPr sz="1800" spc="-4" dirty="0">
                <a:latin typeface="Calibri"/>
                <a:cs typeface="Calibri"/>
              </a:rPr>
              <a:t>using </a:t>
            </a:r>
            <a:r>
              <a:rPr sz="1800" dirty="0">
                <a:latin typeface="Calibri"/>
                <a:cs typeface="Calibri"/>
              </a:rPr>
              <a:t>an </a:t>
            </a:r>
            <a:r>
              <a:rPr sz="1800" spc="-4" dirty="0">
                <a:latin typeface="Calibri"/>
                <a:cs typeface="Calibri"/>
              </a:rPr>
              <a:t>antibody </a:t>
            </a:r>
            <a:r>
              <a:rPr sz="1800" spc="-398" dirty="0">
                <a:latin typeface="Calibri"/>
                <a:cs typeface="Calibri"/>
              </a:rPr>
              <a:t> </a:t>
            </a:r>
            <a:r>
              <a:rPr sz="1800" spc="-4" dirty="0">
                <a:latin typeface="Calibri"/>
                <a:cs typeface="Calibri"/>
              </a:rPr>
              <a:t>specifically</a:t>
            </a:r>
            <a:r>
              <a:rPr sz="1800" spc="-8" dirty="0">
                <a:latin typeface="Calibri"/>
                <a:cs typeface="Calibri"/>
              </a:rPr>
              <a:t> </a:t>
            </a:r>
            <a:r>
              <a:rPr sz="1800" spc="-4" dirty="0">
                <a:latin typeface="Calibri"/>
                <a:cs typeface="Calibri"/>
              </a:rPr>
              <a:t>design</a:t>
            </a:r>
            <a:r>
              <a:rPr sz="1800" spc="-8" dirty="0">
                <a:latin typeface="Calibri"/>
                <a:cs typeface="Calibri"/>
              </a:rPr>
              <a:t> </a:t>
            </a:r>
            <a:r>
              <a:rPr sz="1800" spc="-11" dirty="0">
                <a:latin typeface="Calibri"/>
                <a:cs typeface="Calibri"/>
              </a:rPr>
              <a:t>to </a:t>
            </a:r>
            <a:r>
              <a:rPr sz="1800" spc="-15" dirty="0">
                <a:latin typeface="Calibri"/>
                <a:cs typeface="Calibri"/>
              </a:rPr>
              <a:t>target</a:t>
            </a:r>
            <a:r>
              <a:rPr sz="1800" spc="-11" dirty="0">
                <a:latin typeface="Calibri"/>
                <a:cs typeface="Calibri"/>
              </a:rPr>
              <a:t> </a:t>
            </a:r>
            <a:r>
              <a:rPr sz="1800" spc="-4" dirty="0">
                <a:latin typeface="Calibri"/>
                <a:cs typeface="Calibri"/>
              </a:rPr>
              <a:t>them</a:t>
            </a:r>
            <a:endParaRPr sz="1800">
              <a:latin typeface="Calibri"/>
              <a:cs typeface="Calibri"/>
            </a:endParaRPr>
          </a:p>
          <a:p>
            <a:pPr marL="180975" marR="126683" indent="-171450">
              <a:lnSpc>
                <a:spcPts val="1943"/>
              </a:lnSpc>
              <a:spcBef>
                <a:spcPts val="788"/>
              </a:spcBef>
              <a:buFont typeface="Arial"/>
              <a:buChar char="•"/>
              <a:tabLst>
                <a:tab pos="180975" algn="l"/>
              </a:tabLst>
            </a:pPr>
            <a:r>
              <a:rPr sz="1800" spc="-4" dirty="0">
                <a:latin typeface="Calibri"/>
                <a:cs typeface="Calibri"/>
              </a:rPr>
              <a:t>It </a:t>
            </a:r>
            <a:r>
              <a:rPr sz="1800" spc="-8" dirty="0">
                <a:latin typeface="Calibri"/>
                <a:cs typeface="Calibri"/>
              </a:rPr>
              <a:t>requires </a:t>
            </a:r>
            <a:r>
              <a:rPr sz="1800" dirty="0">
                <a:latin typeface="Calibri"/>
                <a:cs typeface="Calibri"/>
              </a:rPr>
              <a:t>a </a:t>
            </a:r>
            <a:r>
              <a:rPr sz="1800" spc="-4" dirty="0">
                <a:latin typeface="Calibri"/>
                <a:cs typeface="Calibri"/>
              </a:rPr>
              <a:t>high </a:t>
            </a:r>
            <a:r>
              <a:rPr sz="1800" dirty="0">
                <a:latin typeface="Calibri"/>
                <a:cs typeface="Calibri"/>
              </a:rPr>
              <a:t>number </a:t>
            </a:r>
            <a:r>
              <a:rPr sz="1800" spc="-4" dirty="0">
                <a:latin typeface="Calibri"/>
                <a:cs typeface="Calibri"/>
              </a:rPr>
              <a:t>of cells (1- </a:t>
            </a:r>
            <a:r>
              <a:rPr sz="1800" spc="-398" dirty="0">
                <a:latin typeface="Calibri"/>
                <a:cs typeface="Calibri"/>
              </a:rPr>
              <a:t> </a:t>
            </a:r>
            <a:r>
              <a:rPr sz="1800" spc="-4" dirty="0">
                <a:latin typeface="Calibri"/>
                <a:cs typeface="Calibri"/>
              </a:rPr>
              <a:t>10</a:t>
            </a:r>
            <a:r>
              <a:rPr sz="1800" spc="-11" dirty="0">
                <a:latin typeface="Calibri"/>
                <a:cs typeface="Calibri"/>
              </a:rPr>
              <a:t> </a:t>
            </a:r>
            <a:r>
              <a:rPr sz="1800" spc="-4" dirty="0">
                <a:latin typeface="Calibri"/>
                <a:cs typeface="Calibri"/>
              </a:rPr>
              <a:t>million cells)</a:t>
            </a:r>
            <a:endParaRPr sz="1800">
              <a:latin typeface="Calibri"/>
              <a:cs typeface="Calibri"/>
            </a:endParaRPr>
          </a:p>
          <a:p>
            <a:pPr marL="180975" marR="20003" indent="-171450">
              <a:lnSpc>
                <a:spcPts val="1965"/>
              </a:lnSpc>
              <a:spcBef>
                <a:spcPts val="739"/>
              </a:spcBef>
              <a:buFont typeface="Arial"/>
              <a:buChar char="•"/>
              <a:tabLst>
                <a:tab pos="180975" algn="l"/>
              </a:tabLst>
            </a:pPr>
            <a:r>
              <a:rPr sz="1800" spc="-4" dirty="0">
                <a:latin typeface="Calibri"/>
                <a:cs typeface="Calibri"/>
              </a:rPr>
              <a:t>It </a:t>
            </a:r>
            <a:r>
              <a:rPr sz="1800" spc="-8" dirty="0">
                <a:latin typeface="Calibri"/>
                <a:cs typeface="Calibri"/>
              </a:rPr>
              <a:t>requires </a:t>
            </a:r>
            <a:r>
              <a:rPr sz="1800" spc="-4" dirty="0">
                <a:latin typeface="Calibri"/>
                <a:cs typeface="Calibri"/>
              </a:rPr>
              <a:t>highly </a:t>
            </a:r>
            <a:r>
              <a:rPr sz="1800" spc="-11" dirty="0">
                <a:latin typeface="Calibri"/>
                <a:cs typeface="Calibri"/>
              </a:rPr>
              <a:t>tested </a:t>
            </a:r>
            <a:r>
              <a:rPr sz="1800" dirty="0">
                <a:latin typeface="Calibri"/>
                <a:cs typeface="Calibri"/>
              </a:rPr>
              <a:t>and </a:t>
            </a:r>
            <a:r>
              <a:rPr sz="1800" spc="-4" dirty="0">
                <a:latin typeface="Calibri"/>
                <a:cs typeface="Calibri"/>
              </a:rPr>
              <a:t>verified </a:t>
            </a:r>
            <a:r>
              <a:rPr sz="1800" dirty="0">
                <a:latin typeface="Calibri"/>
                <a:cs typeface="Calibri"/>
              </a:rPr>
              <a:t> </a:t>
            </a:r>
            <a:r>
              <a:rPr sz="1800" spc="-4" dirty="0">
                <a:latin typeface="Calibri"/>
                <a:cs typeface="Calibri"/>
              </a:rPr>
              <a:t>antibody</a:t>
            </a:r>
            <a:r>
              <a:rPr sz="1800" spc="-15" dirty="0">
                <a:latin typeface="Calibri"/>
                <a:cs typeface="Calibri"/>
              </a:rPr>
              <a:t> </a:t>
            </a:r>
            <a:r>
              <a:rPr sz="1800" spc="-8" dirty="0">
                <a:latin typeface="Calibri"/>
                <a:cs typeface="Calibri"/>
              </a:rPr>
              <a:t>working</a:t>
            </a:r>
            <a:r>
              <a:rPr sz="1800" spc="-15" dirty="0">
                <a:latin typeface="Calibri"/>
                <a:cs typeface="Calibri"/>
              </a:rPr>
              <a:t> </a:t>
            </a:r>
            <a:r>
              <a:rPr sz="1800" spc="-4" dirty="0">
                <a:latin typeface="Calibri"/>
                <a:cs typeface="Calibri"/>
              </a:rPr>
              <a:t>specifically</a:t>
            </a:r>
            <a:r>
              <a:rPr sz="1800" spc="-15" dirty="0">
                <a:latin typeface="Calibri"/>
                <a:cs typeface="Calibri"/>
              </a:rPr>
              <a:t> for</a:t>
            </a:r>
            <a:r>
              <a:rPr sz="1800" spc="-11" dirty="0">
                <a:latin typeface="Calibri"/>
                <a:cs typeface="Calibri"/>
              </a:rPr>
              <a:t> </a:t>
            </a:r>
            <a:r>
              <a:rPr sz="1800" spc="-4" dirty="0">
                <a:latin typeface="Calibri"/>
                <a:cs typeface="Calibri"/>
              </a:rPr>
              <a:t>ChIP</a:t>
            </a:r>
            <a:endParaRPr sz="1800">
              <a:latin typeface="Calibri"/>
              <a:cs typeface="Calibri"/>
            </a:endParaRPr>
          </a:p>
        </p:txBody>
      </p:sp>
      <p:pic>
        <p:nvPicPr>
          <p:cNvPr id="4" name="object 4"/>
          <p:cNvPicPr/>
          <p:nvPr/>
        </p:nvPicPr>
        <p:blipFill>
          <a:blip r:embed="rId2" cstate="print"/>
          <a:stretch>
            <a:fillRect/>
          </a:stretch>
        </p:blipFill>
        <p:spPr>
          <a:xfrm>
            <a:off x="4866893" y="1367027"/>
            <a:ext cx="3410712" cy="3266694"/>
          </a:xfrm>
          <a:prstGeom prst="rect">
            <a:avLst/>
          </a:prstGeom>
        </p:spPr>
      </p:pic>
      <p:sp>
        <p:nvSpPr>
          <p:cNvPr id="5" name="object 5"/>
          <p:cNvSpPr txBox="1"/>
          <p:nvPr/>
        </p:nvSpPr>
        <p:spPr>
          <a:xfrm>
            <a:off x="7201410" y="4787400"/>
            <a:ext cx="556260" cy="142347"/>
          </a:xfrm>
          <a:prstGeom prst="rect">
            <a:avLst/>
          </a:prstGeom>
        </p:spPr>
        <p:txBody>
          <a:bodyPr vert="horz" wrap="square" lIns="0" tIns="3810" rIns="0" bIns="0" rtlCol="0">
            <a:spAutoFit/>
          </a:bodyPr>
          <a:lstStyle/>
          <a:p>
            <a:pPr marL="9525">
              <a:spcBef>
                <a:spcPts val="30"/>
              </a:spcBef>
            </a:pPr>
            <a:r>
              <a:rPr sz="900" spc="-4" dirty="0">
                <a:latin typeface="Calibri"/>
                <a:cs typeface="Calibri"/>
              </a:rPr>
              <a:t>F</a:t>
            </a:r>
            <a:r>
              <a:rPr sz="900" spc="-8" dirty="0">
                <a:latin typeface="Calibri"/>
                <a:cs typeface="Calibri"/>
              </a:rPr>
              <a:t>u</a:t>
            </a:r>
            <a:r>
              <a:rPr sz="900" spc="-19" dirty="0">
                <a:latin typeface="Calibri"/>
                <a:cs typeface="Calibri"/>
              </a:rPr>
              <a:t>r</a:t>
            </a:r>
            <a:r>
              <a:rPr sz="900" spc="-8" dirty="0">
                <a:latin typeface="Calibri"/>
                <a:cs typeface="Calibri"/>
              </a:rPr>
              <a:t>e</a:t>
            </a:r>
            <a:r>
              <a:rPr sz="900" spc="-68" dirty="0">
                <a:latin typeface="Calibri"/>
                <a:cs typeface="Calibri"/>
              </a:rPr>
              <a:t>y</a:t>
            </a:r>
            <a:r>
              <a:rPr sz="900" dirty="0">
                <a:latin typeface="Calibri"/>
                <a:cs typeface="Calibri"/>
              </a:rPr>
              <a:t>, 2012</a:t>
            </a:r>
            <a:endParaRPr sz="900">
              <a:latin typeface="Calibri"/>
              <a:cs typeface="Calibri"/>
            </a:endParaRPr>
          </a:p>
        </p:txBody>
      </p:sp>
      <p:sp>
        <p:nvSpPr>
          <p:cNvPr id="6" name="object 6"/>
          <p:cNvSpPr txBox="1">
            <a:spLocks noGrp="1"/>
          </p:cNvSpPr>
          <p:nvPr>
            <p:ph type="sldNum" sz="quarter" idx="7"/>
          </p:nvPr>
        </p:nvSpPr>
        <p:spPr>
          <a:xfrm>
            <a:off x="6225422" y="3616269"/>
            <a:ext cx="137517" cy="280846"/>
          </a:xfrm>
          <a:prstGeom prst="rect">
            <a:avLst/>
          </a:prstGeom>
        </p:spPr>
        <p:txBody>
          <a:bodyPr vert="horz" wrap="square" lIns="0" tIns="3810" rIns="0" bIns="0" rtlCol="0">
            <a:spAutoFit/>
          </a:bodyPr>
          <a:lstStyle/>
          <a:p>
            <a:pPr marL="28575">
              <a:spcBef>
                <a:spcPts val="30"/>
              </a:spcBef>
            </a:pPr>
            <a:fld id="{81D60167-4931-47E6-BA6A-407CBD079E47}" type="slidenum">
              <a:rPr dirty="0"/>
              <a:pPr marL="28575">
                <a:spcBef>
                  <a:spcPts val="30"/>
                </a:spcBef>
              </a:pPr>
              <a:t>9</a:t>
            </a:fld>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38"/>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 Biological concepts of transcriptional regulation</a:t>
            </a:r>
            <a:endParaRPr>
              <a:latin typeface="Trebuchet MS"/>
              <a:ea typeface="Trebuchet MS"/>
              <a:cs typeface="Trebuchet MS"/>
              <a:sym typeface="Trebuchet MS"/>
            </a:endParaRPr>
          </a:p>
        </p:txBody>
      </p:sp>
      <p:pic>
        <p:nvPicPr>
          <p:cNvPr id="1757" name="Google Shape;1757;p138"/>
          <p:cNvPicPr preferRelativeResize="0"/>
          <p:nvPr/>
        </p:nvPicPr>
        <p:blipFill>
          <a:blip r:embed="rId3">
            <a:alphaModFix/>
          </a:blip>
          <a:stretch>
            <a:fillRect/>
          </a:stretch>
        </p:blipFill>
        <p:spPr>
          <a:xfrm>
            <a:off x="3376326" y="1017725"/>
            <a:ext cx="4409700" cy="4002650"/>
          </a:xfrm>
          <a:prstGeom prst="rect">
            <a:avLst/>
          </a:prstGeom>
          <a:noFill/>
          <a:ln>
            <a:noFill/>
          </a:ln>
        </p:spPr>
      </p:pic>
      <p:pic>
        <p:nvPicPr>
          <p:cNvPr id="1758" name="Google Shape;1758;p138"/>
          <p:cNvPicPr preferRelativeResize="0"/>
          <p:nvPr/>
        </p:nvPicPr>
        <p:blipFill>
          <a:blip r:embed="rId4">
            <a:alphaModFix/>
          </a:blip>
          <a:stretch>
            <a:fillRect/>
          </a:stretch>
        </p:blipFill>
        <p:spPr>
          <a:xfrm>
            <a:off x="509288" y="1363475"/>
            <a:ext cx="2867025" cy="1466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139"/>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 Transcription factor specificity</a:t>
            </a:r>
            <a:endParaRPr>
              <a:latin typeface="Trebuchet MS"/>
              <a:ea typeface="Trebuchet MS"/>
              <a:cs typeface="Trebuchet MS"/>
              <a:sym typeface="Trebuchet MS"/>
            </a:endParaRPr>
          </a:p>
        </p:txBody>
      </p:sp>
      <p:pic>
        <p:nvPicPr>
          <p:cNvPr id="1764" name="Google Shape;1764;p139"/>
          <p:cNvPicPr preferRelativeResize="0"/>
          <p:nvPr/>
        </p:nvPicPr>
        <p:blipFill>
          <a:blip r:embed="rId3">
            <a:alphaModFix/>
          </a:blip>
          <a:stretch>
            <a:fillRect/>
          </a:stretch>
        </p:blipFill>
        <p:spPr>
          <a:xfrm>
            <a:off x="1643938" y="1546363"/>
            <a:ext cx="5705475" cy="1362075"/>
          </a:xfrm>
          <a:prstGeom prst="rect">
            <a:avLst/>
          </a:prstGeom>
          <a:noFill/>
          <a:ln>
            <a:noFill/>
          </a:ln>
        </p:spPr>
      </p:pic>
      <p:sp>
        <p:nvSpPr>
          <p:cNvPr id="1765" name="Google Shape;1765;p139"/>
          <p:cNvSpPr txBox="1"/>
          <p:nvPr/>
        </p:nvSpPr>
        <p:spPr>
          <a:xfrm>
            <a:off x="1162750" y="1450025"/>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6" name="Google Shape;1766;p139"/>
          <p:cNvSpPr txBox="1"/>
          <p:nvPr/>
        </p:nvSpPr>
        <p:spPr>
          <a:xfrm>
            <a:off x="1643950" y="1017725"/>
            <a:ext cx="7332300" cy="85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solidFill>
                  <a:srgbClr val="C0504D"/>
                </a:solidFill>
                <a:latin typeface="Trebuchet MS"/>
                <a:ea typeface="Trebuchet MS"/>
                <a:cs typeface="Trebuchet MS"/>
                <a:sym typeface="Trebuchet MS"/>
              </a:rPr>
              <a:t>How do TF « know » where to bind DNA ?</a:t>
            </a:r>
            <a:endParaRPr sz="1800">
              <a:latin typeface="Trebuchet MS"/>
              <a:ea typeface="Trebuchet MS"/>
              <a:cs typeface="Trebuchet MS"/>
              <a:sym typeface="Trebuchet MS"/>
            </a:endParaRPr>
          </a:p>
        </p:txBody>
      </p:sp>
      <p:sp>
        <p:nvSpPr>
          <p:cNvPr id="1767" name="Google Shape;1767;p139"/>
          <p:cNvSpPr txBox="1"/>
          <p:nvPr/>
        </p:nvSpPr>
        <p:spPr>
          <a:xfrm>
            <a:off x="1053325" y="2756050"/>
            <a:ext cx="7332300" cy="855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a:solidFill>
                  <a:srgbClr val="C0504D"/>
                </a:solidFill>
                <a:latin typeface="Trebuchet MS"/>
                <a:ea typeface="Trebuchet MS"/>
                <a:cs typeface="Trebuchet MS"/>
                <a:sym typeface="Trebuchet MS"/>
              </a:rPr>
              <a:t>TF recognize TFBS with specific DNA sequences</a:t>
            </a:r>
            <a:endParaRPr sz="1800">
              <a:solidFill>
                <a:srgbClr val="C0504D"/>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grpSp>
        <p:nvGrpSpPr>
          <p:cNvPr id="1768" name="Google Shape;1768;p139"/>
          <p:cNvGrpSpPr/>
          <p:nvPr/>
        </p:nvGrpSpPr>
        <p:grpSpPr>
          <a:xfrm>
            <a:off x="1463725" y="3145800"/>
            <a:ext cx="7332300" cy="2251100"/>
            <a:chOff x="1463725" y="3145800"/>
            <a:chExt cx="7332300" cy="2251100"/>
          </a:xfrm>
        </p:grpSpPr>
        <p:pic>
          <p:nvPicPr>
            <p:cNvPr id="1769" name="Google Shape;1769;p139"/>
            <p:cNvPicPr preferRelativeResize="0"/>
            <p:nvPr/>
          </p:nvPicPr>
          <p:blipFill>
            <a:blip r:embed="rId4">
              <a:alphaModFix/>
            </a:blip>
            <a:stretch>
              <a:fillRect/>
            </a:stretch>
          </p:blipFill>
          <p:spPr>
            <a:xfrm>
              <a:off x="2559400" y="3145800"/>
              <a:ext cx="4114800" cy="1524000"/>
            </a:xfrm>
            <a:prstGeom prst="rect">
              <a:avLst/>
            </a:prstGeom>
            <a:noFill/>
            <a:ln>
              <a:noFill/>
            </a:ln>
          </p:spPr>
        </p:pic>
        <p:sp>
          <p:nvSpPr>
            <p:cNvPr id="1770" name="Google Shape;1770;p139"/>
            <p:cNvSpPr txBox="1"/>
            <p:nvPr/>
          </p:nvSpPr>
          <p:spPr>
            <a:xfrm>
              <a:off x="1463725" y="4541600"/>
              <a:ext cx="7332300" cy="855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a:solidFill>
                    <a:srgbClr val="C0504D"/>
                  </a:solidFill>
                  <a:latin typeface="Trebuchet MS"/>
                  <a:ea typeface="Trebuchet MS"/>
                  <a:cs typeface="Trebuchet MS"/>
                  <a:sym typeface="Trebuchet MS"/>
                </a:rPr>
                <a:t>a given TF is able to bind DNA on TFBSs with different sequences</a:t>
              </a:r>
              <a:endParaRPr sz="1800">
                <a:solidFill>
                  <a:srgbClr val="C0504D"/>
                </a:solidFill>
                <a:latin typeface="Trebuchet MS"/>
                <a:ea typeface="Trebuchet MS"/>
                <a:cs typeface="Trebuchet MS"/>
                <a:sym typeface="Trebuchet MS"/>
              </a:endParaRPr>
            </a:p>
            <a:p>
              <a:pPr marL="0" lvl="0" indent="0" algn="l" rtl="0">
                <a:spcBef>
                  <a:spcPts val="0"/>
                </a:spcBef>
                <a:spcAft>
                  <a:spcPts val="0"/>
                </a:spcAft>
                <a:buNone/>
              </a:pPr>
              <a:endParaRPr sz="1800">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140"/>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Binding specificity</a:t>
            </a:r>
            <a:endParaRPr>
              <a:latin typeface="Trebuchet MS"/>
              <a:ea typeface="Trebuchet MS"/>
              <a:cs typeface="Trebuchet MS"/>
              <a:sym typeface="Trebuchet MS"/>
            </a:endParaRPr>
          </a:p>
        </p:txBody>
      </p:sp>
      <p:pic>
        <p:nvPicPr>
          <p:cNvPr id="1776" name="Google Shape;1776;p140"/>
          <p:cNvPicPr preferRelativeResize="0"/>
          <p:nvPr/>
        </p:nvPicPr>
        <p:blipFill>
          <a:blip r:embed="rId3">
            <a:alphaModFix/>
          </a:blip>
          <a:stretch>
            <a:fillRect/>
          </a:stretch>
        </p:blipFill>
        <p:spPr>
          <a:xfrm>
            <a:off x="3214675" y="1090313"/>
            <a:ext cx="2714625" cy="3952875"/>
          </a:xfrm>
          <a:prstGeom prst="rect">
            <a:avLst/>
          </a:prstGeom>
          <a:noFill/>
          <a:ln>
            <a:noFill/>
          </a:ln>
        </p:spPr>
      </p:pic>
      <p:pic>
        <p:nvPicPr>
          <p:cNvPr id="1777" name="Google Shape;1777;p140"/>
          <p:cNvPicPr preferRelativeResize="0"/>
          <p:nvPr/>
        </p:nvPicPr>
        <p:blipFill>
          <a:blip r:embed="rId4">
            <a:alphaModFix/>
          </a:blip>
          <a:stretch>
            <a:fillRect/>
          </a:stretch>
        </p:blipFill>
        <p:spPr>
          <a:xfrm>
            <a:off x="5630275" y="4234325"/>
            <a:ext cx="1295400" cy="4095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41"/>
          <p:cNvSpPr/>
          <p:nvPr/>
        </p:nvSpPr>
        <p:spPr>
          <a:xfrm>
            <a:off x="1476375" y="1335881"/>
            <a:ext cx="2231100" cy="29262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338E"/>
              </a:buClr>
              <a:buFont typeface="Arial"/>
              <a:buNone/>
            </a:pPr>
            <a:r>
              <a:rPr lang="en" sz="1000" b="1" i="1" u="none" strike="noStrike" cap="none">
                <a:solidFill>
                  <a:srgbClr val="00338E"/>
                </a:solidFill>
                <a:latin typeface="Arial"/>
                <a:ea typeface="Arial"/>
                <a:cs typeface="Arial"/>
                <a:sym typeface="Arial"/>
              </a:rPr>
              <a:t>Collection of binding sites </a:t>
            </a:r>
            <a:br>
              <a:rPr lang="en" sz="1000" b="1" i="1" u="none" strike="noStrike" cap="none">
                <a:solidFill>
                  <a:srgbClr val="00338E"/>
                </a:solidFill>
                <a:latin typeface="Arial"/>
                <a:ea typeface="Arial"/>
                <a:cs typeface="Arial"/>
                <a:sym typeface="Arial"/>
              </a:rPr>
            </a:br>
            <a:r>
              <a:rPr lang="en" sz="1000" b="0" i="1" u="none" strike="noStrike" cap="none">
                <a:solidFill>
                  <a:srgbClr val="00338E"/>
                </a:solidFill>
                <a:latin typeface="Arial"/>
                <a:ea typeface="Arial"/>
                <a:cs typeface="Arial"/>
                <a:sym typeface="Arial"/>
              </a:rPr>
              <a:t>used to build the Sox2 matrix (TRANSFAC M01272 )</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R15133  GCCCTCATTGTTATGC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R15201  AAACTCTTTGTTTGGA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R15231  TTCACCATTGTTCTAG</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R15267  GACTCTATTGTCTCTG</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R16367  GATATCTTTGTTTCTT</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R17099  TGCACCTTTGTTATGC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R19276  AATTCCATTGTTATGA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R19367  AAACTCTTTGTTTGGA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R19510  ATGGACATTGTAATGC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R22342  AGGCCTTTTGTCCTGG</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R22344  TGTGCTTTTGTNNNNN</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R22359  CTCAACTTTGTAATTT</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R22961  GCAGCCATTGTGATGC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R23679  CACCCCTTTGTTATGC</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R25928  TTTTCTATTGTTTTTA</a:t>
            </a:r>
            <a:endParaRPr/>
          </a:p>
          <a:p>
            <a:pPr marL="0" marR="0" lvl="0" indent="0" algn="l" rtl="0">
              <a:lnSpc>
                <a:spcPct val="100000"/>
              </a:lnSpc>
              <a:spcBef>
                <a:spcPts val="0"/>
              </a:spcBef>
              <a:spcAft>
                <a:spcPts val="0"/>
              </a:spcAft>
              <a:buClr>
                <a:srgbClr val="000000"/>
              </a:buClr>
              <a:buFont typeface="Courier"/>
              <a:buNone/>
            </a:pPr>
            <a:r>
              <a:rPr lang="en" sz="1000" b="0" i="0" u="none" strike="noStrike" cap="none">
                <a:solidFill>
                  <a:srgbClr val="000000"/>
                </a:solidFill>
                <a:latin typeface="Courier"/>
                <a:ea typeface="Courier"/>
                <a:cs typeface="Courier"/>
                <a:sym typeface="Courier"/>
              </a:rPr>
              <a:t>R27428  AAAGGCATTGTGTTTC</a:t>
            </a:r>
            <a:endParaRPr/>
          </a:p>
        </p:txBody>
      </p:sp>
      <p:pic>
        <p:nvPicPr>
          <p:cNvPr id="1783" name="Google Shape;1783;p141"/>
          <p:cNvPicPr preferRelativeResize="0"/>
          <p:nvPr/>
        </p:nvPicPr>
        <p:blipFill rotWithShape="1">
          <a:blip r:embed="rId3">
            <a:alphaModFix/>
          </a:blip>
          <a:srcRect/>
          <a:stretch/>
        </p:blipFill>
        <p:spPr>
          <a:xfrm>
            <a:off x="3755230" y="3332799"/>
            <a:ext cx="4104000" cy="1277400"/>
          </a:xfrm>
          <a:prstGeom prst="rect">
            <a:avLst/>
          </a:prstGeom>
          <a:noFill/>
          <a:ln>
            <a:noFill/>
          </a:ln>
        </p:spPr>
      </p:pic>
      <p:graphicFrame>
        <p:nvGraphicFramePr>
          <p:cNvPr id="1784" name="Google Shape;1784;p141"/>
          <p:cNvGraphicFramePr/>
          <p:nvPr/>
        </p:nvGraphicFramePr>
        <p:xfrm>
          <a:off x="3922384" y="1620441"/>
          <a:ext cx="3769900" cy="1307100"/>
        </p:xfrm>
        <a:graphic>
          <a:graphicData uri="http://schemas.openxmlformats.org/drawingml/2006/table">
            <a:tbl>
              <a:tblPr>
                <a:noFill/>
                <a:tableStyleId>{21F44929-C674-4358-B717-8E66B444408B}</a:tableStyleId>
              </a:tblPr>
              <a:tblGrid>
                <a:gridCol w="221900">
                  <a:extLst>
                    <a:ext uri="{9D8B030D-6E8A-4147-A177-3AD203B41FA5}">
                      <a16:colId xmlns:a16="http://schemas.microsoft.com/office/drawing/2014/main" val="20000"/>
                    </a:ext>
                  </a:extLst>
                </a:gridCol>
                <a:gridCol w="221900">
                  <a:extLst>
                    <a:ext uri="{9D8B030D-6E8A-4147-A177-3AD203B41FA5}">
                      <a16:colId xmlns:a16="http://schemas.microsoft.com/office/drawing/2014/main" val="20001"/>
                    </a:ext>
                  </a:extLst>
                </a:gridCol>
                <a:gridCol w="221900">
                  <a:extLst>
                    <a:ext uri="{9D8B030D-6E8A-4147-A177-3AD203B41FA5}">
                      <a16:colId xmlns:a16="http://schemas.microsoft.com/office/drawing/2014/main" val="20002"/>
                    </a:ext>
                  </a:extLst>
                </a:gridCol>
                <a:gridCol w="221900">
                  <a:extLst>
                    <a:ext uri="{9D8B030D-6E8A-4147-A177-3AD203B41FA5}">
                      <a16:colId xmlns:a16="http://schemas.microsoft.com/office/drawing/2014/main" val="20003"/>
                    </a:ext>
                  </a:extLst>
                </a:gridCol>
                <a:gridCol w="220700">
                  <a:extLst>
                    <a:ext uri="{9D8B030D-6E8A-4147-A177-3AD203B41FA5}">
                      <a16:colId xmlns:a16="http://schemas.microsoft.com/office/drawing/2014/main" val="20004"/>
                    </a:ext>
                  </a:extLst>
                </a:gridCol>
                <a:gridCol w="221900">
                  <a:extLst>
                    <a:ext uri="{9D8B030D-6E8A-4147-A177-3AD203B41FA5}">
                      <a16:colId xmlns:a16="http://schemas.microsoft.com/office/drawing/2014/main" val="20005"/>
                    </a:ext>
                  </a:extLst>
                </a:gridCol>
                <a:gridCol w="221900">
                  <a:extLst>
                    <a:ext uri="{9D8B030D-6E8A-4147-A177-3AD203B41FA5}">
                      <a16:colId xmlns:a16="http://schemas.microsoft.com/office/drawing/2014/main" val="20006"/>
                    </a:ext>
                  </a:extLst>
                </a:gridCol>
                <a:gridCol w="221900">
                  <a:extLst>
                    <a:ext uri="{9D8B030D-6E8A-4147-A177-3AD203B41FA5}">
                      <a16:colId xmlns:a16="http://schemas.microsoft.com/office/drawing/2014/main" val="20007"/>
                    </a:ext>
                  </a:extLst>
                </a:gridCol>
                <a:gridCol w="221900">
                  <a:extLst>
                    <a:ext uri="{9D8B030D-6E8A-4147-A177-3AD203B41FA5}">
                      <a16:colId xmlns:a16="http://schemas.microsoft.com/office/drawing/2014/main" val="20008"/>
                    </a:ext>
                  </a:extLst>
                </a:gridCol>
                <a:gridCol w="221900">
                  <a:extLst>
                    <a:ext uri="{9D8B030D-6E8A-4147-A177-3AD203B41FA5}">
                      <a16:colId xmlns:a16="http://schemas.microsoft.com/office/drawing/2014/main" val="20009"/>
                    </a:ext>
                  </a:extLst>
                </a:gridCol>
                <a:gridCol w="221900">
                  <a:extLst>
                    <a:ext uri="{9D8B030D-6E8A-4147-A177-3AD203B41FA5}">
                      <a16:colId xmlns:a16="http://schemas.microsoft.com/office/drawing/2014/main" val="20010"/>
                    </a:ext>
                  </a:extLst>
                </a:gridCol>
                <a:gridCol w="221900">
                  <a:extLst>
                    <a:ext uri="{9D8B030D-6E8A-4147-A177-3AD203B41FA5}">
                      <a16:colId xmlns:a16="http://schemas.microsoft.com/office/drawing/2014/main" val="20011"/>
                    </a:ext>
                  </a:extLst>
                </a:gridCol>
                <a:gridCol w="221900">
                  <a:extLst>
                    <a:ext uri="{9D8B030D-6E8A-4147-A177-3AD203B41FA5}">
                      <a16:colId xmlns:a16="http://schemas.microsoft.com/office/drawing/2014/main" val="20012"/>
                    </a:ext>
                  </a:extLst>
                </a:gridCol>
                <a:gridCol w="221900">
                  <a:extLst>
                    <a:ext uri="{9D8B030D-6E8A-4147-A177-3AD203B41FA5}">
                      <a16:colId xmlns:a16="http://schemas.microsoft.com/office/drawing/2014/main" val="20013"/>
                    </a:ext>
                  </a:extLst>
                </a:gridCol>
                <a:gridCol w="220700">
                  <a:extLst>
                    <a:ext uri="{9D8B030D-6E8A-4147-A177-3AD203B41FA5}">
                      <a16:colId xmlns:a16="http://schemas.microsoft.com/office/drawing/2014/main" val="20014"/>
                    </a:ext>
                  </a:extLst>
                </a:gridCol>
                <a:gridCol w="221900">
                  <a:extLst>
                    <a:ext uri="{9D8B030D-6E8A-4147-A177-3AD203B41FA5}">
                      <a16:colId xmlns:a16="http://schemas.microsoft.com/office/drawing/2014/main" val="20015"/>
                    </a:ext>
                  </a:extLst>
                </a:gridCol>
                <a:gridCol w="221900">
                  <a:extLst>
                    <a:ext uri="{9D8B030D-6E8A-4147-A177-3AD203B41FA5}">
                      <a16:colId xmlns:a16="http://schemas.microsoft.com/office/drawing/2014/main" val="20016"/>
                    </a:ext>
                  </a:extLst>
                </a:gridCol>
              </a:tblGrid>
              <a:tr h="202950">
                <a:tc>
                  <a:txBody>
                    <a:bodyPr/>
                    <a:lstStyle/>
                    <a:p>
                      <a:pPr marL="0" marR="0" lvl="0" indent="0" algn="l" rtl="0">
                        <a:lnSpc>
                          <a:spcPct val="100000"/>
                        </a:lnSpc>
                        <a:spcBef>
                          <a:spcPts val="0"/>
                        </a:spcBef>
                        <a:spcAft>
                          <a:spcPts val="0"/>
                        </a:spcAft>
                        <a:buClr>
                          <a:srgbClr val="04CC2C"/>
                        </a:buClr>
                        <a:buFont typeface="Verdana"/>
                        <a:buNone/>
                      </a:pPr>
                      <a:r>
                        <a:rPr lang="en" sz="800" b="1" u="none" strike="noStrike" cap="none">
                          <a:solidFill>
                            <a:srgbClr val="04CC2C"/>
                          </a:solidFill>
                          <a:latin typeface="Verdana"/>
                          <a:ea typeface="Verdana"/>
                          <a:cs typeface="Verdana"/>
                          <a:sym typeface="Verdana"/>
                        </a:rPr>
                        <a:t>A</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7</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b="1" u="none" strike="noStrike" cap="none">
                          <a:solidFill>
                            <a:srgbClr val="04CC2C"/>
                          </a:solidFill>
                          <a:latin typeface="Verdana"/>
                          <a:ea typeface="Verdana"/>
                          <a:cs typeface="Verdana"/>
                          <a:sym typeface="Verdana"/>
                        </a:rPr>
                        <a:t>8</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b="1" u="none" strike="noStrike" cap="none">
                          <a:solidFill>
                            <a:srgbClr val="04CC2C"/>
                          </a:solidFill>
                          <a:latin typeface="Verdana"/>
                          <a:ea typeface="Verdana"/>
                          <a:cs typeface="Verdana"/>
                          <a:sym typeface="Verdana"/>
                        </a:rPr>
                        <a:t>7</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1</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04CC2C"/>
                        </a:buClr>
                        <a:buFont typeface="Verdana"/>
                        <a:buNone/>
                      </a:pPr>
                      <a:r>
                        <a:rPr lang="en" sz="800" u="none" strike="noStrike" cap="none">
                          <a:solidFill>
                            <a:srgbClr val="04CC2C"/>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68050">
                <a:tc>
                  <a:txBody>
                    <a:bodyPr/>
                    <a:lstStyle/>
                    <a:p>
                      <a:pPr marL="0" marR="0" lvl="0" indent="0" algn="l" rtl="0">
                        <a:lnSpc>
                          <a:spcPct val="100000"/>
                        </a:lnSpc>
                        <a:spcBef>
                          <a:spcPts val="0"/>
                        </a:spcBef>
                        <a:spcAft>
                          <a:spcPts val="0"/>
                        </a:spcAft>
                        <a:buClr>
                          <a:srgbClr val="221DCC"/>
                        </a:buClr>
                        <a:buFont typeface="Verdana"/>
                        <a:buNone/>
                      </a:pPr>
                      <a:r>
                        <a:rPr lang="en" sz="800" b="1" u="none" strike="noStrike" cap="none">
                          <a:solidFill>
                            <a:srgbClr val="221DCC"/>
                          </a:solidFill>
                          <a:latin typeface="Verdana"/>
                          <a:ea typeface="Verdana"/>
                          <a:cs typeface="Verdana"/>
                          <a:sym typeface="Verdana"/>
                        </a:rPr>
                        <a:t>C</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5</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b="1" u="none" strike="noStrike" cap="none">
                          <a:solidFill>
                            <a:srgbClr val="221DCC"/>
                          </a:solidFill>
                          <a:latin typeface="Verdana"/>
                          <a:ea typeface="Verdana"/>
                          <a:cs typeface="Verdana"/>
                          <a:sym typeface="Verdana"/>
                        </a:rPr>
                        <a:t>9</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b="1" u="none" strike="noStrike" cap="none">
                          <a:solidFill>
                            <a:srgbClr val="221DCC"/>
                          </a:solidFill>
                          <a:latin typeface="Verdana"/>
                          <a:ea typeface="Verdana"/>
                          <a:cs typeface="Verdana"/>
                          <a:sym typeface="Verdana"/>
                        </a:rPr>
                        <a:t>12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221DCC"/>
                        </a:buClr>
                        <a:buFont typeface="Verdana"/>
                        <a:buNone/>
                      </a:pPr>
                      <a:r>
                        <a:rPr lang="en" sz="800" u="none" strike="noStrike" cap="none">
                          <a:solidFill>
                            <a:srgbClr val="221DCC"/>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68050">
                <a:tc>
                  <a:txBody>
                    <a:bodyPr/>
                    <a:lstStyle/>
                    <a:p>
                      <a:pPr marL="0" marR="0" lvl="0" indent="0" algn="l" rtl="0">
                        <a:lnSpc>
                          <a:spcPct val="100000"/>
                        </a:lnSpc>
                        <a:spcBef>
                          <a:spcPts val="0"/>
                        </a:spcBef>
                        <a:spcAft>
                          <a:spcPts val="0"/>
                        </a:spcAft>
                        <a:buClr>
                          <a:srgbClr val="FEB32E"/>
                        </a:buClr>
                        <a:buFont typeface="Verdana"/>
                        <a:buNone/>
                      </a:pPr>
                      <a:r>
                        <a:rPr lang="en" sz="800" b="1" u="none" strike="noStrike" cap="none">
                          <a:solidFill>
                            <a:srgbClr val="FEB32E"/>
                          </a:solidFill>
                          <a:latin typeface="Verdana"/>
                          <a:ea typeface="Verdana"/>
                          <a:cs typeface="Verdana"/>
                          <a:sym typeface="Verdana"/>
                        </a:rPr>
                        <a:t>G</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3</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1</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b="1" u="none" strike="noStrike" cap="none">
                          <a:solidFill>
                            <a:srgbClr val="FEB32E"/>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b="1" u="none" strike="noStrike" cap="none">
                          <a:solidFill>
                            <a:srgbClr val="FEB32E"/>
                          </a:solidFill>
                          <a:latin typeface="Verdana"/>
                          <a:ea typeface="Verdana"/>
                          <a:cs typeface="Verdana"/>
                          <a:sym typeface="Verdana"/>
                        </a:rPr>
                        <a:t>9</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FEB32E"/>
                        </a:buClr>
                        <a:buFont typeface="Verdana"/>
                        <a:buNone/>
                      </a:pPr>
                      <a:r>
                        <a:rPr lang="en" sz="800" u="none" strike="noStrike" cap="none">
                          <a:solidFill>
                            <a:srgbClr val="FEB32E"/>
                          </a:solidFill>
                          <a:latin typeface="Verdana"/>
                          <a:ea typeface="Verdana"/>
                          <a:cs typeface="Verdana"/>
                          <a:sym typeface="Verdana"/>
                        </a:rPr>
                        <a:t>3</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8050">
                <a:tc>
                  <a:txBody>
                    <a:bodyPr/>
                    <a:lstStyle/>
                    <a:p>
                      <a:pPr marL="0" marR="0" lvl="0" indent="0" algn="l"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T</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3</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4</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8</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0</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9</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6</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11</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b="1" u="none" strike="noStrike" cap="none">
                          <a:solidFill>
                            <a:srgbClr val="CC1311"/>
                          </a:solidFill>
                          <a:latin typeface="Verdana"/>
                          <a:ea typeface="Verdana"/>
                          <a:cs typeface="Verdana"/>
                          <a:sym typeface="Verdana"/>
                        </a:rPr>
                        <a:t>5</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rgbClr val="CC1311"/>
                        </a:buClr>
                        <a:buFont typeface="Verdana"/>
                        <a:buNone/>
                      </a:pPr>
                      <a:r>
                        <a:rPr lang="en" sz="800" u="none" strike="noStrike" cap="none">
                          <a:solidFill>
                            <a:srgbClr val="CC1311"/>
                          </a:solidFill>
                          <a:latin typeface="Verdana"/>
                          <a:ea typeface="Verdana"/>
                          <a:cs typeface="Verdana"/>
                          <a:sym typeface="Verdana"/>
                        </a:rPr>
                        <a:t>2</a:t>
                      </a:r>
                      <a:endParaRPr/>
                    </a:p>
                  </a:txBody>
                  <a:tcPr marL="12575" marR="12575" marT="12575" marB="12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
        <p:nvSpPr>
          <p:cNvPr id="1785" name="Google Shape;1785;p141"/>
          <p:cNvSpPr/>
          <p:nvPr/>
        </p:nvSpPr>
        <p:spPr>
          <a:xfrm>
            <a:off x="4505790" y="1273968"/>
            <a:ext cx="2721900" cy="204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338E"/>
              </a:buClr>
              <a:buFont typeface="Arial"/>
              <a:buNone/>
            </a:pPr>
            <a:r>
              <a:rPr lang="en" sz="1000" b="1" i="1" u="none" strike="noStrike" cap="none">
                <a:solidFill>
                  <a:srgbClr val="00338E"/>
                </a:solidFill>
                <a:latin typeface="Arial"/>
                <a:ea typeface="Arial"/>
                <a:cs typeface="Arial"/>
                <a:sym typeface="Arial"/>
              </a:rPr>
              <a:t>Position-specific scoring matrix (PSSM)</a:t>
            </a:r>
            <a:endParaRPr/>
          </a:p>
        </p:txBody>
      </p:sp>
      <p:sp>
        <p:nvSpPr>
          <p:cNvPr id="1786" name="Google Shape;1786;p141"/>
          <p:cNvSpPr/>
          <p:nvPr/>
        </p:nvSpPr>
        <p:spPr>
          <a:xfrm>
            <a:off x="6758876" y="3332799"/>
            <a:ext cx="1128600" cy="2040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338E"/>
              </a:buClr>
              <a:buFont typeface="Arial"/>
              <a:buNone/>
            </a:pPr>
            <a:r>
              <a:rPr lang="en" sz="1000" b="1" i="1" u="none" strike="noStrike" cap="none">
                <a:solidFill>
                  <a:srgbClr val="00338E"/>
                </a:solidFill>
                <a:latin typeface="Arial"/>
                <a:ea typeface="Arial"/>
                <a:cs typeface="Arial"/>
                <a:sym typeface="Arial"/>
              </a:rPr>
              <a:t>Sequence logo</a:t>
            </a:r>
            <a:endParaRPr/>
          </a:p>
        </p:txBody>
      </p:sp>
      <p:sp>
        <p:nvSpPr>
          <p:cNvPr id="1787" name="Google Shape;1787;p141"/>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From binding sites to binding motif</a:t>
            </a:r>
            <a:br>
              <a:rPr lang="en">
                <a:latin typeface="Trebuchet MS"/>
                <a:ea typeface="Trebuchet MS"/>
                <a:cs typeface="Trebuchet MS"/>
                <a:sym typeface="Trebuchet MS"/>
              </a:rPr>
            </a:br>
            <a:endParaRPr>
              <a:latin typeface="Trebuchet MS"/>
              <a:ea typeface="Trebuchet MS"/>
              <a:cs typeface="Trebuchet MS"/>
              <a:sym typeface="Trebuchet MS"/>
            </a:endParaRPr>
          </a:p>
        </p:txBody>
      </p:sp>
      <p:pic>
        <p:nvPicPr>
          <p:cNvPr id="1788" name="Google Shape;1788;p141"/>
          <p:cNvPicPr preferRelativeResize="0"/>
          <p:nvPr/>
        </p:nvPicPr>
        <p:blipFill>
          <a:blip r:embed="rId4">
            <a:alphaModFix/>
          </a:blip>
          <a:stretch>
            <a:fillRect/>
          </a:stretch>
        </p:blipFill>
        <p:spPr>
          <a:xfrm>
            <a:off x="1099925" y="1823400"/>
            <a:ext cx="390525" cy="161925"/>
          </a:xfrm>
          <a:prstGeom prst="rect">
            <a:avLst/>
          </a:prstGeom>
          <a:noFill/>
          <a:ln>
            <a:noFill/>
          </a:ln>
        </p:spPr>
      </p:pic>
      <p:pic>
        <p:nvPicPr>
          <p:cNvPr id="1789" name="Google Shape;1789;p141"/>
          <p:cNvPicPr preferRelativeResize="0"/>
          <p:nvPr/>
        </p:nvPicPr>
        <p:blipFill>
          <a:blip r:embed="rId4">
            <a:alphaModFix/>
          </a:blip>
          <a:stretch>
            <a:fillRect/>
          </a:stretch>
        </p:blipFill>
        <p:spPr>
          <a:xfrm>
            <a:off x="1099925" y="2099438"/>
            <a:ext cx="390525" cy="161925"/>
          </a:xfrm>
          <a:prstGeom prst="rect">
            <a:avLst/>
          </a:prstGeom>
          <a:noFill/>
          <a:ln>
            <a:noFill/>
          </a:ln>
        </p:spPr>
      </p:pic>
      <p:pic>
        <p:nvPicPr>
          <p:cNvPr id="1790" name="Google Shape;1790;p141"/>
          <p:cNvPicPr preferRelativeResize="0"/>
          <p:nvPr/>
        </p:nvPicPr>
        <p:blipFill>
          <a:blip r:embed="rId4">
            <a:alphaModFix/>
          </a:blip>
          <a:stretch>
            <a:fillRect/>
          </a:stretch>
        </p:blipFill>
        <p:spPr>
          <a:xfrm>
            <a:off x="1099925" y="2375475"/>
            <a:ext cx="390525" cy="161925"/>
          </a:xfrm>
          <a:prstGeom prst="rect">
            <a:avLst/>
          </a:prstGeom>
          <a:noFill/>
          <a:ln>
            <a:noFill/>
          </a:ln>
        </p:spPr>
      </p:pic>
      <p:pic>
        <p:nvPicPr>
          <p:cNvPr id="1791" name="Google Shape;1791;p141"/>
          <p:cNvPicPr preferRelativeResize="0"/>
          <p:nvPr/>
        </p:nvPicPr>
        <p:blipFill>
          <a:blip r:embed="rId4">
            <a:alphaModFix/>
          </a:blip>
          <a:stretch>
            <a:fillRect/>
          </a:stretch>
        </p:blipFill>
        <p:spPr>
          <a:xfrm>
            <a:off x="1099925" y="2651513"/>
            <a:ext cx="390525" cy="161925"/>
          </a:xfrm>
          <a:prstGeom prst="rect">
            <a:avLst/>
          </a:prstGeom>
          <a:noFill/>
          <a:ln>
            <a:noFill/>
          </a:ln>
        </p:spPr>
      </p:pic>
      <p:pic>
        <p:nvPicPr>
          <p:cNvPr id="1792" name="Google Shape;1792;p141"/>
          <p:cNvPicPr preferRelativeResize="0"/>
          <p:nvPr/>
        </p:nvPicPr>
        <p:blipFill>
          <a:blip r:embed="rId4">
            <a:alphaModFix/>
          </a:blip>
          <a:stretch>
            <a:fillRect/>
          </a:stretch>
        </p:blipFill>
        <p:spPr>
          <a:xfrm>
            <a:off x="1099925" y="2927550"/>
            <a:ext cx="390525" cy="1619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pic>
        <p:nvPicPr>
          <p:cNvPr id="1797" name="Google Shape;1797;p142"/>
          <p:cNvPicPr preferRelativeResize="0"/>
          <p:nvPr/>
        </p:nvPicPr>
        <p:blipFill>
          <a:blip r:embed="rId3">
            <a:alphaModFix/>
          </a:blip>
          <a:stretch>
            <a:fillRect/>
          </a:stretch>
        </p:blipFill>
        <p:spPr>
          <a:xfrm>
            <a:off x="1873168" y="3533486"/>
            <a:ext cx="4554000" cy="1259047"/>
          </a:xfrm>
          <a:prstGeom prst="rect">
            <a:avLst/>
          </a:prstGeom>
          <a:noFill/>
          <a:ln>
            <a:noFill/>
          </a:ln>
        </p:spPr>
      </p:pic>
      <p:sp>
        <p:nvSpPr>
          <p:cNvPr id="1798" name="Google Shape;1798;p142"/>
          <p:cNvSpPr/>
          <p:nvPr/>
        </p:nvSpPr>
        <p:spPr>
          <a:xfrm>
            <a:off x="2470297" y="2646072"/>
            <a:ext cx="3263400" cy="6429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A  [24 54 59  0 65 71  4 24  9 ]</a:t>
            </a:r>
            <a:endParaRPr sz="900"/>
          </a:p>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C  [ 7  6  4 72  4  2  0  6  9 ]</a:t>
            </a:r>
            <a:endParaRPr sz="900"/>
          </a:p>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G  [31  7  0  2  0  1  1 38 55 ]</a:t>
            </a:r>
            <a:endParaRPr sz="900"/>
          </a:p>
          <a:p>
            <a:pPr marL="0" marR="0" lvl="0" indent="0" algn="ctr" rtl="0">
              <a:lnSpc>
                <a:spcPct val="100000"/>
              </a:lnSpc>
              <a:spcBef>
                <a:spcPts val="0"/>
              </a:spcBef>
              <a:spcAft>
                <a:spcPts val="0"/>
              </a:spcAft>
              <a:buClr>
                <a:srgbClr val="000000"/>
              </a:buClr>
              <a:buFont typeface="Courier"/>
              <a:buNone/>
            </a:pPr>
            <a:r>
              <a:rPr lang="en" sz="1200" b="0" i="0" u="none" strike="noStrike" cap="none">
                <a:solidFill>
                  <a:srgbClr val="000000"/>
                </a:solidFill>
                <a:latin typeface="Courier"/>
                <a:ea typeface="Courier"/>
                <a:cs typeface="Courier"/>
                <a:sym typeface="Courier"/>
              </a:rPr>
              <a:t>T  [14  9 13  2  7  2 71  8  3 ]</a:t>
            </a:r>
            <a:endParaRPr sz="900"/>
          </a:p>
        </p:txBody>
      </p:sp>
      <p:sp>
        <p:nvSpPr>
          <p:cNvPr id="1799" name="Google Shape;1799;p142"/>
          <p:cNvSpPr/>
          <p:nvPr/>
        </p:nvSpPr>
        <p:spPr>
          <a:xfrm>
            <a:off x="2470297" y="1373457"/>
            <a:ext cx="3359700" cy="9912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&gt;mm9_chr1_39249116_39251316_+</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gagaggaagggggagaaagagggagggggagGGTGATAGGTAGCCAGGAG</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CCAATGGGGGCGTTTTCCTTGTCCAGGCCACTTGCTGGAATGTGAGATGT</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AGAATGACCCAAAGAGAGCTGCCAAGACAGAGCTCTGCCCCAGGAATTGA</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ACTCAAAGGGTGTCAGAAAGCAGGTGGCCTTTGTGCACCTGGCGCGGGGA</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CGTGGCTCCCCTCTTCCGGCTGGTCTAGCCAGGtgcctgcctgcctgcct</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gccGTGATCTCTGGACGCCAGTAGAGGGTTGTTGTGGGTTTGGGTGAAAC</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ACGCCACCCCTGAGCTCTTCCGCGGGGCTAGCAATCTCCCCATCACCCCA</a:t>
            </a:r>
            <a:endParaRPr sz="900"/>
          </a:p>
          <a:p>
            <a:pPr marL="0" marR="0" lvl="0" indent="0" algn="l" rtl="0">
              <a:lnSpc>
                <a:spcPct val="100000"/>
              </a:lnSpc>
              <a:spcBef>
                <a:spcPts val="0"/>
              </a:spcBef>
              <a:spcAft>
                <a:spcPts val="0"/>
              </a:spcAft>
              <a:buClr>
                <a:srgbClr val="000000"/>
              </a:buClr>
              <a:buFont typeface="Courier"/>
              <a:buNone/>
            </a:pPr>
            <a:r>
              <a:rPr lang="en" sz="800" b="0" i="0" u="none" strike="noStrike" cap="none">
                <a:solidFill>
                  <a:srgbClr val="000000"/>
                </a:solidFill>
                <a:latin typeface="Courier"/>
                <a:ea typeface="Courier"/>
                <a:cs typeface="Courier"/>
                <a:sym typeface="Courier"/>
              </a:rPr>
              <a:t>TTCGCGCTCAGAACCCCCTCAGCGAGTCTAACAGCAGGCCTGGTTCCCCG</a:t>
            </a:r>
            <a:endParaRPr sz="900"/>
          </a:p>
        </p:txBody>
      </p:sp>
      <p:sp>
        <p:nvSpPr>
          <p:cNvPr id="1800" name="Google Shape;1800;p142"/>
          <p:cNvSpPr/>
          <p:nvPr/>
        </p:nvSpPr>
        <p:spPr>
          <a:xfrm rot="5400000">
            <a:off x="3945590" y="3410804"/>
            <a:ext cx="308100" cy="401700"/>
          </a:xfrm>
          <a:prstGeom prst="rightArrow">
            <a:avLst>
              <a:gd name="adj1" fmla="val 35990"/>
              <a:gd name="adj2" fmla="val 67595"/>
            </a:avLst>
          </a:prstGeom>
          <a:solidFill>
            <a:srgbClr val="FFFFFF"/>
          </a:solid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endParaRPr sz="1500" b="0" i="0" u="none" strike="noStrike" cap="none">
              <a:solidFill>
                <a:srgbClr val="000000"/>
              </a:solidFill>
              <a:latin typeface="Helvetica Neue"/>
              <a:ea typeface="Helvetica Neue"/>
              <a:cs typeface="Helvetica Neue"/>
              <a:sym typeface="Helvetica Neue"/>
            </a:endParaRPr>
          </a:p>
        </p:txBody>
      </p:sp>
      <p:pic>
        <p:nvPicPr>
          <p:cNvPr id="1801" name="Google Shape;1801;p142"/>
          <p:cNvPicPr preferRelativeResize="0"/>
          <p:nvPr/>
        </p:nvPicPr>
        <p:blipFill rotWithShape="1">
          <a:blip r:embed="rId4">
            <a:alphaModFix/>
          </a:blip>
          <a:srcRect/>
          <a:stretch/>
        </p:blipFill>
        <p:spPr>
          <a:xfrm>
            <a:off x="2299236" y="456976"/>
            <a:ext cx="3326400" cy="453300"/>
          </a:xfrm>
          <a:prstGeom prst="rect">
            <a:avLst/>
          </a:prstGeom>
          <a:noFill/>
          <a:ln>
            <a:noFill/>
          </a:ln>
        </p:spPr>
      </p:pic>
      <p:sp>
        <p:nvSpPr>
          <p:cNvPr id="1802" name="Google Shape;1802;p142"/>
          <p:cNvSpPr/>
          <p:nvPr/>
        </p:nvSpPr>
        <p:spPr>
          <a:xfrm>
            <a:off x="3889870" y="463673"/>
            <a:ext cx="520800" cy="523800"/>
          </a:xfrm>
          <a:prstGeom prst="rect">
            <a:avLst/>
          </a:prstGeom>
          <a:noFill/>
          <a:ln w="25400" cap="flat" cmpd="sng">
            <a:solidFill>
              <a:srgbClr val="550604"/>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Gill Sans"/>
              <a:buNone/>
            </a:pPr>
            <a:endParaRPr sz="2400" b="0" i="0" u="none" strike="noStrike" cap="none">
              <a:solidFill>
                <a:srgbClr val="FFFFFF"/>
              </a:solidFill>
              <a:latin typeface="Gill Sans"/>
              <a:ea typeface="Gill Sans"/>
              <a:cs typeface="Gill Sans"/>
              <a:sym typeface="Gill Sans"/>
            </a:endParaRPr>
          </a:p>
        </p:txBody>
      </p:sp>
      <p:sp>
        <p:nvSpPr>
          <p:cNvPr id="1803" name="Google Shape;1803;p142"/>
          <p:cNvSpPr/>
          <p:nvPr/>
        </p:nvSpPr>
        <p:spPr>
          <a:xfrm>
            <a:off x="6521428" y="2575326"/>
            <a:ext cx="13671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Discovered motif</a:t>
            </a:r>
            <a:endParaRPr sz="900"/>
          </a:p>
        </p:txBody>
      </p:sp>
      <p:sp>
        <p:nvSpPr>
          <p:cNvPr id="1804" name="Google Shape;1804;p142"/>
          <p:cNvSpPr/>
          <p:nvPr/>
        </p:nvSpPr>
        <p:spPr>
          <a:xfrm>
            <a:off x="6529822" y="620247"/>
            <a:ext cx="13140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ChIP-seq peaks</a:t>
            </a:r>
            <a:endParaRPr sz="900"/>
          </a:p>
        </p:txBody>
      </p:sp>
      <p:sp>
        <p:nvSpPr>
          <p:cNvPr id="1805" name="Google Shape;1805;p142"/>
          <p:cNvSpPr/>
          <p:nvPr/>
        </p:nvSpPr>
        <p:spPr>
          <a:xfrm>
            <a:off x="6566077" y="1574085"/>
            <a:ext cx="12417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DNA sequence</a:t>
            </a:r>
            <a:endParaRPr sz="900"/>
          </a:p>
        </p:txBody>
      </p:sp>
      <p:sp>
        <p:nvSpPr>
          <p:cNvPr id="1806" name="Google Shape;1806;p142"/>
          <p:cNvSpPr/>
          <p:nvPr/>
        </p:nvSpPr>
        <p:spPr>
          <a:xfrm>
            <a:off x="6785479" y="4057754"/>
            <a:ext cx="839100" cy="210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300" b="0" i="0" u="none" strike="noStrike" cap="none">
                <a:solidFill>
                  <a:srgbClr val="000000"/>
                </a:solidFill>
                <a:latin typeface="Helvetica Neue"/>
                <a:ea typeface="Helvetica Neue"/>
                <a:cs typeface="Helvetica Neue"/>
                <a:sym typeface="Helvetica Neue"/>
              </a:rPr>
              <a:t>Motif logo</a:t>
            </a:r>
            <a:endParaRPr sz="900"/>
          </a:p>
        </p:txBody>
      </p:sp>
      <p:sp>
        <p:nvSpPr>
          <p:cNvPr id="1807" name="Google Shape;1807;p142"/>
          <p:cNvSpPr/>
          <p:nvPr/>
        </p:nvSpPr>
        <p:spPr>
          <a:xfrm rot="5400000">
            <a:off x="3948029" y="994026"/>
            <a:ext cx="308100" cy="401700"/>
          </a:xfrm>
          <a:prstGeom prst="rightArrow">
            <a:avLst>
              <a:gd name="adj1" fmla="val 35990"/>
              <a:gd name="adj2" fmla="val 67595"/>
            </a:avLst>
          </a:prstGeom>
          <a:solidFill>
            <a:srgbClr val="FFFFFF"/>
          </a:solid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endParaRPr sz="1500" b="0" i="0" u="none" strike="noStrike" cap="none">
              <a:solidFill>
                <a:srgbClr val="000000"/>
              </a:solidFill>
              <a:latin typeface="Helvetica Neue"/>
              <a:ea typeface="Helvetica Neue"/>
              <a:cs typeface="Helvetica Neue"/>
              <a:sym typeface="Helvetica Neue"/>
            </a:endParaRPr>
          </a:p>
        </p:txBody>
      </p:sp>
      <p:sp>
        <p:nvSpPr>
          <p:cNvPr id="1808" name="Google Shape;1808;p142"/>
          <p:cNvSpPr/>
          <p:nvPr/>
        </p:nvSpPr>
        <p:spPr>
          <a:xfrm rot="5400000">
            <a:off x="3945590" y="2282183"/>
            <a:ext cx="308100" cy="401700"/>
          </a:xfrm>
          <a:prstGeom prst="rightArrow">
            <a:avLst>
              <a:gd name="adj1" fmla="val 35990"/>
              <a:gd name="adj2" fmla="val 67595"/>
            </a:avLst>
          </a:prstGeom>
          <a:solidFill>
            <a:srgbClr val="FFFFFF"/>
          </a:solid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Helvetica Neue"/>
              <a:buNone/>
            </a:pPr>
            <a:endParaRPr sz="15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143"/>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Trebuchet MS"/>
                <a:ea typeface="Trebuchet MS"/>
                <a:cs typeface="Trebuchet MS"/>
                <a:sym typeface="Trebuchet MS"/>
              </a:rPr>
              <a:t>De novo</a:t>
            </a:r>
            <a:r>
              <a:rPr lang="en">
                <a:latin typeface="Trebuchet MS"/>
                <a:ea typeface="Trebuchet MS"/>
                <a:cs typeface="Trebuchet MS"/>
                <a:sym typeface="Trebuchet MS"/>
              </a:rPr>
              <a:t> motif discovery</a:t>
            </a:r>
            <a:endParaRPr>
              <a:latin typeface="Trebuchet MS"/>
              <a:ea typeface="Trebuchet MS"/>
              <a:cs typeface="Trebuchet MS"/>
              <a:sym typeface="Trebuchet MS"/>
            </a:endParaRPr>
          </a:p>
        </p:txBody>
      </p:sp>
      <p:pic>
        <p:nvPicPr>
          <p:cNvPr id="1814" name="Google Shape;1814;p143"/>
          <p:cNvPicPr preferRelativeResize="0"/>
          <p:nvPr/>
        </p:nvPicPr>
        <p:blipFill>
          <a:blip r:embed="rId3">
            <a:alphaModFix/>
          </a:blip>
          <a:stretch>
            <a:fillRect/>
          </a:stretch>
        </p:blipFill>
        <p:spPr>
          <a:xfrm>
            <a:off x="1615900" y="1170125"/>
            <a:ext cx="6058300" cy="36884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144"/>
          <p:cNvSpPr txBox="1">
            <a:spLocks noGrp="1"/>
          </p:cNvSpPr>
          <p:nvPr>
            <p:ph type="body" idx="4294967295"/>
          </p:nvPr>
        </p:nvSpPr>
        <p:spPr>
          <a:xfrm>
            <a:off x="563825" y="1341250"/>
            <a:ext cx="8028600" cy="1403700"/>
          </a:xfrm>
          <a:prstGeom prst="rect">
            <a:avLst/>
          </a:prstGeom>
          <a:noFill/>
          <a:ln>
            <a:noFill/>
          </a:ln>
        </p:spPr>
        <p:txBody>
          <a:bodyPr spcFirstLastPara="1" wrap="square" lIns="34275" tIns="34275" rIns="34275" bIns="34275" anchor="t" anchorCtr="0">
            <a:noAutofit/>
          </a:bodyPr>
          <a:lstStyle/>
          <a:p>
            <a:pPr marL="228600" marR="0" lvl="0" indent="-309880" algn="l" rtl="0">
              <a:lnSpc>
                <a:spcPct val="100000"/>
              </a:lnSpc>
              <a:spcBef>
                <a:spcPts val="0"/>
              </a:spcBef>
              <a:spcAft>
                <a:spcPts val="0"/>
              </a:spcAft>
              <a:buClr>
                <a:srgbClr val="FF9900"/>
              </a:buClr>
              <a:buSzPts val="2000"/>
              <a:buFont typeface="Trebuchet MS"/>
              <a:buChar char="●"/>
            </a:pPr>
            <a:r>
              <a:rPr lang="en" sz="2000" i="0" u="none" strike="noStrike" cap="none">
                <a:solidFill>
                  <a:srgbClr val="000000"/>
                </a:solidFill>
                <a:latin typeface="Trebuchet MS"/>
                <a:ea typeface="Trebuchet MS"/>
                <a:cs typeface="Trebuchet MS"/>
                <a:sym typeface="Trebuchet MS"/>
              </a:rPr>
              <a:t>Find exceptional motifs based on the sequence only</a:t>
            </a:r>
            <a:endParaRPr sz="2000">
              <a:latin typeface="Trebuchet MS"/>
              <a:ea typeface="Trebuchet MS"/>
              <a:cs typeface="Trebuchet MS"/>
              <a:sym typeface="Trebuchet MS"/>
            </a:endParaRPr>
          </a:p>
          <a:p>
            <a:pPr marL="0" marR="0" lvl="0" indent="0" algn="l" rtl="0">
              <a:lnSpc>
                <a:spcPct val="100000"/>
              </a:lnSpc>
              <a:spcBef>
                <a:spcPts val="200"/>
              </a:spcBef>
              <a:spcAft>
                <a:spcPts val="0"/>
              </a:spcAft>
              <a:buNone/>
            </a:pPr>
            <a:r>
              <a:rPr lang="en" i="0" u="none" strike="noStrike" cap="none">
                <a:solidFill>
                  <a:srgbClr val="000000"/>
                </a:solidFill>
                <a:latin typeface="Trebuchet MS"/>
                <a:ea typeface="Trebuchet MS"/>
                <a:cs typeface="Trebuchet MS"/>
                <a:sym typeface="Trebuchet MS"/>
              </a:rPr>
              <a:t>(No prior knowledge of the motif to look for)</a:t>
            </a:r>
            <a:endParaRPr>
              <a:solidFill>
                <a:srgbClr val="000000"/>
              </a:solidFill>
              <a:latin typeface="Trebuchet MS"/>
              <a:ea typeface="Trebuchet MS"/>
              <a:cs typeface="Trebuchet MS"/>
              <a:sym typeface="Trebuchet MS"/>
            </a:endParaRPr>
          </a:p>
          <a:p>
            <a:pPr marL="0" marR="0" lvl="0" indent="0" algn="l" rtl="0">
              <a:lnSpc>
                <a:spcPct val="100000"/>
              </a:lnSpc>
              <a:spcBef>
                <a:spcPts val="200"/>
              </a:spcBef>
              <a:spcAft>
                <a:spcPts val="0"/>
              </a:spcAft>
              <a:buNone/>
            </a:pPr>
            <a:endParaRPr>
              <a:solidFill>
                <a:srgbClr val="000000"/>
              </a:solidFill>
              <a:latin typeface="Trebuchet MS"/>
              <a:ea typeface="Trebuchet MS"/>
              <a:cs typeface="Trebuchet MS"/>
              <a:sym typeface="Trebuchet MS"/>
            </a:endParaRPr>
          </a:p>
          <a:p>
            <a:pPr marL="228600" marR="0" lvl="0" indent="-309880" algn="l" rtl="0">
              <a:lnSpc>
                <a:spcPct val="100000"/>
              </a:lnSpc>
              <a:spcBef>
                <a:spcPts val="200"/>
              </a:spcBef>
              <a:spcAft>
                <a:spcPts val="0"/>
              </a:spcAft>
              <a:buClr>
                <a:srgbClr val="FF9900"/>
              </a:buClr>
              <a:buSzPts val="2000"/>
              <a:buFont typeface="Trebuchet MS"/>
              <a:buChar char="●"/>
            </a:pPr>
            <a:r>
              <a:rPr lang="en" sz="2000" i="0" u="none" strike="noStrike" cap="none">
                <a:solidFill>
                  <a:srgbClr val="000000"/>
                </a:solidFill>
                <a:latin typeface="Trebuchet MS"/>
                <a:ea typeface="Trebuchet MS"/>
                <a:cs typeface="Trebuchet MS"/>
                <a:sym typeface="Trebuchet MS"/>
              </a:rPr>
              <a:t>Criteria of exceptionality:</a:t>
            </a:r>
            <a:endParaRPr sz="2000">
              <a:latin typeface="Trebuchet MS"/>
              <a:ea typeface="Trebuchet MS"/>
              <a:cs typeface="Trebuchet MS"/>
              <a:sym typeface="Trebuchet MS"/>
            </a:endParaRPr>
          </a:p>
          <a:p>
            <a:pPr marL="671512" marR="0" lvl="1" indent="-286702" algn="l" rtl="0">
              <a:lnSpc>
                <a:spcPct val="100000"/>
              </a:lnSpc>
              <a:spcBef>
                <a:spcPts val="200"/>
              </a:spcBef>
              <a:spcAft>
                <a:spcPts val="0"/>
              </a:spcAft>
              <a:buClr>
                <a:srgbClr val="FF9900"/>
              </a:buClr>
              <a:buSzPts val="1800"/>
              <a:buFont typeface="Helvetica Neue"/>
              <a:buChar char="○"/>
            </a:pPr>
            <a:r>
              <a:rPr lang="en" b="1" i="1" u="none" strike="noStrike" cap="none">
                <a:solidFill>
                  <a:srgbClr val="000000"/>
                </a:solidFill>
                <a:latin typeface="Trebuchet MS"/>
                <a:ea typeface="Trebuchet MS"/>
                <a:cs typeface="Trebuchet MS"/>
                <a:sym typeface="Trebuchet MS"/>
              </a:rPr>
              <a:t>Over-/under-representation: </a:t>
            </a:r>
            <a:r>
              <a:rPr lang="en" i="0" u="none" strike="noStrike" cap="none">
                <a:solidFill>
                  <a:srgbClr val="000000"/>
                </a:solidFill>
                <a:latin typeface="Trebuchet MS"/>
                <a:ea typeface="Trebuchet MS"/>
                <a:cs typeface="Trebuchet MS"/>
                <a:sym typeface="Trebuchet MS"/>
              </a:rPr>
              <a:t>higher/lower frequency than expected by chance </a:t>
            </a:r>
            <a:endParaRPr i="0" u="none" strike="noStrike" cap="none">
              <a:solidFill>
                <a:srgbClr val="000000"/>
              </a:solidFill>
              <a:latin typeface="Trebuchet MS"/>
              <a:ea typeface="Trebuchet MS"/>
              <a:cs typeface="Trebuchet MS"/>
              <a:sym typeface="Trebuchet MS"/>
            </a:endParaRPr>
          </a:p>
          <a:p>
            <a:pPr marL="671512" marR="0" lvl="1" indent="-286702" algn="l" rtl="0">
              <a:lnSpc>
                <a:spcPct val="100000"/>
              </a:lnSpc>
              <a:spcBef>
                <a:spcPts val="200"/>
              </a:spcBef>
              <a:spcAft>
                <a:spcPts val="0"/>
              </a:spcAft>
              <a:buClr>
                <a:srgbClr val="FF9900"/>
              </a:buClr>
              <a:buSzPts val="1800"/>
              <a:buFont typeface="Helvetica Neue"/>
              <a:buChar char="○"/>
            </a:pPr>
            <a:r>
              <a:rPr lang="en" b="1" i="1" u="none" strike="noStrike" cap="none">
                <a:solidFill>
                  <a:srgbClr val="000000"/>
                </a:solidFill>
                <a:latin typeface="Trebuchet MS"/>
                <a:ea typeface="Trebuchet MS"/>
                <a:cs typeface="Trebuchet MS"/>
                <a:sym typeface="Trebuchet MS"/>
              </a:rPr>
              <a:t>Position bias: </a:t>
            </a:r>
            <a:r>
              <a:rPr lang="en" i="0" u="none" strike="noStrike" cap="none">
                <a:solidFill>
                  <a:srgbClr val="000000"/>
                </a:solidFill>
                <a:latin typeface="Trebuchet MS"/>
                <a:ea typeface="Trebuchet MS"/>
                <a:cs typeface="Trebuchet MS"/>
                <a:sym typeface="Trebuchet MS"/>
              </a:rPr>
              <a:t>concentration at specific positions relative to some reference coordinates (e.g. TSS, peak center, …).</a:t>
            </a:r>
            <a:endParaRPr>
              <a:latin typeface="Trebuchet MS"/>
              <a:ea typeface="Trebuchet MS"/>
              <a:cs typeface="Trebuchet MS"/>
              <a:sym typeface="Trebuchet MS"/>
            </a:endParaRPr>
          </a:p>
        </p:txBody>
      </p:sp>
      <p:sp>
        <p:nvSpPr>
          <p:cNvPr id="1820" name="Google Shape;1820;p144"/>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Trebuchet MS"/>
                <a:ea typeface="Trebuchet MS"/>
                <a:cs typeface="Trebuchet MS"/>
                <a:sym typeface="Trebuchet MS"/>
              </a:rPr>
              <a:t>De novo</a:t>
            </a:r>
            <a:r>
              <a:rPr lang="en">
                <a:latin typeface="Trebuchet MS"/>
                <a:ea typeface="Trebuchet MS"/>
                <a:cs typeface="Trebuchet MS"/>
                <a:sym typeface="Trebuchet MS"/>
              </a:rPr>
              <a:t> motif discovery</a:t>
            </a:r>
            <a:endParaRPr/>
          </a:p>
          <a:p>
            <a:pPr marL="0" lvl="0" indent="0" algn="l" rtl="0">
              <a:spcBef>
                <a:spcPts val="0"/>
              </a:spcBef>
              <a:spcAft>
                <a:spcPts val="0"/>
              </a:spcAft>
              <a:buNone/>
            </a:pPr>
            <a:endParaRPr/>
          </a:p>
        </p:txBody>
      </p:sp>
      <p:pic>
        <p:nvPicPr>
          <p:cNvPr id="1821" name="Google Shape;1821;p144"/>
          <p:cNvPicPr preferRelativeResize="0"/>
          <p:nvPr/>
        </p:nvPicPr>
        <p:blipFill>
          <a:blip r:embed="rId3">
            <a:alphaModFix/>
          </a:blip>
          <a:stretch>
            <a:fillRect/>
          </a:stretch>
        </p:blipFill>
        <p:spPr>
          <a:xfrm>
            <a:off x="6539075" y="3615550"/>
            <a:ext cx="2305050" cy="13049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145"/>
          <p:cNvSpPr txBox="1">
            <a:spLocks noGrp="1"/>
          </p:cNvSpPr>
          <p:nvPr>
            <p:ph type="body" idx="4294967295"/>
          </p:nvPr>
        </p:nvSpPr>
        <p:spPr>
          <a:xfrm>
            <a:off x="1299600" y="1404277"/>
            <a:ext cx="6544800" cy="20265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200"/>
              </a:spcBef>
              <a:spcAft>
                <a:spcPts val="0"/>
              </a:spcAft>
              <a:buClr>
                <a:srgbClr val="000000"/>
              </a:buClr>
              <a:buFont typeface="Helvetica Neue"/>
              <a:buNone/>
            </a:pPr>
            <a:endParaRPr sz="1800" b="0" i="0" u="none" strike="noStrike" cap="none">
              <a:solidFill>
                <a:srgbClr val="000000"/>
              </a:solidFill>
              <a:latin typeface="Arial"/>
              <a:ea typeface="Arial"/>
              <a:cs typeface="Arial"/>
              <a:sym typeface="Arial"/>
            </a:endParaRPr>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MEME (Bailey et al., 1994)</a:t>
            </a:r>
            <a:endParaRPr sz="1800"/>
          </a:p>
          <a:p>
            <a:pPr marL="257175" marR="0" lvl="0" indent="-325755" algn="l" rtl="0">
              <a:lnSpc>
                <a:spcPct val="100000"/>
              </a:lnSpc>
              <a:spcBef>
                <a:spcPts val="200"/>
              </a:spcBef>
              <a:spcAft>
                <a:spcPts val="0"/>
              </a:spcAft>
              <a:buClr>
                <a:srgbClr val="129DEA"/>
              </a:buClr>
              <a:buSzPts val="1800"/>
              <a:buFont typeface="Helvetica Neue"/>
              <a:buChar char="■"/>
            </a:pPr>
            <a:r>
              <a:rPr lang="en" sz="1800" b="1" i="0" u="none" strike="noStrike" cap="none">
                <a:solidFill>
                  <a:srgbClr val="129DEA"/>
                </a:solidFill>
                <a:latin typeface="Arial"/>
                <a:ea typeface="Arial"/>
                <a:cs typeface="Arial"/>
                <a:sym typeface="Arial"/>
              </a:rPr>
              <a:t>RSAT oligo-analysis (van Helden et al., 1998)</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AlignACE (Roth et al. 1998)</a:t>
            </a:r>
            <a:endParaRPr sz="1800"/>
          </a:p>
          <a:p>
            <a:pPr marL="257175" marR="0" lvl="0" indent="-325755" algn="l" rtl="0">
              <a:lnSpc>
                <a:spcPct val="100000"/>
              </a:lnSpc>
              <a:spcBef>
                <a:spcPts val="200"/>
              </a:spcBef>
              <a:spcAft>
                <a:spcPts val="0"/>
              </a:spcAft>
              <a:buClr>
                <a:srgbClr val="129DEA"/>
              </a:buClr>
              <a:buSzPts val="1800"/>
              <a:buFont typeface="Helvetica Neue"/>
              <a:buChar char="■"/>
            </a:pPr>
            <a:r>
              <a:rPr lang="en" sz="1800" b="1" i="0" u="none" strike="noStrike" cap="none">
                <a:solidFill>
                  <a:srgbClr val="129DEA"/>
                </a:solidFill>
                <a:latin typeface="Arial"/>
                <a:ea typeface="Arial"/>
                <a:cs typeface="Arial"/>
                <a:sym typeface="Arial"/>
              </a:rPr>
              <a:t>RSAT position-analysis (van Helden et al., 2000)</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Weeder (Pavesi et al. 2001)</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MotifSampler (Thijs et al., 2001)</a:t>
            </a:r>
            <a:endParaRPr sz="1800"/>
          </a:p>
          <a:p>
            <a:pPr marL="257175" marR="0" lvl="0" indent="-325755" algn="l" rtl="0">
              <a:lnSpc>
                <a:spcPct val="100000"/>
              </a:lnSpc>
              <a:spcBef>
                <a:spcPts val="200"/>
              </a:spcBef>
              <a:spcAft>
                <a:spcPts val="0"/>
              </a:spcAft>
              <a:buClr>
                <a:srgbClr val="000000"/>
              </a:buClr>
              <a:buSzPts val="1800"/>
              <a:buFont typeface="Helvetica Neue"/>
              <a:buChar char="■"/>
            </a:pPr>
            <a:r>
              <a:rPr lang="en" sz="1800" b="0" i="0" u="none" strike="noStrike" cap="none">
                <a:solidFill>
                  <a:srgbClr val="000000"/>
                </a:solidFill>
                <a:latin typeface="Arial"/>
                <a:ea typeface="Arial"/>
                <a:cs typeface="Arial"/>
                <a:sym typeface="Arial"/>
              </a:rPr>
              <a:t>… many others</a:t>
            </a:r>
            <a:endParaRPr sz="1800"/>
          </a:p>
        </p:txBody>
      </p:sp>
      <p:sp>
        <p:nvSpPr>
          <p:cNvPr id="1827" name="Google Shape;1827;p145"/>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rebuchet MS"/>
                <a:ea typeface="Trebuchet MS"/>
                <a:cs typeface="Trebuchet MS"/>
                <a:sym typeface="Trebuchet MS"/>
              </a:rPr>
              <a:t>Some motif discovery tools</a:t>
            </a:r>
            <a:endParaRPr>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28" name="Google Shape;1828;p145"/>
          <p:cNvSpPr txBox="1"/>
          <p:nvPr/>
        </p:nvSpPr>
        <p:spPr>
          <a:xfrm>
            <a:off x="897725" y="4219325"/>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29" name="Google Shape;1829;p145"/>
          <p:cNvPicPr preferRelativeResize="0"/>
          <p:nvPr/>
        </p:nvPicPr>
        <p:blipFill>
          <a:blip r:embed="rId3">
            <a:alphaModFix/>
          </a:blip>
          <a:stretch>
            <a:fillRect/>
          </a:stretch>
        </p:blipFill>
        <p:spPr>
          <a:xfrm>
            <a:off x="1293688" y="3993577"/>
            <a:ext cx="6543675" cy="4476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146"/>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latin typeface="Trebuchet MS"/>
                <a:ea typeface="Trebuchet MS"/>
                <a:cs typeface="Trebuchet MS"/>
                <a:sym typeface="Trebuchet MS"/>
              </a:rPr>
              <a:t>New approaches for ChIP-seq datasets</a:t>
            </a:r>
            <a:r>
              <a:rPr lang="en" sz="1100">
                <a:solidFill>
                  <a:schemeClr val="dk1"/>
                </a:solidFill>
                <a:latin typeface="Trebuchet MS"/>
                <a:ea typeface="Trebuchet MS"/>
                <a:cs typeface="Trebuchet MS"/>
                <a:sym typeface="Trebuchet MS"/>
              </a:rPr>
              <a:t> </a:t>
            </a:r>
            <a:endParaRPr>
              <a:latin typeface="Trebuchet MS"/>
              <a:ea typeface="Trebuchet MS"/>
              <a:cs typeface="Trebuchet MS"/>
              <a:sym typeface="Trebuchet MS"/>
            </a:endParaRPr>
          </a:p>
        </p:txBody>
      </p:sp>
      <p:pic>
        <p:nvPicPr>
          <p:cNvPr id="1835" name="Google Shape;1835;p146"/>
          <p:cNvPicPr preferRelativeResize="0"/>
          <p:nvPr/>
        </p:nvPicPr>
        <p:blipFill>
          <a:blip r:embed="rId3">
            <a:alphaModFix/>
          </a:blip>
          <a:stretch>
            <a:fillRect/>
          </a:stretch>
        </p:blipFill>
        <p:spPr>
          <a:xfrm>
            <a:off x="1255325" y="1157300"/>
            <a:ext cx="6983160" cy="3820975"/>
          </a:xfrm>
          <a:prstGeom prst="rect">
            <a:avLst/>
          </a:prstGeom>
          <a:noFill/>
          <a:ln>
            <a:noFill/>
          </a:ln>
        </p:spPr>
      </p:pic>
      <p:pic>
        <p:nvPicPr>
          <p:cNvPr id="1836" name="Google Shape;1836;p146"/>
          <p:cNvPicPr preferRelativeResize="0"/>
          <p:nvPr/>
        </p:nvPicPr>
        <p:blipFill>
          <a:blip r:embed="rId4">
            <a:alphaModFix/>
          </a:blip>
          <a:stretch>
            <a:fillRect/>
          </a:stretch>
        </p:blipFill>
        <p:spPr>
          <a:xfrm>
            <a:off x="3525275" y="2144800"/>
            <a:ext cx="209550" cy="180975"/>
          </a:xfrm>
          <a:prstGeom prst="rect">
            <a:avLst/>
          </a:prstGeom>
          <a:noFill/>
          <a:ln>
            <a:noFill/>
          </a:ln>
        </p:spPr>
      </p:pic>
      <p:pic>
        <p:nvPicPr>
          <p:cNvPr id="1837" name="Google Shape;1837;p146"/>
          <p:cNvPicPr preferRelativeResize="0"/>
          <p:nvPr/>
        </p:nvPicPr>
        <p:blipFill>
          <a:blip r:embed="rId4">
            <a:alphaModFix/>
          </a:blip>
          <a:stretch>
            <a:fillRect/>
          </a:stretch>
        </p:blipFill>
        <p:spPr>
          <a:xfrm>
            <a:off x="3537350" y="3541175"/>
            <a:ext cx="209550" cy="1809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cxnSp>
        <p:nvCxnSpPr>
          <p:cNvPr id="1842" name="Google Shape;1842;p147"/>
          <p:cNvCxnSpPr/>
          <p:nvPr/>
        </p:nvCxnSpPr>
        <p:spPr>
          <a:xfrm rot="10800000">
            <a:off x="4964667" y="1271522"/>
            <a:ext cx="0" cy="3018300"/>
          </a:xfrm>
          <a:prstGeom prst="straightConnector1">
            <a:avLst/>
          </a:prstGeom>
          <a:noFill/>
          <a:ln w="12700" cap="flat" cmpd="sng">
            <a:solidFill>
              <a:srgbClr val="002465"/>
            </a:solidFill>
            <a:prstDash val="solid"/>
            <a:miter lim="8000"/>
            <a:headEnd type="none" w="sm" len="sm"/>
            <a:tailEnd type="none" w="sm" len="sm"/>
          </a:ln>
        </p:spPr>
      </p:cxnSp>
      <p:cxnSp>
        <p:nvCxnSpPr>
          <p:cNvPr id="1843" name="Google Shape;1843;p147"/>
          <p:cNvCxnSpPr/>
          <p:nvPr/>
        </p:nvCxnSpPr>
        <p:spPr>
          <a:xfrm>
            <a:off x="2121116" y="3543460"/>
            <a:ext cx="241500" cy="754800"/>
          </a:xfrm>
          <a:prstGeom prst="straightConnector1">
            <a:avLst/>
          </a:prstGeom>
          <a:noFill/>
          <a:ln w="12700" cap="flat" cmpd="sng">
            <a:solidFill>
              <a:srgbClr val="0000B9"/>
            </a:solidFill>
            <a:prstDash val="solid"/>
            <a:miter lim="8000"/>
            <a:headEnd type="none" w="sm" len="sm"/>
            <a:tailEnd type="triangle" w="med" len="med"/>
          </a:ln>
        </p:spPr>
      </p:cxnSp>
      <p:cxnSp>
        <p:nvCxnSpPr>
          <p:cNvPr id="1844" name="Google Shape;1844;p147"/>
          <p:cNvCxnSpPr/>
          <p:nvPr/>
        </p:nvCxnSpPr>
        <p:spPr>
          <a:xfrm>
            <a:off x="2587772" y="2765526"/>
            <a:ext cx="32100" cy="1577400"/>
          </a:xfrm>
          <a:prstGeom prst="straightConnector1">
            <a:avLst/>
          </a:prstGeom>
          <a:noFill/>
          <a:ln w="12700" cap="flat" cmpd="sng">
            <a:solidFill>
              <a:srgbClr val="0000B9"/>
            </a:solidFill>
            <a:prstDash val="solid"/>
            <a:miter lim="8000"/>
            <a:headEnd type="none" w="sm" len="sm"/>
            <a:tailEnd type="triangle" w="med" len="med"/>
          </a:ln>
        </p:spPr>
      </p:cxnSp>
      <p:cxnSp>
        <p:nvCxnSpPr>
          <p:cNvPr id="1845" name="Google Shape;1845;p147"/>
          <p:cNvCxnSpPr/>
          <p:nvPr/>
        </p:nvCxnSpPr>
        <p:spPr>
          <a:xfrm>
            <a:off x="2128130" y="2031318"/>
            <a:ext cx="357300" cy="2403900"/>
          </a:xfrm>
          <a:prstGeom prst="straightConnector1">
            <a:avLst/>
          </a:prstGeom>
          <a:noFill/>
          <a:ln w="12700" cap="flat" cmpd="sng">
            <a:solidFill>
              <a:srgbClr val="0000B9"/>
            </a:solidFill>
            <a:prstDash val="solid"/>
            <a:miter lim="8000"/>
            <a:headEnd type="none" w="sm" len="sm"/>
            <a:tailEnd type="triangle" w="med" len="med"/>
          </a:ln>
        </p:spPr>
      </p:cxnSp>
      <p:grpSp>
        <p:nvGrpSpPr>
          <p:cNvPr id="1846" name="Google Shape;1846;p147"/>
          <p:cNvGrpSpPr/>
          <p:nvPr/>
        </p:nvGrpSpPr>
        <p:grpSpPr>
          <a:xfrm>
            <a:off x="359100" y="1098950"/>
            <a:ext cx="4527000" cy="2418217"/>
            <a:chOff x="-864861" y="6"/>
            <a:chExt cx="4527000" cy="2418217"/>
          </a:xfrm>
        </p:grpSpPr>
        <p:grpSp>
          <p:nvGrpSpPr>
            <p:cNvPr id="1847" name="Google Shape;1847;p147"/>
            <p:cNvGrpSpPr/>
            <p:nvPr/>
          </p:nvGrpSpPr>
          <p:grpSpPr>
            <a:xfrm>
              <a:off x="613110" y="599267"/>
              <a:ext cx="2522007" cy="352159"/>
              <a:chOff x="-1" y="141"/>
              <a:chExt cx="2522007" cy="352159"/>
            </a:xfrm>
          </p:grpSpPr>
          <p:cxnSp>
            <p:nvCxnSpPr>
              <p:cNvPr id="1848" name="Google Shape;1848;p147"/>
              <p:cNvCxnSpPr/>
              <p:nvPr/>
            </p:nvCxnSpPr>
            <p:spPr>
              <a:xfrm>
                <a:off x="-1" y="319077"/>
                <a:ext cx="1395600" cy="2400"/>
              </a:xfrm>
              <a:prstGeom prst="straightConnector1">
                <a:avLst/>
              </a:prstGeom>
              <a:noFill/>
              <a:ln w="12700" cap="flat" cmpd="sng">
                <a:solidFill>
                  <a:srgbClr val="000000"/>
                </a:solidFill>
                <a:prstDash val="solid"/>
                <a:miter lim="8000"/>
                <a:headEnd type="none" w="sm" len="sm"/>
                <a:tailEnd type="none" w="sm" len="sm"/>
              </a:ln>
            </p:spPr>
          </p:cxnSp>
          <p:grpSp>
            <p:nvGrpSpPr>
              <p:cNvPr id="1849" name="Google Shape;1849;p147"/>
              <p:cNvGrpSpPr/>
              <p:nvPr/>
            </p:nvGrpSpPr>
            <p:grpSpPr>
              <a:xfrm>
                <a:off x="1393106" y="101200"/>
                <a:ext cx="1128900" cy="251100"/>
                <a:chOff x="-1" y="0"/>
                <a:chExt cx="1128900" cy="251100"/>
              </a:xfrm>
            </p:grpSpPr>
            <p:sp>
              <p:nvSpPr>
                <p:cNvPr id="1850" name="Google Shape;1850;p147"/>
                <p:cNvSpPr/>
                <p:nvPr/>
              </p:nvSpPr>
              <p:spPr>
                <a:xfrm>
                  <a:off x="-1" y="0"/>
                  <a:ext cx="1128900" cy="251100"/>
                </a:xfrm>
                <a:prstGeom prst="rect">
                  <a:avLst/>
                </a:prstGeom>
                <a:gradFill>
                  <a:gsLst>
                    <a:gs pos="0">
                      <a:srgbClr val="8585FF"/>
                    </a:gs>
                    <a:gs pos="100000">
                      <a:srgbClr val="0000EB"/>
                    </a:gs>
                  </a:gsLst>
                  <a:lin ang="5400012" scaled="0"/>
                </a:gradFill>
                <a:ln w="9525" cap="flat" cmpd="sng">
                  <a:solidFill>
                    <a:srgbClr val="0000CC"/>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47"/>
                <p:cNvSpPr/>
                <p:nvPr/>
              </p:nvSpPr>
              <p:spPr>
                <a:xfrm>
                  <a:off x="-1" y="4909"/>
                  <a:ext cx="1128900" cy="241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 sz="1200" b="0" i="0" u="none" strike="noStrike" cap="none">
                      <a:solidFill>
                        <a:srgbClr val="FFFFFF"/>
                      </a:solidFill>
                      <a:latin typeface="Arial"/>
                      <a:ea typeface="Arial"/>
                      <a:cs typeface="Arial"/>
                      <a:sym typeface="Arial"/>
                    </a:rPr>
                    <a:t>target gene</a:t>
                  </a:r>
                  <a:endParaRPr/>
                </a:p>
              </p:txBody>
            </p:sp>
          </p:grpSp>
          <p:sp>
            <p:nvSpPr>
              <p:cNvPr id="1852" name="Google Shape;1852;p147"/>
              <p:cNvSpPr/>
              <p:nvPr/>
            </p:nvSpPr>
            <p:spPr>
              <a:xfrm rot="10800000" flipH="1">
                <a:off x="1345480" y="141"/>
                <a:ext cx="385800" cy="285600"/>
              </a:xfrm>
              <a:custGeom>
                <a:avLst/>
                <a:gdLst/>
                <a:ahLst/>
                <a:cxnLst/>
                <a:rect l="l" t="t" r="r" b="b"/>
                <a:pathLst>
                  <a:path w="120000" h="120000" extrusionOk="0">
                    <a:moveTo>
                      <a:pt x="0" y="0"/>
                    </a:moveTo>
                    <a:lnTo>
                      <a:pt x="53188" y="0"/>
                    </a:lnTo>
                    <a:lnTo>
                      <a:pt x="53188" y="120000"/>
                    </a:lnTo>
                    <a:lnTo>
                      <a:pt x="120000" y="120000"/>
                    </a:lnTo>
                  </a:path>
                </a:pathLst>
              </a:custGeom>
              <a:noFill/>
              <a:ln w="12700" cap="flat" cmpd="sng">
                <a:solidFill>
                  <a:srgbClr val="000000"/>
                </a:solidFill>
                <a:prstDash val="solid"/>
                <a:miter lim="8000"/>
                <a:headEnd type="none" w="sm" len="sm"/>
                <a:tailEnd type="triangle" w="med" len="med"/>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853" name="Google Shape;1853;p147"/>
            <p:cNvGrpSpPr/>
            <p:nvPr/>
          </p:nvGrpSpPr>
          <p:grpSpPr>
            <a:xfrm>
              <a:off x="378062" y="324024"/>
              <a:ext cx="1294200" cy="531000"/>
              <a:chOff x="-1" y="-1"/>
              <a:chExt cx="1294200" cy="531000"/>
            </a:xfrm>
          </p:grpSpPr>
          <p:sp>
            <p:nvSpPr>
              <p:cNvPr id="1854" name="Google Shape;1854;p147"/>
              <p:cNvSpPr/>
              <p:nvPr/>
            </p:nvSpPr>
            <p:spPr>
              <a:xfrm>
                <a:off x="-1" y="-1"/>
                <a:ext cx="1294200" cy="531000"/>
              </a:xfrm>
              <a:prstGeom prst="rect">
                <a:avLst/>
              </a:prstGeom>
              <a:solidFill>
                <a:srgbClr val="FFFFFF"/>
              </a:solid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47"/>
              <p:cNvSpPr/>
              <p:nvPr/>
            </p:nvSpPr>
            <p:spPr>
              <a:xfrm>
                <a:off x="-1" y="-1"/>
                <a:ext cx="1294200" cy="4692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8B"/>
                  </a:buClr>
                  <a:buFont typeface="Arial"/>
                  <a:buNone/>
                </a:pPr>
                <a:r>
                  <a:rPr lang="en" sz="1400" b="0" i="0" u="none" strike="noStrike" cap="none">
                    <a:solidFill>
                      <a:srgbClr val="00008B"/>
                    </a:solidFill>
                    <a:latin typeface="Arial"/>
                    <a:ea typeface="Arial"/>
                    <a:cs typeface="Arial"/>
                    <a:sym typeface="Arial"/>
                  </a:rPr>
                  <a:t>cis-regulatory </a:t>
                </a:r>
                <a:endParaRPr/>
              </a:p>
              <a:p>
                <a:pPr marL="0" marR="0" lvl="0" indent="0" algn="r" rtl="0">
                  <a:lnSpc>
                    <a:spcPct val="100000"/>
                  </a:lnSpc>
                  <a:spcBef>
                    <a:spcPts val="0"/>
                  </a:spcBef>
                  <a:spcAft>
                    <a:spcPts val="0"/>
                  </a:spcAft>
                  <a:buClr>
                    <a:srgbClr val="00008B"/>
                  </a:buClr>
                  <a:buFont typeface="Arial"/>
                  <a:buNone/>
                </a:pPr>
                <a:r>
                  <a:rPr lang="en" sz="1400" b="0" i="0" u="none" strike="noStrike" cap="none">
                    <a:solidFill>
                      <a:srgbClr val="00008B"/>
                    </a:solidFill>
                    <a:latin typeface="Arial"/>
                    <a:ea typeface="Arial"/>
                    <a:cs typeface="Arial"/>
                    <a:sym typeface="Arial"/>
                  </a:rPr>
                  <a:t>elements</a:t>
                </a:r>
                <a:endParaRPr/>
              </a:p>
            </p:txBody>
          </p:sp>
        </p:grpSp>
        <p:grpSp>
          <p:nvGrpSpPr>
            <p:cNvPr id="1856" name="Google Shape;1856;p147"/>
            <p:cNvGrpSpPr/>
            <p:nvPr/>
          </p:nvGrpSpPr>
          <p:grpSpPr>
            <a:xfrm>
              <a:off x="622636" y="1294568"/>
              <a:ext cx="2522006" cy="352157"/>
              <a:chOff x="0" y="142"/>
              <a:chExt cx="2522006" cy="352157"/>
            </a:xfrm>
          </p:grpSpPr>
          <p:cxnSp>
            <p:nvCxnSpPr>
              <p:cNvPr id="1857" name="Google Shape;1857;p147"/>
              <p:cNvCxnSpPr/>
              <p:nvPr/>
            </p:nvCxnSpPr>
            <p:spPr>
              <a:xfrm>
                <a:off x="0" y="319077"/>
                <a:ext cx="1395600" cy="2400"/>
              </a:xfrm>
              <a:prstGeom prst="straightConnector1">
                <a:avLst/>
              </a:prstGeom>
              <a:noFill/>
              <a:ln w="12700" cap="flat" cmpd="sng">
                <a:solidFill>
                  <a:srgbClr val="000000"/>
                </a:solidFill>
                <a:prstDash val="solid"/>
                <a:miter lim="8000"/>
                <a:headEnd type="none" w="sm" len="sm"/>
                <a:tailEnd type="none" w="sm" len="sm"/>
              </a:ln>
            </p:spPr>
          </p:cxnSp>
          <p:grpSp>
            <p:nvGrpSpPr>
              <p:cNvPr id="1858" name="Google Shape;1858;p147"/>
              <p:cNvGrpSpPr/>
              <p:nvPr/>
            </p:nvGrpSpPr>
            <p:grpSpPr>
              <a:xfrm>
                <a:off x="1393106" y="101199"/>
                <a:ext cx="1128900" cy="251100"/>
                <a:chOff x="-1" y="-1"/>
                <a:chExt cx="1128900" cy="251100"/>
              </a:xfrm>
            </p:grpSpPr>
            <p:sp>
              <p:nvSpPr>
                <p:cNvPr id="1859" name="Google Shape;1859;p147"/>
                <p:cNvSpPr/>
                <p:nvPr/>
              </p:nvSpPr>
              <p:spPr>
                <a:xfrm>
                  <a:off x="-1" y="-1"/>
                  <a:ext cx="1128900" cy="251100"/>
                </a:xfrm>
                <a:prstGeom prst="rect">
                  <a:avLst/>
                </a:prstGeom>
                <a:gradFill>
                  <a:gsLst>
                    <a:gs pos="0">
                      <a:srgbClr val="BCBCBC"/>
                    </a:gs>
                    <a:gs pos="100000">
                      <a:srgbClr val="000000"/>
                    </a:gs>
                  </a:gsLst>
                  <a:lin ang="5400012" scaled="0"/>
                </a:gradFill>
                <a:ln w="9525" cap="flat" cmpd="sng">
                  <a:solidFill>
                    <a:srgbClr val="000000"/>
                  </a:solidFill>
                  <a:prstDash val="solid"/>
                  <a:miter lim="8000"/>
                  <a:headEnd type="none" w="sm" len="sm"/>
                  <a:tailEnd type="none" w="sm" len="sm"/>
                </a:ln>
                <a:effectLst>
                  <a:outerShdw blurRad="38100" dist="12700" dir="5400000" rotWithShape="0">
                    <a:srgbClr val="808080">
                      <a:alpha val="3451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47"/>
                <p:cNvSpPr/>
                <p:nvPr/>
              </p:nvSpPr>
              <p:spPr>
                <a:xfrm>
                  <a:off x="-1" y="4909"/>
                  <a:ext cx="1128900" cy="241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 sz="1200" b="0" i="0" u="none" strike="noStrike" cap="none">
                      <a:solidFill>
                        <a:srgbClr val="FFFFFF"/>
                      </a:solidFill>
                      <a:latin typeface="Arial"/>
                      <a:ea typeface="Arial"/>
                      <a:cs typeface="Arial"/>
                      <a:sym typeface="Arial"/>
                    </a:rPr>
                    <a:t>target gene</a:t>
                  </a:r>
                  <a:endParaRPr/>
                </a:p>
              </p:txBody>
            </p:sp>
          </p:grpSp>
          <p:sp>
            <p:nvSpPr>
              <p:cNvPr id="1861" name="Google Shape;1861;p147"/>
              <p:cNvSpPr/>
              <p:nvPr/>
            </p:nvSpPr>
            <p:spPr>
              <a:xfrm rot="10800000" flipH="1">
                <a:off x="1345480" y="142"/>
                <a:ext cx="385800" cy="285600"/>
              </a:xfrm>
              <a:custGeom>
                <a:avLst/>
                <a:gdLst/>
                <a:ahLst/>
                <a:cxnLst/>
                <a:rect l="l" t="t" r="r" b="b"/>
                <a:pathLst>
                  <a:path w="120000" h="120000" extrusionOk="0">
                    <a:moveTo>
                      <a:pt x="0" y="0"/>
                    </a:moveTo>
                    <a:lnTo>
                      <a:pt x="50222" y="0"/>
                    </a:lnTo>
                    <a:lnTo>
                      <a:pt x="50222" y="120000"/>
                    </a:lnTo>
                    <a:lnTo>
                      <a:pt x="120000" y="120000"/>
                    </a:lnTo>
                  </a:path>
                </a:pathLst>
              </a:custGeom>
              <a:noFill/>
              <a:ln w="12700" cap="flat" cmpd="sng">
                <a:solidFill>
                  <a:srgbClr val="000000"/>
                </a:solidFill>
                <a:prstDash val="solid"/>
                <a:miter lim="8000"/>
                <a:headEnd type="none" w="sm" len="sm"/>
                <a:tailEnd type="triangle" w="med" len="med"/>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862" name="Google Shape;1862;p147"/>
            <p:cNvGrpSpPr/>
            <p:nvPr/>
          </p:nvGrpSpPr>
          <p:grpSpPr>
            <a:xfrm>
              <a:off x="622636" y="2066068"/>
              <a:ext cx="2522006" cy="352155"/>
              <a:chOff x="0" y="142"/>
              <a:chExt cx="2522006" cy="352155"/>
            </a:xfrm>
          </p:grpSpPr>
          <p:cxnSp>
            <p:nvCxnSpPr>
              <p:cNvPr id="1863" name="Google Shape;1863;p147"/>
              <p:cNvCxnSpPr/>
              <p:nvPr/>
            </p:nvCxnSpPr>
            <p:spPr>
              <a:xfrm>
                <a:off x="0" y="319076"/>
                <a:ext cx="1395600" cy="2400"/>
              </a:xfrm>
              <a:prstGeom prst="straightConnector1">
                <a:avLst/>
              </a:prstGeom>
              <a:noFill/>
              <a:ln w="12700" cap="flat" cmpd="sng">
                <a:solidFill>
                  <a:srgbClr val="000000"/>
                </a:solidFill>
                <a:prstDash val="solid"/>
                <a:miter lim="8000"/>
                <a:headEnd type="none" w="sm" len="sm"/>
                <a:tailEnd type="none" w="sm" len="sm"/>
              </a:ln>
            </p:spPr>
          </p:cxnSp>
          <p:grpSp>
            <p:nvGrpSpPr>
              <p:cNvPr id="1864" name="Google Shape;1864;p147"/>
              <p:cNvGrpSpPr/>
              <p:nvPr/>
            </p:nvGrpSpPr>
            <p:grpSpPr>
              <a:xfrm>
                <a:off x="1393106" y="101197"/>
                <a:ext cx="1128900" cy="251100"/>
                <a:chOff x="-1" y="-1"/>
                <a:chExt cx="1128900" cy="251100"/>
              </a:xfrm>
            </p:grpSpPr>
            <p:sp>
              <p:nvSpPr>
                <p:cNvPr id="1865" name="Google Shape;1865;p147"/>
                <p:cNvSpPr/>
                <p:nvPr/>
              </p:nvSpPr>
              <p:spPr>
                <a:xfrm>
                  <a:off x="-1" y="-1"/>
                  <a:ext cx="1128900" cy="251100"/>
                </a:xfrm>
                <a:prstGeom prst="rect">
                  <a:avLst/>
                </a:prstGeom>
                <a:solidFill>
                  <a:srgbClr val="C0504D"/>
                </a:solidFill>
                <a:ln w="9525" cap="flat" cmpd="sng">
                  <a:solidFill>
                    <a:srgbClr val="F9F9F9"/>
                  </a:solidFill>
                  <a:prstDash val="solid"/>
                  <a:miter lim="8000"/>
                  <a:headEnd type="none" w="sm" len="sm"/>
                  <a:tailEnd type="none" w="sm" len="sm"/>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47"/>
                <p:cNvSpPr/>
                <p:nvPr/>
              </p:nvSpPr>
              <p:spPr>
                <a:xfrm>
                  <a:off x="-1" y="4909"/>
                  <a:ext cx="1128900" cy="2415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 sz="1200" b="0" i="0" u="none" strike="noStrike" cap="none">
                      <a:solidFill>
                        <a:srgbClr val="FFFFFF"/>
                      </a:solidFill>
                      <a:latin typeface="Arial"/>
                      <a:ea typeface="Arial"/>
                      <a:cs typeface="Arial"/>
                      <a:sym typeface="Arial"/>
                    </a:rPr>
                    <a:t>target gene</a:t>
                  </a:r>
                  <a:endParaRPr/>
                </a:p>
              </p:txBody>
            </p:sp>
          </p:grpSp>
          <p:sp>
            <p:nvSpPr>
              <p:cNvPr id="1867" name="Google Shape;1867;p147"/>
              <p:cNvSpPr/>
              <p:nvPr/>
            </p:nvSpPr>
            <p:spPr>
              <a:xfrm rot="10800000" flipH="1">
                <a:off x="1345480" y="142"/>
                <a:ext cx="385800" cy="285600"/>
              </a:xfrm>
              <a:custGeom>
                <a:avLst/>
                <a:gdLst/>
                <a:ahLst/>
                <a:cxnLst/>
                <a:rect l="l" t="t" r="r" b="b"/>
                <a:pathLst>
                  <a:path w="120000" h="120000" extrusionOk="0">
                    <a:moveTo>
                      <a:pt x="0" y="0"/>
                    </a:moveTo>
                    <a:lnTo>
                      <a:pt x="50222" y="0"/>
                    </a:lnTo>
                    <a:lnTo>
                      <a:pt x="50222" y="120000"/>
                    </a:lnTo>
                    <a:lnTo>
                      <a:pt x="120000" y="120000"/>
                    </a:lnTo>
                  </a:path>
                </a:pathLst>
              </a:custGeom>
              <a:noFill/>
              <a:ln w="12700" cap="flat" cmpd="sng">
                <a:solidFill>
                  <a:srgbClr val="000000"/>
                </a:solidFill>
                <a:prstDash val="solid"/>
                <a:miter lim="8000"/>
                <a:headEnd type="none" w="sm" len="sm"/>
                <a:tailEnd type="triangle" w="med" len="med"/>
              </a:ln>
              <a:effectLst>
                <a:outerShdw blurRad="38100" dist="12700" dir="5400000" rotWithShape="0">
                  <a:srgbClr val="808080">
                    <a:alpha val="3725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868" name="Google Shape;1868;p147"/>
            <p:cNvSpPr/>
            <p:nvPr/>
          </p:nvSpPr>
          <p:spPr>
            <a:xfrm>
              <a:off x="-864861" y="6"/>
              <a:ext cx="4527000" cy="2844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4F81BD"/>
                </a:buClr>
                <a:buFont typeface="Calibri"/>
                <a:buNone/>
              </a:pPr>
              <a:r>
                <a:rPr lang="en" sz="1800" i="0" u="none" strike="noStrike" cap="none">
                  <a:solidFill>
                    <a:srgbClr val="4F81BD"/>
                  </a:solidFill>
                  <a:latin typeface="Trebuchet MS"/>
                  <a:ea typeface="Trebuchet MS"/>
                  <a:cs typeface="Trebuchet MS"/>
                  <a:sym typeface="Trebuchet MS"/>
                </a:rPr>
                <a:t>Case 1: promoters of co-expressed genes</a:t>
              </a:r>
              <a:endParaRPr sz="1800">
                <a:latin typeface="Trebuchet MS"/>
                <a:ea typeface="Trebuchet MS"/>
                <a:cs typeface="Trebuchet MS"/>
                <a:sym typeface="Trebuchet MS"/>
              </a:endParaRPr>
            </a:p>
          </p:txBody>
        </p:sp>
      </p:grpSp>
      <p:pic>
        <p:nvPicPr>
          <p:cNvPr id="1869" name="Google Shape;1869;p147" descr="Hoxa2_b1_merged_logo_e_M_pseudo1.png"/>
          <p:cNvPicPr preferRelativeResize="0"/>
          <p:nvPr/>
        </p:nvPicPr>
        <p:blipFill rotWithShape="1">
          <a:blip r:embed="rId3">
            <a:alphaModFix/>
          </a:blip>
          <a:srcRect/>
          <a:stretch/>
        </p:blipFill>
        <p:spPr>
          <a:xfrm>
            <a:off x="1832310" y="4236268"/>
            <a:ext cx="1815900" cy="822600"/>
          </a:xfrm>
          <a:prstGeom prst="rect">
            <a:avLst/>
          </a:prstGeom>
          <a:noFill/>
          <a:ln>
            <a:noFill/>
          </a:ln>
        </p:spPr>
      </p:pic>
      <p:cxnSp>
        <p:nvCxnSpPr>
          <p:cNvPr id="1870" name="Google Shape;1870;p147"/>
          <p:cNvCxnSpPr/>
          <p:nvPr/>
        </p:nvCxnSpPr>
        <p:spPr>
          <a:xfrm>
            <a:off x="6109095" y="3258740"/>
            <a:ext cx="73800" cy="525000"/>
          </a:xfrm>
          <a:prstGeom prst="straightConnector1">
            <a:avLst/>
          </a:prstGeom>
          <a:noFill/>
          <a:ln w="12700" cap="flat" cmpd="sng">
            <a:solidFill>
              <a:srgbClr val="0000B9"/>
            </a:solidFill>
            <a:prstDash val="solid"/>
            <a:miter lim="8000"/>
            <a:headEnd type="none" w="sm" len="sm"/>
            <a:tailEnd type="triangle" w="med" len="med"/>
          </a:ln>
        </p:spPr>
      </p:cxnSp>
      <p:cxnSp>
        <p:nvCxnSpPr>
          <p:cNvPr id="1871" name="Google Shape;1871;p147"/>
          <p:cNvCxnSpPr/>
          <p:nvPr/>
        </p:nvCxnSpPr>
        <p:spPr>
          <a:xfrm flipH="1">
            <a:off x="6453214" y="2611040"/>
            <a:ext cx="72600" cy="1188300"/>
          </a:xfrm>
          <a:prstGeom prst="straightConnector1">
            <a:avLst/>
          </a:prstGeom>
          <a:noFill/>
          <a:ln w="12700" cap="flat" cmpd="sng">
            <a:solidFill>
              <a:srgbClr val="0000B9"/>
            </a:solidFill>
            <a:prstDash val="solid"/>
            <a:miter lim="8000"/>
            <a:headEnd type="none" w="sm" len="sm"/>
            <a:tailEnd type="triangle" w="med" len="med"/>
          </a:ln>
        </p:spPr>
      </p:cxnSp>
      <p:cxnSp>
        <p:nvCxnSpPr>
          <p:cNvPr id="1872" name="Google Shape;1872;p147"/>
          <p:cNvCxnSpPr/>
          <p:nvPr/>
        </p:nvCxnSpPr>
        <p:spPr>
          <a:xfrm>
            <a:off x="6256733" y="2062162"/>
            <a:ext cx="34500" cy="1683600"/>
          </a:xfrm>
          <a:prstGeom prst="straightConnector1">
            <a:avLst/>
          </a:prstGeom>
          <a:noFill/>
          <a:ln w="12700" cap="flat" cmpd="sng">
            <a:solidFill>
              <a:srgbClr val="0000B9"/>
            </a:solidFill>
            <a:prstDash val="solid"/>
            <a:miter lim="8000"/>
            <a:headEnd type="none" w="sm" len="sm"/>
            <a:tailEnd type="triangle" w="med" len="med"/>
          </a:ln>
        </p:spPr>
      </p:cxnSp>
      <p:grpSp>
        <p:nvGrpSpPr>
          <p:cNvPr id="1873" name="Google Shape;1873;p147"/>
          <p:cNvGrpSpPr/>
          <p:nvPr/>
        </p:nvGrpSpPr>
        <p:grpSpPr>
          <a:xfrm>
            <a:off x="5697140" y="1476373"/>
            <a:ext cx="1400100" cy="301200"/>
            <a:chOff x="0" y="-1"/>
            <a:chExt cx="1400100" cy="301200"/>
          </a:xfrm>
        </p:grpSpPr>
        <p:sp>
          <p:nvSpPr>
            <p:cNvPr id="1874" name="Google Shape;1874;p147"/>
            <p:cNvSpPr/>
            <p:nvPr/>
          </p:nvSpPr>
          <p:spPr>
            <a:xfrm>
              <a:off x="0" y="-1"/>
              <a:ext cx="1400100" cy="301200"/>
            </a:xfrm>
            <a:prstGeom prst="rect">
              <a:avLst/>
            </a:prstGeom>
            <a:solidFill>
              <a:srgbClr val="FFFFFF"/>
            </a:solid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47"/>
            <p:cNvSpPr/>
            <p:nvPr/>
          </p:nvSpPr>
          <p:spPr>
            <a:xfrm>
              <a:off x="0" y="-1"/>
              <a:ext cx="1400100" cy="266100"/>
            </a:xfrm>
            <a:prstGeom prst="rect">
              <a:avLst/>
            </a:prstGeom>
            <a:noFill/>
            <a:ln>
              <a:noFill/>
            </a:ln>
          </p:spPr>
          <p:txBody>
            <a:bodyPr spcFirstLastPara="1" wrap="square" lIns="34275" tIns="34275" rIns="34275" bIns="34275" anchor="t" anchorCtr="0">
              <a:noAutofit/>
            </a:bodyPr>
            <a:lstStyle/>
            <a:p>
              <a:pPr marL="0" marR="0" lvl="0" indent="0" algn="r" rtl="0">
                <a:lnSpc>
                  <a:spcPct val="100000"/>
                </a:lnSpc>
                <a:spcBef>
                  <a:spcPts val="0"/>
                </a:spcBef>
                <a:spcAft>
                  <a:spcPts val="0"/>
                </a:spcAft>
                <a:buClr>
                  <a:srgbClr val="00008B"/>
                </a:buClr>
                <a:buFont typeface="Arial"/>
                <a:buNone/>
              </a:pPr>
              <a:r>
                <a:rPr lang="en" sz="1400" b="0" i="0" u="none" strike="noStrike" cap="none">
                  <a:solidFill>
                    <a:srgbClr val="00008B"/>
                  </a:solidFill>
                  <a:latin typeface="Arial"/>
                  <a:ea typeface="Arial"/>
                  <a:cs typeface="Arial"/>
                  <a:sym typeface="Arial"/>
                </a:rPr>
                <a:t>TF binding site</a:t>
              </a:r>
              <a:endParaRPr/>
            </a:p>
          </p:txBody>
        </p:sp>
      </p:grpSp>
      <p:cxnSp>
        <p:nvCxnSpPr>
          <p:cNvPr id="1876" name="Google Shape;1876;p147"/>
          <p:cNvCxnSpPr/>
          <p:nvPr/>
        </p:nvCxnSpPr>
        <p:spPr>
          <a:xfrm>
            <a:off x="5636417" y="2512219"/>
            <a:ext cx="1395300" cy="2400"/>
          </a:xfrm>
          <a:prstGeom prst="straightConnector1">
            <a:avLst/>
          </a:prstGeom>
          <a:noFill/>
          <a:ln w="12700" cap="flat" cmpd="sng">
            <a:solidFill>
              <a:srgbClr val="000000"/>
            </a:solidFill>
            <a:prstDash val="solid"/>
            <a:miter lim="8000"/>
            <a:headEnd type="none" w="sm" len="sm"/>
            <a:tailEnd type="none" w="sm" len="sm"/>
          </a:ln>
        </p:spPr>
      </p:cxnSp>
      <p:cxnSp>
        <p:nvCxnSpPr>
          <p:cNvPr id="1877" name="Google Shape;1877;p147"/>
          <p:cNvCxnSpPr/>
          <p:nvPr/>
        </p:nvCxnSpPr>
        <p:spPr>
          <a:xfrm>
            <a:off x="5636417" y="1944289"/>
            <a:ext cx="1395300" cy="2400"/>
          </a:xfrm>
          <a:prstGeom prst="straightConnector1">
            <a:avLst/>
          </a:prstGeom>
          <a:noFill/>
          <a:ln w="12700" cap="flat" cmpd="sng">
            <a:solidFill>
              <a:srgbClr val="000000"/>
            </a:solidFill>
            <a:prstDash val="solid"/>
            <a:miter lim="8000"/>
            <a:headEnd type="none" w="sm" len="sm"/>
            <a:tailEnd type="none" w="sm" len="sm"/>
          </a:ln>
        </p:spPr>
      </p:cxnSp>
      <p:sp>
        <p:nvSpPr>
          <p:cNvPr id="1878" name="Google Shape;1878;p147"/>
          <p:cNvSpPr/>
          <p:nvPr/>
        </p:nvSpPr>
        <p:spPr>
          <a:xfrm>
            <a:off x="5372100" y="1098950"/>
            <a:ext cx="3053700" cy="2844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4F81BD"/>
              </a:buClr>
              <a:buFont typeface="Calibri"/>
              <a:buNone/>
            </a:pPr>
            <a:r>
              <a:rPr lang="en" sz="1800" i="0" u="none" strike="noStrike" cap="none">
                <a:solidFill>
                  <a:srgbClr val="4F81BD"/>
                </a:solidFill>
                <a:latin typeface="Trebuchet MS"/>
                <a:ea typeface="Trebuchet MS"/>
                <a:cs typeface="Trebuchet MS"/>
                <a:sym typeface="Trebuchet MS"/>
              </a:rPr>
              <a:t>Case 2: ChIP-seq peaks</a:t>
            </a:r>
            <a:endParaRPr sz="1800">
              <a:latin typeface="Trebuchet MS"/>
              <a:ea typeface="Trebuchet MS"/>
              <a:cs typeface="Trebuchet MS"/>
              <a:sym typeface="Trebuchet MS"/>
            </a:endParaRPr>
          </a:p>
        </p:txBody>
      </p:sp>
      <p:pic>
        <p:nvPicPr>
          <p:cNvPr id="1879" name="Google Shape;1879;p147" descr="Hoxa2_b1_merged_logo_e_M_pseudo1.png"/>
          <p:cNvPicPr preferRelativeResize="0"/>
          <p:nvPr/>
        </p:nvPicPr>
        <p:blipFill rotWithShape="1">
          <a:blip r:embed="rId3">
            <a:alphaModFix/>
          </a:blip>
          <a:srcRect/>
          <a:stretch/>
        </p:blipFill>
        <p:spPr>
          <a:xfrm>
            <a:off x="5598318" y="4231481"/>
            <a:ext cx="1815600" cy="822600"/>
          </a:xfrm>
          <a:prstGeom prst="rect">
            <a:avLst/>
          </a:prstGeom>
          <a:noFill/>
          <a:ln>
            <a:noFill/>
          </a:ln>
        </p:spPr>
      </p:pic>
      <p:cxnSp>
        <p:nvCxnSpPr>
          <p:cNvPr id="1880" name="Google Shape;1880;p147"/>
          <p:cNvCxnSpPr/>
          <p:nvPr/>
        </p:nvCxnSpPr>
        <p:spPr>
          <a:xfrm>
            <a:off x="5636417" y="3178968"/>
            <a:ext cx="1395300" cy="2400"/>
          </a:xfrm>
          <a:prstGeom prst="straightConnector1">
            <a:avLst/>
          </a:prstGeom>
          <a:noFill/>
          <a:ln w="12700" cap="flat" cmpd="sng">
            <a:solidFill>
              <a:srgbClr val="000000"/>
            </a:solidFill>
            <a:prstDash val="solid"/>
            <a:miter lim="8000"/>
            <a:headEnd type="none" w="sm" len="sm"/>
            <a:tailEnd type="none" w="sm" len="sm"/>
          </a:ln>
        </p:spPr>
      </p:cxnSp>
      <p:grpSp>
        <p:nvGrpSpPr>
          <p:cNvPr id="1881" name="Google Shape;1881;p147"/>
          <p:cNvGrpSpPr/>
          <p:nvPr/>
        </p:nvGrpSpPr>
        <p:grpSpPr>
          <a:xfrm>
            <a:off x="4364830" y="4393405"/>
            <a:ext cx="1193100" cy="600000"/>
            <a:chOff x="-1" y="-1"/>
            <a:chExt cx="1193100" cy="600000"/>
          </a:xfrm>
        </p:grpSpPr>
        <p:sp>
          <p:nvSpPr>
            <p:cNvPr id="1882" name="Google Shape;1882;p147"/>
            <p:cNvSpPr/>
            <p:nvPr/>
          </p:nvSpPr>
          <p:spPr>
            <a:xfrm>
              <a:off x="-1" y="-1"/>
              <a:ext cx="1193100" cy="6000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47"/>
            <p:cNvSpPr/>
            <p:nvPr/>
          </p:nvSpPr>
          <p:spPr>
            <a:xfrm>
              <a:off x="-1" y="-1"/>
              <a:ext cx="1193100" cy="5217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FF9933"/>
                </a:buClr>
                <a:buFont typeface="Arial"/>
                <a:buNone/>
              </a:pPr>
              <a:r>
                <a:rPr lang="en" sz="1200" b="0" i="0" u="none" strike="noStrike" cap="none">
                  <a:solidFill>
                    <a:srgbClr val="FF9933"/>
                  </a:solidFill>
                  <a:latin typeface="Arial"/>
                  <a:ea typeface="Arial"/>
                  <a:cs typeface="Arial"/>
                  <a:sym typeface="Arial"/>
                </a:rPr>
                <a:t>binding motif </a:t>
              </a:r>
              <a:br>
                <a:rPr lang="en" sz="1200" b="0" i="0" u="none" strike="noStrike" cap="none">
                  <a:solidFill>
                    <a:srgbClr val="FF9933"/>
                  </a:solidFill>
                  <a:latin typeface="Arial"/>
                  <a:ea typeface="Arial"/>
                  <a:cs typeface="Arial"/>
                  <a:sym typeface="Arial"/>
                </a:rPr>
              </a:br>
              <a:r>
                <a:rPr lang="en" sz="1000" b="0" i="0" u="none" strike="noStrike" cap="none">
                  <a:solidFill>
                    <a:srgbClr val="FF9933"/>
                  </a:solidFill>
                  <a:latin typeface="Arial"/>
                  <a:ea typeface="Arial"/>
                  <a:cs typeface="Arial"/>
                  <a:sym typeface="Arial"/>
                </a:rPr>
                <a:t>(represented as a</a:t>
              </a:r>
              <a:br>
                <a:rPr lang="en" sz="1000" b="0" i="0" u="none" strike="noStrike" cap="none">
                  <a:solidFill>
                    <a:srgbClr val="FF9933"/>
                  </a:solidFill>
                  <a:latin typeface="Arial"/>
                  <a:ea typeface="Arial"/>
                  <a:cs typeface="Arial"/>
                  <a:sym typeface="Arial"/>
                </a:rPr>
              </a:br>
              <a:r>
                <a:rPr lang="en" sz="1000" b="0" i="0" u="none" strike="noStrike" cap="none">
                  <a:solidFill>
                    <a:srgbClr val="FF9933"/>
                  </a:solidFill>
                  <a:latin typeface="Arial"/>
                  <a:ea typeface="Arial"/>
                  <a:cs typeface="Arial"/>
                  <a:sym typeface="Arial"/>
                </a:rPr>
                <a:t> sequence logo)</a:t>
              </a:r>
              <a:endParaRPr/>
            </a:p>
          </p:txBody>
        </p:sp>
      </p:grpSp>
      <p:sp>
        <p:nvSpPr>
          <p:cNvPr id="1884" name="Google Shape;1884;p147"/>
          <p:cNvSpPr txBox="1">
            <a:spLocks noGrp="1"/>
          </p:cNvSpPr>
          <p:nvPr>
            <p:ph type="title"/>
          </p:nvPr>
        </p:nvSpPr>
        <p:spPr>
          <a:xfrm>
            <a:off x="563824"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rebuchet MS"/>
                <a:ea typeface="Trebuchet MS"/>
                <a:cs typeface="Trebuchet MS"/>
                <a:sym typeface="Trebuchet MS"/>
              </a:rPr>
              <a:t>De novo motif discovery</a:t>
            </a:r>
            <a:endParaRPr>
              <a:latin typeface="Trebuchet MS"/>
              <a:ea typeface="Trebuchet MS"/>
              <a:cs typeface="Trebuchet MS"/>
              <a:sym typeface="Trebuchet MS"/>
            </a:endParaRPr>
          </a:p>
        </p:txBody>
      </p:sp>
      <p:pic>
        <p:nvPicPr>
          <p:cNvPr id="1885" name="Google Shape;1885;p147"/>
          <p:cNvPicPr preferRelativeResize="0"/>
          <p:nvPr/>
        </p:nvPicPr>
        <p:blipFill>
          <a:blip r:embed="rId4">
            <a:alphaModFix/>
          </a:blip>
          <a:stretch>
            <a:fillRect/>
          </a:stretch>
        </p:blipFill>
        <p:spPr>
          <a:xfrm>
            <a:off x="1972100" y="1900188"/>
            <a:ext cx="390525" cy="161925"/>
          </a:xfrm>
          <a:prstGeom prst="rect">
            <a:avLst/>
          </a:prstGeom>
          <a:noFill/>
          <a:ln>
            <a:noFill/>
          </a:ln>
        </p:spPr>
      </p:pic>
      <p:pic>
        <p:nvPicPr>
          <p:cNvPr id="1886" name="Google Shape;1886;p147"/>
          <p:cNvPicPr preferRelativeResize="0"/>
          <p:nvPr/>
        </p:nvPicPr>
        <p:blipFill>
          <a:blip r:embed="rId4">
            <a:alphaModFix/>
          </a:blip>
          <a:stretch>
            <a:fillRect/>
          </a:stretch>
        </p:blipFill>
        <p:spPr>
          <a:xfrm>
            <a:off x="2427338" y="2611038"/>
            <a:ext cx="390525" cy="161925"/>
          </a:xfrm>
          <a:prstGeom prst="rect">
            <a:avLst/>
          </a:prstGeom>
          <a:noFill/>
          <a:ln>
            <a:noFill/>
          </a:ln>
        </p:spPr>
      </p:pic>
      <p:pic>
        <p:nvPicPr>
          <p:cNvPr id="1887" name="Google Shape;1887;p147"/>
          <p:cNvPicPr preferRelativeResize="0"/>
          <p:nvPr/>
        </p:nvPicPr>
        <p:blipFill>
          <a:blip r:embed="rId4">
            <a:alphaModFix/>
          </a:blip>
          <a:stretch>
            <a:fillRect/>
          </a:stretch>
        </p:blipFill>
        <p:spPr>
          <a:xfrm>
            <a:off x="1900038" y="3364075"/>
            <a:ext cx="390525" cy="161925"/>
          </a:xfrm>
          <a:prstGeom prst="rect">
            <a:avLst/>
          </a:prstGeom>
          <a:noFill/>
          <a:ln>
            <a:noFill/>
          </a:ln>
        </p:spPr>
      </p:pic>
      <p:pic>
        <p:nvPicPr>
          <p:cNvPr id="1888" name="Google Shape;1888;p147"/>
          <p:cNvPicPr preferRelativeResize="0"/>
          <p:nvPr/>
        </p:nvPicPr>
        <p:blipFill>
          <a:blip r:embed="rId4">
            <a:alphaModFix/>
          </a:blip>
          <a:stretch>
            <a:fillRect/>
          </a:stretch>
        </p:blipFill>
        <p:spPr>
          <a:xfrm>
            <a:off x="6078700" y="1838888"/>
            <a:ext cx="390525" cy="161925"/>
          </a:xfrm>
          <a:prstGeom prst="rect">
            <a:avLst/>
          </a:prstGeom>
          <a:noFill/>
          <a:ln>
            <a:noFill/>
          </a:ln>
        </p:spPr>
      </p:pic>
      <p:pic>
        <p:nvPicPr>
          <p:cNvPr id="1889" name="Google Shape;1889;p147"/>
          <p:cNvPicPr preferRelativeResize="0"/>
          <p:nvPr/>
        </p:nvPicPr>
        <p:blipFill>
          <a:blip r:embed="rId4">
            <a:alphaModFix/>
          </a:blip>
          <a:stretch>
            <a:fillRect/>
          </a:stretch>
        </p:blipFill>
        <p:spPr>
          <a:xfrm>
            <a:off x="6310863" y="2440750"/>
            <a:ext cx="390525" cy="161925"/>
          </a:xfrm>
          <a:prstGeom prst="rect">
            <a:avLst/>
          </a:prstGeom>
          <a:noFill/>
          <a:ln>
            <a:noFill/>
          </a:ln>
        </p:spPr>
      </p:pic>
      <p:pic>
        <p:nvPicPr>
          <p:cNvPr id="1890" name="Google Shape;1890;p147"/>
          <p:cNvPicPr preferRelativeResize="0"/>
          <p:nvPr/>
        </p:nvPicPr>
        <p:blipFill>
          <a:blip r:embed="rId4">
            <a:alphaModFix/>
          </a:blip>
          <a:stretch>
            <a:fillRect/>
          </a:stretch>
        </p:blipFill>
        <p:spPr>
          <a:xfrm>
            <a:off x="5792375" y="3080138"/>
            <a:ext cx="390525" cy="1619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5539</Words>
  <Application>Microsoft Macintosh PowerPoint</Application>
  <PresentationFormat>Affichage à l'écran (16:9)</PresentationFormat>
  <Paragraphs>1059</Paragraphs>
  <Slides>148</Slides>
  <Notes>122</Notes>
  <HiddenSlides>5</HiddenSlides>
  <MMClips>0</MMClips>
  <ScaleCrop>false</ScaleCrop>
  <HeadingPairs>
    <vt:vector size="6" baseType="variant">
      <vt:variant>
        <vt:lpstr>Polices utilisées</vt:lpstr>
      </vt:variant>
      <vt:variant>
        <vt:i4>13</vt:i4>
      </vt:variant>
      <vt:variant>
        <vt:lpstr>Thème</vt:lpstr>
      </vt:variant>
      <vt:variant>
        <vt:i4>5</vt:i4>
      </vt:variant>
      <vt:variant>
        <vt:lpstr>Titres des diapositives</vt:lpstr>
      </vt:variant>
      <vt:variant>
        <vt:i4>148</vt:i4>
      </vt:variant>
    </vt:vector>
  </HeadingPairs>
  <TitlesOfParts>
    <vt:vector size="166" baseType="lpstr">
      <vt:lpstr>Calibri Light</vt:lpstr>
      <vt:lpstr>Helvetica Neue</vt:lpstr>
      <vt:lpstr>Open Sans</vt:lpstr>
      <vt:lpstr>Calibri</vt:lpstr>
      <vt:lpstr>Amatic SC</vt:lpstr>
      <vt:lpstr>Courier</vt:lpstr>
      <vt:lpstr>Gill Sans</vt:lpstr>
      <vt:lpstr>Arial</vt:lpstr>
      <vt:lpstr>Courier New</vt:lpstr>
      <vt:lpstr>Verdana</vt:lpstr>
      <vt:lpstr>Caveat</vt:lpstr>
      <vt:lpstr>Trebuchet MS</vt:lpstr>
      <vt:lpstr>Century Schoolbook</vt:lpstr>
      <vt:lpstr>Simple Light</vt:lpstr>
      <vt:lpstr>simple-light-2</vt:lpstr>
      <vt:lpstr>Simple Light</vt:lpstr>
      <vt:lpstr>Thème Office</vt:lpstr>
      <vt:lpstr>Office Theme</vt:lpstr>
      <vt:lpstr>Epigenetics assays Analysis of gene expression regulation</vt:lpstr>
      <vt:lpstr>Epigenetics</vt:lpstr>
      <vt:lpstr>Technologies  for epigenetics  analysis</vt:lpstr>
      <vt:lpstr>Présentation PowerPoint</vt:lpstr>
      <vt:lpstr>ChIP-seq</vt:lpstr>
      <vt:lpstr>ChIP-seq</vt:lpstr>
      <vt:lpstr>ChIP-seq process</vt:lpstr>
      <vt:lpstr>Chromatin ImmunoPrecipitation</vt:lpstr>
      <vt:lpstr>Chromatin ImmunoPrecipitation</vt:lpstr>
      <vt:lpstr>Library prep and sequencing</vt:lpstr>
      <vt:lpstr>Experimental design</vt:lpstr>
      <vt:lpstr>ENCODE</vt:lpstr>
      <vt:lpstr>Library prep</vt:lpstr>
      <vt:lpstr>Sequencing</vt:lpstr>
      <vt:lpstr>Controls</vt:lpstr>
      <vt:lpstr>Why an Input is required ?</vt:lpstr>
      <vt:lpstr>Why an Input is required ?</vt:lpstr>
      <vt:lpstr>Other controls</vt:lpstr>
      <vt:lpstr>Replicates</vt:lpstr>
      <vt:lpstr>Data analysed in this course</vt:lpstr>
      <vt:lpstr>Dataset used</vt:lpstr>
      <vt:lpstr>Présentation PowerPoint</vt:lpstr>
      <vt:lpstr>TIPS</vt:lpstr>
      <vt:lpstr>Présentation PowerPoint</vt:lpstr>
      <vt:lpstr>Présentation PowerPoint</vt:lpstr>
      <vt:lpstr>Quality control of the reads</vt:lpstr>
      <vt:lpstr>Quality control of the reads</vt:lpstr>
      <vt:lpstr>Présentation PowerPoint</vt:lpstr>
      <vt:lpstr>Mapping</vt:lpstr>
      <vt:lpstr>Mapping example</vt:lpstr>
      <vt:lpstr>Genomic coordinates</vt:lpstr>
      <vt:lpstr>Mapping</vt:lpstr>
      <vt:lpstr>Mapping tool used: Bowtie</vt:lpstr>
      <vt:lpstr>Duplicated genomic regions</vt:lpstr>
      <vt:lpstr>Mappability</vt:lpstr>
      <vt:lpstr>Présentation PowerPoint</vt:lpstr>
      <vt:lpstr>Mapping: expected signal </vt:lpstr>
      <vt:lpstr>Mapping: the expected signal  </vt:lpstr>
      <vt:lpstr>Mapping: observed signal</vt:lpstr>
      <vt:lpstr>Filtering mapped reads</vt:lpstr>
      <vt:lpstr>Which reads to filter ?  </vt:lpstr>
      <vt:lpstr>Source of confusion</vt:lpstr>
      <vt:lpstr>PCR duplicates</vt:lpstr>
      <vt:lpstr>QC : PBC (PCR Bottleneck Coefficient)</vt:lpstr>
      <vt:lpstr>Présentation PowerPoint</vt:lpstr>
      <vt:lpstr>Quality Control on mapped reads</vt:lpstr>
      <vt:lpstr>Assessing ChIP quality</vt:lpstr>
      <vt:lpstr>Lorenz curve</vt:lpstr>
      <vt:lpstr>Lorenz curve</vt:lpstr>
      <vt:lpstr>Lorenz curve</vt:lpstr>
      <vt:lpstr>Présentation PowerPoint</vt:lpstr>
      <vt:lpstr>Strand cross-correlation</vt:lpstr>
      <vt:lpstr>Présentation PowerPoint</vt:lpstr>
      <vt:lpstr>Strand cross-correlation</vt:lpstr>
      <vt:lpstr>Strand cross-correlation</vt:lpstr>
      <vt:lpstr>Visualization: computing a genomic coverage file</vt:lpstr>
      <vt:lpstr>Présentation PowerPoint</vt:lpstr>
      <vt:lpstr>Bam files are fat</vt:lpstr>
      <vt:lpstr>Coverage file and read extension </vt:lpstr>
      <vt:lpstr>Library size normalization</vt:lpstr>
      <vt:lpstr>Library size normalization (input vs IP)</vt:lpstr>
      <vt:lpstr>Library size normalization (input vs IP) </vt:lpstr>
      <vt:lpstr>Library size normalization (input vs IP) </vt:lpstr>
      <vt:lpstr>Library size normalization</vt:lpstr>
      <vt:lpstr>Présentation PowerPoint</vt:lpstr>
      <vt:lpstr>Peak Calling</vt:lpstr>
      <vt:lpstr>From reads to peaks</vt:lpstr>
      <vt:lpstr>From reads to peaks</vt:lpstr>
      <vt:lpstr>Peak callers</vt:lpstr>
      <vt:lpstr>A variety of peak callers</vt:lpstr>
      <vt:lpstr>MACS [Zhang et al, 2008]</vt:lpstr>
      <vt:lpstr>MACS [Zhang et al, 2008]</vt:lpstr>
      <vt:lpstr>MACS [Zhang et al, 2008]</vt:lpstr>
      <vt:lpstr>MACS [Zhang et al, 2008]</vt:lpstr>
      <vt:lpstr>MACS in summary</vt:lpstr>
      <vt:lpstr>Présentation PowerPoint</vt:lpstr>
      <vt:lpstr>How to deal with replicates</vt:lpstr>
      <vt:lpstr>How to deal with replicates</vt:lpstr>
      <vt:lpstr>IDR - Irreproducible Discovery Rate (ENCODE)</vt:lpstr>
      <vt:lpstr>IDR</vt:lpstr>
      <vt:lpstr>Présentation PowerPoint</vt:lpstr>
      <vt:lpstr>Processing steps are over !</vt:lpstr>
      <vt:lpstr>Présentation PowerPoint</vt:lpstr>
      <vt:lpstr>Présentation PowerPoint</vt:lpstr>
      <vt:lpstr>Présentation PowerPoint</vt:lpstr>
      <vt:lpstr>What is the biological question ?</vt:lpstr>
      <vt:lpstr>Présentation PowerPoint</vt:lpstr>
      <vt:lpstr>Présentation PowerPoint</vt:lpstr>
      <vt:lpstr>Discovering motifs in peaks</vt:lpstr>
      <vt:lpstr> Biological concepts of transcriptional regulation</vt:lpstr>
      <vt:lpstr> Transcription factor specificity</vt:lpstr>
      <vt:lpstr>Binding specificity</vt:lpstr>
      <vt:lpstr>From binding sites to binding motif </vt:lpstr>
      <vt:lpstr>Présentation PowerPoint</vt:lpstr>
      <vt:lpstr>De novo motif discovery</vt:lpstr>
      <vt:lpstr>De novo motif discovery </vt:lpstr>
      <vt:lpstr>Some motif discovery tools  </vt:lpstr>
      <vt:lpstr>New approaches for ChIP-seq datasets </vt:lpstr>
      <vt:lpstr>De novo motif discovery</vt:lpstr>
      <vt:lpstr>Regulatory sequence Analysis Tools (rsat.eu)</vt:lpstr>
      <vt:lpstr>Peak-motifs</vt:lpstr>
      <vt:lpstr>Peak-motifs: why providing yet another tool?  </vt:lpstr>
      <vt:lpstr>RSAT menu</vt:lpstr>
      <vt:lpstr>RSAT Web forms</vt:lpstr>
      <vt:lpstr>Présentation PowerPoint</vt:lpstr>
      <vt:lpstr>Motif discovery: frequency</vt:lpstr>
      <vt:lpstr>Motif discovery: positional bias</vt:lpstr>
      <vt:lpstr>Direct versus indirect binding  </vt:lpstr>
      <vt:lpstr>Annotating peaks</vt:lpstr>
      <vt:lpstr>Are peaks biased towards any genomic features?</vt:lpstr>
      <vt:lpstr>Various tools available</vt:lpstr>
      <vt:lpstr>Which are the closest genes? </vt:lpstr>
      <vt:lpstr>Peak annotation</vt:lpstr>
      <vt:lpstr>What are the genes associated to the peaks ? Are there some functional categories over-represented ? </vt:lpstr>
      <vt:lpstr>Various tools available</vt:lpstr>
      <vt:lpstr>Présentation PowerPoint</vt:lpstr>
      <vt:lpstr>Now that we have the genes, Are there some functional categories over-represented ? </vt:lpstr>
      <vt:lpstr>HOMER [Heinz et al., Mol Cell 2010]</vt:lpstr>
      <vt:lpstr>GREAT</vt:lpstr>
      <vt:lpstr>GREAT</vt:lpstr>
      <vt:lpstr>GREAT</vt:lpstr>
      <vt:lpstr>Other analyses </vt:lpstr>
      <vt:lpstr>Meta-profiles / Clustering</vt:lpstr>
      <vt:lpstr>Other analyses</vt:lpstr>
      <vt:lpstr>Identification of Super-Enhancers from ChIP-seq peaks with ROSE [Loven et al., Cell 2013]</vt:lpstr>
      <vt:lpstr>Overview of ChIP-seq Pipeline</vt:lpstr>
      <vt:lpstr>Beyond ChIP-seq : ChIP-exo </vt:lpstr>
      <vt:lpstr>Beyond ChIP-seq</vt:lpstr>
      <vt:lpstr>Beyond ChIP-seq : ChIP-nexus</vt:lpstr>
      <vt:lpstr>Beyond ChIP-seq : native ChIP</vt:lpstr>
      <vt:lpstr>Beyond ChIP-seq : native ChIP</vt:lpstr>
      <vt:lpstr>Beyond ChIP-seq : low-input and single-cell </vt:lpstr>
      <vt:lpstr>Beyond ChIP-seq : Cut&amp;TAG (2019)</vt:lpstr>
      <vt:lpstr>Beyond ChIP-seq : Cut&amp;TAG (2019)</vt:lpstr>
      <vt:lpstr>ATAC-seq</vt:lpstr>
      <vt:lpstr>Chromatin accessibility assays</vt:lpstr>
      <vt:lpstr>Chromatin accessibility assays</vt:lpstr>
      <vt:lpstr>ATAC-seq</vt:lpstr>
      <vt:lpstr>ATAC-seq process</vt:lpstr>
      <vt:lpstr>ATAC-seq</vt:lpstr>
      <vt:lpstr>ATAC-seq</vt:lpstr>
      <vt:lpstr>ATAC-seq</vt:lpstr>
      <vt:lpstr>Analysis of ATAC-seq data</vt:lpstr>
      <vt:lpstr>Analysis of ATAC-seq data</vt:lpstr>
      <vt:lpstr>Analysis of ATAC-seq data</vt:lpstr>
      <vt:lpstr>Analysis of ATAC-seq data</vt:lpstr>
      <vt:lpstr>Footprinting analysis</vt:lpstr>
      <vt:lpstr>Footprinting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Atelier Chip-Seq </dc:title>
  <cp:lastModifiedBy>Stéphanie Le Gras</cp:lastModifiedBy>
  <cp:revision>13</cp:revision>
  <dcterms:modified xsi:type="dcterms:W3CDTF">2022-09-05T14:34:54Z</dcterms:modified>
</cp:coreProperties>
</file>